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323" r:id="rId2"/>
    <p:sldId id="312" r:id="rId3"/>
    <p:sldId id="313" r:id="rId4"/>
    <p:sldId id="335" r:id="rId5"/>
    <p:sldId id="322" r:id="rId6"/>
    <p:sldId id="315" r:id="rId7"/>
    <p:sldId id="336" r:id="rId8"/>
    <p:sldId id="314" r:id="rId9"/>
    <p:sldId id="316" r:id="rId10"/>
    <p:sldId id="337" r:id="rId11"/>
    <p:sldId id="330" r:id="rId12"/>
    <p:sldId id="333" r:id="rId13"/>
    <p:sldId id="338" r:id="rId14"/>
    <p:sldId id="339" r:id="rId15"/>
    <p:sldId id="340" r:id="rId16"/>
    <p:sldId id="345" r:id="rId17"/>
    <p:sldId id="341" r:id="rId18"/>
    <p:sldId id="334" r:id="rId19"/>
    <p:sldId id="331" r:id="rId20"/>
    <p:sldId id="342" r:id="rId21"/>
    <p:sldId id="346" r:id="rId22"/>
    <p:sldId id="320" r:id="rId23"/>
    <p:sldId id="348" r:id="rId24"/>
  </p:sldIdLst>
  <p:sldSz cx="10274300" cy="6845300"/>
  <p:notesSz cx="7073900" cy="10325100"/>
  <p:kinsoku lang="zh-TW" invalStChars="!),.:;?]}，、。．；：？！︰…‥﹐﹑﹒﹔﹕﹖﹗｜–︱—︳?︴﹏）︶﹜︸〕︺】︼》︾〉﹀」﹂』﹄﹚﹜﹞’”〞′·" invalEndChars="([{（︵﹛︷〔︹【︻《︽〈︿「﹁『﹃﹙﹛﹝‘“〝‵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2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003399"/>
    <a:srgbClr val="0000CC"/>
    <a:srgbClr val="0033CC"/>
    <a:srgbClr val="FFFF66"/>
    <a:srgbClr val="FF0000"/>
    <a:srgbClr val="669900"/>
    <a:srgbClr val="006600"/>
    <a:srgbClr val="CC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howGuides="1">
      <p:cViewPr varScale="1">
        <p:scale>
          <a:sx n="106" d="100"/>
          <a:sy n="106" d="100"/>
        </p:scale>
        <p:origin x="870" y="102"/>
      </p:cViewPr>
      <p:guideLst>
        <p:guide orient="horz" pos="2156"/>
        <p:guide pos="3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0E50A-97DA-48D2-B3FA-2239BA3B20A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038C788-D402-4525-9B3F-62879A423CC1}">
      <dgm:prSet phldrT="[文字]"/>
      <dgm:spPr>
        <a:solidFill>
          <a:srgbClr val="C00000"/>
        </a:solidFill>
      </dgm:spPr>
      <dgm:t>
        <a:bodyPr/>
        <a:lstStyle/>
        <a:p>
          <a:r>
            <a:rPr lang="en-US" altLang="zh-TW" dirty="0" smtClean="0"/>
            <a:t>MIS Research</a:t>
          </a:r>
          <a:endParaRPr lang="zh-TW" altLang="en-US" dirty="0"/>
        </a:p>
      </dgm:t>
    </dgm:pt>
    <dgm:pt modelId="{8DA21A4D-66C1-4288-8F52-36EC73257859}" type="parTrans" cxnId="{37113DE4-748B-4CD8-AFF7-CFBFF661552C}">
      <dgm:prSet/>
      <dgm:spPr/>
      <dgm:t>
        <a:bodyPr/>
        <a:lstStyle/>
        <a:p>
          <a:endParaRPr lang="zh-TW" altLang="en-US"/>
        </a:p>
      </dgm:t>
    </dgm:pt>
    <dgm:pt modelId="{3AA9756B-EC90-4AAA-B692-BE46A30783C8}" type="sibTrans" cxnId="{37113DE4-748B-4CD8-AFF7-CFBFF661552C}">
      <dgm:prSet/>
      <dgm:spPr/>
      <dgm:t>
        <a:bodyPr/>
        <a:lstStyle/>
        <a:p>
          <a:endParaRPr lang="zh-TW" altLang="en-US"/>
        </a:p>
      </dgm:t>
    </dgm:pt>
    <dgm:pt modelId="{318FC46B-13F9-4BA8-8F2C-7F96631831BD}">
      <dgm:prSet phldrT="[文字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TW" dirty="0" smtClean="0"/>
            <a:t>Social Science</a:t>
          </a:r>
        </a:p>
        <a:p>
          <a:r>
            <a:rPr lang="en-US" altLang="zh-TW" dirty="0" smtClean="0"/>
            <a:t>Research</a:t>
          </a:r>
          <a:endParaRPr lang="zh-TW" altLang="en-US" dirty="0"/>
        </a:p>
      </dgm:t>
    </dgm:pt>
    <dgm:pt modelId="{824E5FC0-EDE2-493C-8FE5-1FE2A93A68F4}" type="parTrans" cxnId="{BE051E92-4F96-443F-8B4A-28EB26D616D6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E9CBB5A4-9821-4CAC-B54C-574D2E0CCFDB}" type="sibTrans" cxnId="{BE051E92-4F96-443F-8B4A-28EB26D616D6}">
      <dgm:prSet/>
      <dgm:spPr/>
      <dgm:t>
        <a:bodyPr/>
        <a:lstStyle/>
        <a:p>
          <a:endParaRPr lang="zh-TW" altLang="en-US"/>
        </a:p>
      </dgm:t>
    </dgm:pt>
    <dgm:pt modelId="{7761E06D-E344-4939-9F2C-F5CC66309D6E}">
      <dgm:prSet phldrT="[文字]"/>
      <dgm:spPr>
        <a:solidFill>
          <a:srgbClr val="006600"/>
        </a:solidFill>
      </dgm:spPr>
      <dgm:t>
        <a:bodyPr/>
        <a:lstStyle/>
        <a:p>
          <a:r>
            <a:rPr lang="en-US" altLang="zh-TW" dirty="0" smtClean="0"/>
            <a:t>Engineering Research</a:t>
          </a:r>
        </a:p>
      </dgm:t>
    </dgm:pt>
    <dgm:pt modelId="{C815DCA1-A00C-43B4-9E11-7C77D38E45E6}" type="parTrans" cxnId="{F4A1CF03-79D8-48D1-BA93-EB2220A23879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8E48083A-069E-4A71-995A-0F9679283A2B}" type="sibTrans" cxnId="{F4A1CF03-79D8-48D1-BA93-EB2220A23879}">
      <dgm:prSet/>
      <dgm:spPr/>
      <dgm:t>
        <a:bodyPr/>
        <a:lstStyle/>
        <a:p>
          <a:endParaRPr lang="zh-TW" altLang="en-US"/>
        </a:p>
      </dgm:t>
    </dgm:pt>
    <dgm:pt modelId="{76222D1A-45D1-4F49-BE42-EAFEA386230F}">
      <dgm:prSet/>
      <dgm:spPr>
        <a:solidFill>
          <a:srgbClr val="00B050"/>
        </a:solidFill>
      </dgm:spPr>
      <dgm:t>
        <a:bodyPr/>
        <a:lstStyle/>
        <a:p>
          <a:r>
            <a:rPr lang="en-US" altLang="zh-TW" dirty="0" smtClean="0"/>
            <a:t>Pioneering</a:t>
          </a:r>
        </a:p>
      </dgm:t>
    </dgm:pt>
    <dgm:pt modelId="{69D21A01-C391-43CF-B42D-C9B105F98725}" type="parTrans" cxnId="{7FAF258E-6024-4B70-81AF-3BB2513FD5EF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0B4B8250-B6CF-4445-8B10-A80389992A92}" type="sibTrans" cxnId="{7FAF258E-6024-4B70-81AF-3BB2513FD5EF}">
      <dgm:prSet/>
      <dgm:spPr/>
      <dgm:t>
        <a:bodyPr/>
        <a:lstStyle/>
        <a:p>
          <a:endParaRPr lang="zh-TW" altLang="en-US"/>
        </a:p>
      </dgm:t>
    </dgm:pt>
    <dgm:pt modelId="{8355864A-5E8B-4C48-811B-AC1AD3EF24B8}">
      <dgm:prSet/>
      <dgm:spPr>
        <a:solidFill>
          <a:srgbClr val="00206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altLang="zh-TW" dirty="0" smtClean="0"/>
            <a:t>Empirical</a:t>
          </a:r>
        </a:p>
        <a:p>
          <a:r>
            <a:rPr lang="en-US" altLang="zh-TW" dirty="0" smtClean="0"/>
            <a:t>Research</a:t>
          </a:r>
          <a:endParaRPr lang="zh-TW" altLang="en-US" dirty="0"/>
        </a:p>
      </dgm:t>
    </dgm:pt>
    <dgm:pt modelId="{6CE2E589-4AE8-4875-9534-F7A24B4A3F12}" type="parTrans" cxnId="{663E106A-BC64-4A31-99E2-F1F3F05CD1E7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D3F4D4BE-AF81-462C-8E77-EB36BFDAF7F5}" type="sibTrans" cxnId="{663E106A-BC64-4A31-99E2-F1F3F05CD1E7}">
      <dgm:prSet/>
      <dgm:spPr/>
      <dgm:t>
        <a:bodyPr/>
        <a:lstStyle/>
        <a:p>
          <a:endParaRPr lang="zh-TW" altLang="en-US"/>
        </a:p>
      </dgm:t>
    </dgm:pt>
    <dgm:pt modelId="{4AED7A5A-22CF-490D-99E8-56558F571A7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zh-TW" dirty="0" smtClean="0"/>
            <a:t>Theoretical</a:t>
          </a:r>
        </a:p>
        <a:p>
          <a:r>
            <a:rPr lang="en-US" altLang="zh-TW" dirty="0" smtClean="0"/>
            <a:t>Research</a:t>
          </a:r>
          <a:endParaRPr lang="zh-TW" altLang="en-US" dirty="0"/>
        </a:p>
      </dgm:t>
    </dgm:pt>
    <dgm:pt modelId="{3B0841A6-B146-48D9-B45B-EF90502A25D8}" type="parTrans" cxnId="{117B0128-9478-4D0F-9EF6-7AEDD7722B49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F0F5C530-4677-44A2-8197-148EEDAF9CC3}" type="sibTrans" cxnId="{117B0128-9478-4D0F-9EF6-7AEDD7722B49}">
      <dgm:prSet/>
      <dgm:spPr/>
      <dgm:t>
        <a:bodyPr/>
        <a:lstStyle/>
        <a:p>
          <a:endParaRPr lang="zh-TW" altLang="en-US"/>
        </a:p>
      </dgm:t>
    </dgm:pt>
    <dgm:pt modelId="{130B4EA2-EBB7-41B2-9287-7635B4201602}">
      <dgm:prSet/>
      <dgm:spPr>
        <a:solidFill>
          <a:srgbClr val="66990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altLang="zh-TW" dirty="0" smtClean="0"/>
            <a:t>Incremental</a:t>
          </a:r>
        </a:p>
        <a:p>
          <a:r>
            <a:rPr lang="en-US" altLang="zh-TW" dirty="0" smtClean="0"/>
            <a:t>Improvement</a:t>
          </a:r>
          <a:endParaRPr lang="zh-TW" altLang="en-US" dirty="0"/>
        </a:p>
      </dgm:t>
    </dgm:pt>
    <dgm:pt modelId="{E28C348D-27DA-4AC7-B3FF-630A9A6A6EEC}" type="parTrans" cxnId="{5CE74713-A4C5-4BE4-810B-F94A3FDA6C74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B84C3626-D49B-4D8C-8369-22D85FAB741C}" type="sibTrans" cxnId="{5CE74713-A4C5-4BE4-810B-F94A3FDA6C74}">
      <dgm:prSet/>
      <dgm:spPr/>
      <dgm:t>
        <a:bodyPr/>
        <a:lstStyle/>
        <a:p>
          <a:endParaRPr lang="zh-TW" altLang="en-US"/>
        </a:p>
      </dgm:t>
    </dgm:pt>
    <dgm:pt modelId="{2EAD1C0A-6CC4-4AE1-B104-9E1EFB448925}">
      <dgm:prSet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altLang="zh-TW" dirty="0" smtClean="0">
              <a:solidFill>
                <a:srgbClr val="7030A0"/>
              </a:solidFill>
            </a:rPr>
            <a:t>Qualitative</a:t>
          </a:r>
        </a:p>
        <a:p>
          <a:r>
            <a:rPr lang="en-US" altLang="zh-TW" dirty="0" smtClean="0">
              <a:solidFill>
                <a:srgbClr val="7030A0"/>
              </a:solidFill>
            </a:rPr>
            <a:t>Research</a:t>
          </a:r>
          <a:endParaRPr lang="zh-TW" altLang="en-US" dirty="0">
            <a:solidFill>
              <a:srgbClr val="7030A0"/>
            </a:solidFill>
          </a:endParaRPr>
        </a:p>
      </dgm:t>
    </dgm:pt>
    <dgm:pt modelId="{262A9F85-6796-4D14-A57D-DAF4124150B9}" type="parTrans" cxnId="{02D0D007-2FDD-4E27-94DD-6B7D81524BED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0DB371EF-3073-4BF1-8CDA-BD4AE2728B1D}" type="sibTrans" cxnId="{02D0D007-2FDD-4E27-94DD-6B7D81524BED}">
      <dgm:prSet/>
      <dgm:spPr/>
      <dgm:t>
        <a:bodyPr/>
        <a:lstStyle/>
        <a:p>
          <a:endParaRPr lang="zh-TW" altLang="en-US"/>
        </a:p>
      </dgm:t>
    </dgm:pt>
    <dgm:pt modelId="{DBBD2E87-1BE7-4874-99A5-9DC305D358DD}">
      <dgm:prSet/>
      <dgm:spPr>
        <a:solidFill>
          <a:schemeClr val="bg1"/>
        </a:solidFill>
        <a:ln>
          <a:solidFill>
            <a:srgbClr val="0000CC"/>
          </a:solidFill>
        </a:ln>
      </dgm:spPr>
      <dgm:t>
        <a:bodyPr/>
        <a:lstStyle/>
        <a:p>
          <a:r>
            <a:rPr lang="en-US" altLang="zh-TW" dirty="0" smtClean="0">
              <a:solidFill>
                <a:srgbClr val="0000CC"/>
              </a:solidFill>
            </a:rPr>
            <a:t>Variance</a:t>
          </a:r>
        </a:p>
        <a:p>
          <a:r>
            <a:rPr lang="en-US" altLang="zh-TW" dirty="0" smtClean="0">
              <a:solidFill>
                <a:srgbClr val="0000CC"/>
              </a:solidFill>
            </a:rPr>
            <a:t>(Quantitative)</a:t>
          </a:r>
        </a:p>
        <a:p>
          <a:r>
            <a:rPr lang="en-US" altLang="zh-TW" dirty="0" smtClean="0">
              <a:solidFill>
                <a:srgbClr val="0000CC"/>
              </a:solidFill>
            </a:rPr>
            <a:t>Research</a:t>
          </a:r>
          <a:endParaRPr lang="zh-TW" altLang="en-US" dirty="0">
            <a:solidFill>
              <a:srgbClr val="0000CC"/>
            </a:solidFill>
          </a:endParaRPr>
        </a:p>
      </dgm:t>
    </dgm:pt>
    <dgm:pt modelId="{00F1937C-5AA5-40B4-867E-F3BFE434E610}" type="parTrans" cxnId="{D635F3B0-5E29-40E8-AF5A-E3B65914CA42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993D51DD-1A80-43BE-B9AA-318B8ADBA635}" type="sibTrans" cxnId="{D635F3B0-5E29-40E8-AF5A-E3B65914CA42}">
      <dgm:prSet/>
      <dgm:spPr/>
      <dgm:t>
        <a:bodyPr/>
        <a:lstStyle/>
        <a:p>
          <a:endParaRPr lang="zh-TW" altLang="en-US"/>
        </a:p>
      </dgm:t>
    </dgm:pt>
    <dgm:pt modelId="{AC15D914-965E-40FE-B266-A427E8821DD9}" type="pres">
      <dgm:prSet presAssocID="{DFC0E50A-97DA-48D2-B3FA-2239BA3B20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155FCA-67D9-4A91-AAD5-C0E964694C09}" type="pres">
      <dgm:prSet presAssocID="{3038C788-D402-4525-9B3F-62879A423CC1}" presName="root1" presStyleCnt="0"/>
      <dgm:spPr/>
    </dgm:pt>
    <dgm:pt modelId="{4D376542-1C9E-4868-8ECE-C5880A3CD19A}" type="pres">
      <dgm:prSet presAssocID="{3038C788-D402-4525-9B3F-62879A423CC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E17D4A-F4BD-4ACC-AA22-CC1884BB0792}" type="pres">
      <dgm:prSet presAssocID="{3038C788-D402-4525-9B3F-62879A423CC1}" presName="level2hierChild" presStyleCnt="0"/>
      <dgm:spPr/>
    </dgm:pt>
    <dgm:pt modelId="{CE65714A-5737-4FE7-9B36-B6B432DF0B9C}" type="pres">
      <dgm:prSet presAssocID="{824E5FC0-EDE2-493C-8FE5-1FE2A93A68F4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2CF43834-80A4-4347-BC07-A3256C1D96F6}" type="pres">
      <dgm:prSet presAssocID="{824E5FC0-EDE2-493C-8FE5-1FE2A93A68F4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DFB0162F-D9E2-4620-8A93-37B1691B0B8F}" type="pres">
      <dgm:prSet presAssocID="{318FC46B-13F9-4BA8-8F2C-7F96631831BD}" presName="root2" presStyleCnt="0"/>
      <dgm:spPr/>
    </dgm:pt>
    <dgm:pt modelId="{609383CE-2312-4EEF-9AA6-55FD320C9FA6}" type="pres">
      <dgm:prSet presAssocID="{318FC46B-13F9-4BA8-8F2C-7F96631831B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7BF591-829A-4416-98F8-AEB34B1C5FF9}" type="pres">
      <dgm:prSet presAssocID="{318FC46B-13F9-4BA8-8F2C-7F96631831BD}" presName="level3hierChild" presStyleCnt="0"/>
      <dgm:spPr/>
    </dgm:pt>
    <dgm:pt modelId="{71332BDB-E68E-440E-A719-EFC91F18ABA3}" type="pres">
      <dgm:prSet presAssocID="{3B0841A6-B146-48D9-B45B-EF90502A25D8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29FD2C3B-76EA-43EF-AAEC-50F5A6DA9C4E}" type="pres">
      <dgm:prSet presAssocID="{3B0841A6-B146-48D9-B45B-EF90502A25D8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92EA2001-BDFD-496C-8D5A-3EB09694B7E1}" type="pres">
      <dgm:prSet presAssocID="{4AED7A5A-22CF-490D-99E8-56558F571A79}" presName="root2" presStyleCnt="0"/>
      <dgm:spPr/>
    </dgm:pt>
    <dgm:pt modelId="{A8553D88-2FD4-4D6D-A474-3CE966EB69FA}" type="pres">
      <dgm:prSet presAssocID="{4AED7A5A-22CF-490D-99E8-56558F571A7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BEF349B-CE9F-4968-B769-72ED13D9AAB7}" type="pres">
      <dgm:prSet presAssocID="{4AED7A5A-22CF-490D-99E8-56558F571A79}" presName="level3hierChild" presStyleCnt="0"/>
      <dgm:spPr/>
    </dgm:pt>
    <dgm:pt modelId="{73A87B0E-D832-4ED2-8953-4FCD94F23B79}" type="pres">
      <dgm:prSet presAssocID="{6CE2E589-4AE8-4875-9534-F7A24B4A3F12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90442611-FD86-4FB6-A476-A9C93B8EC16B}" type="pres">
      <dgm:prSet presAssocID="{6CE2E589-4AE8-4875-9534-F7A24B4A3F12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E614CD1D-C11E-4CBA-B212-0E2A7E196001}" type="pres">
      <dgm:prSet presAssocID="{8355864A-5E8B-4C48-811B-AC1AD3EF24B8}" presName="root2" presStyleCnt="0"/>
      <dgm:spPr/>
    </dgm:pt>
    <dgm:pt modelId="{6B4D432A-5481-48BA-8225-D753A15F9971}" type="pres">
      <dgm:prSet presAssocID="{8355864A-5E8B-4C48-811B-AC1AD3EF24B8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D0D4C97-4C57-4908-BB11-915E03607D26}" type="pres">
      <dgm:prSet presAssocID="{8355864A-5E8B-4C48-811B-AC1AD3EF24B8}" presName="level3hierChild" presStyleCnt="0"/>
      <dgm:spPr/>
    </dgm:pt>
    <dgm:pt modelId="{3AAD0CB5-452D-42CC-A594-56BDFBD39B0D}" type="pres">
      <dgm:prSet presAssocID="{00F1937C-5AA5-40B4-867E-F3BFE434E610}" presName="conn2-1" presStyleLbl="parChTrans1D4" presStyleIdx="0" presStyleCnt="2"/>
      <dgm:spPr/>
      <dgm:t>
        <a:bodyPr/>
        <a:lstStyle/>
        <a:p>
          <a:endParaRPr lang="zh-TW" altLang="en-US"/>
        </a:p>
      </dgm:t>
    </dgm:pt>
    <dgm:pt modelId="{9DE447E5-6A00-4977-89BB-66A4A9999666}" type="pres">
      <dgm:prSet presAssocID="{00F1937C-5AA5-40B4-867E-F3BFE434E610}" presName="connTx" presStyleLbl="parChTrans1D4" presStyleIdx="0" presStyleCnt="2"/>
      <dgm:spPr/>
      <dgm:t>
        <a:bodyPr/>
        <a:lstStyle/>
        <a:p>
          <a:endParaRPr lang="zh-TW" altLang="en-US"/>
        </a:p>
      </dgm:t>
    </dgm:pt>
    <dgm:pt modelId="{FC68EB71-A792-445D-8135-5D014F9C5991}" type="pres">
      <dgm:prSet presAssocID="{DBBD2E87-1BE7-4874-99A5-9DC305D358DD}" presName="root2" presStyleCnt="0"/>
      <dgm:spPr/>
    </dgm:pt>
    <dgm:pt modelId="{C6FCE9EF-507F-4DED-A813-CA740864E83A}" type="pres">
      <dgm:prSet presAssocID="{DBBD2E87-1BE7-4874-99A5-9DC305D358DD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D61ED94-2517-4B7F-86E1-003C0937FF19}" type="pres">
      <dgm:prSet presAssocID="{DBBD2E87-1BE7-4874-99A5-9DC305D358DD}" presName="level3hierChild" presStyleCnt="0"/>
      <dgm:spPr/>
    </dgm:pt>
    <dgm:pt modelId="{F7F7E6A9-9A6A-47DA-9646-3FC88A5873A4}" type="pres">
      <dgm:prSet presAssocID="{262A9F85-6796-4D14-A57D-DAF4124150B9}" presName="conn2-1" presStyleLbl="parChTrans1D4" presStyleIdx="1" presStyleCnt="2"/>
      <dgm:spPr/>
      <dgm:t>
        <a:bodyPr/>
        <a:lstStyle/>
        <a:p>
          <a:endParaRPr lang="zh-TW" altLang="en-US"/>
        </a:p>
      </dgm:t>
    </dgm:pt>
    <dgm:pt modelId="{E7789CA1-ADB7-491C-8CA5-4A92A303363E}" type="pres">
      <dgm:prSet presAssocID="{262A9F85-6796-4D14-A57D-DAF4124150B9}" presName="connTx" presStyleLbl="parChTrans1D4" presStyleIdx="1" presStyleCnt="2"/>
      <dgm:spPr/>
      <dgm:t>
        <a:bodyPr/>
        <a:lstStyle/>
        <a:p>
          <a:endParaRPr lang="zh-TW" altLang="en-US"/>
        </a:p>
      </dgm:t>
    </dgm:pt>
    <dgm:pt modelId="{D20F7A80-952D-4D6B-923E-C6837DB05238}" type="pres">
      <dgm:prSet presAssocID="{2EAD1C0A-6CC4-4AE1-B104-9E1EFB448925}" presName="root2" presStyleCnt="0"/>
      <dgm:spPr/>
    </dgm:pt>
    <dgm:pt modelId="{69609A3B-C6F2-4D17-B9A8-74F9A5C4F3A6}" type="pres">
      <dgm:prSet presAssocID="{2EAD1C0A-6CC4-4AE1-B104-9E1EFB448925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4127EC9-427D-4000-96DA-DCDB9B96BF0E}" type="pres">
      <dgm:prSet presAssocID="{2EAD1C0A-6CC4-4AE1-B104-9E1EFB448925}" presName="level3hierChild" presStyleCnt="0"/>
      <dgm:spPr/>
    </dgm:pt>
    <dgm:pt modelId="{2101E415-B3B2-4D37-AD39-4D1CBE732ED6}" type="pres">
      <dgm:prSet presAssocID="{C815DCA1-A00C-43B4-9E11-7C77D38E45E6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1937B885-0A35-4586-A1E5-80D1886938CE}" type="pres">
      <dgm:prSet presAssocID="{C815DCA1-A00C-43B4-9E11-7C77D38E45E6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AE870F27-6ABE-4BFD-8787-838A5042C233}" type="pres">
      <dgm:prSet presAssocID="{7761E06D-E344-4939-9F2C-F5CC66309D6E}" presName="root2" presStyleCnt="0"/>
      <dgm:spPr/>
    </dgm:pt>
    <dgm:pt modelId="{977ACEDA-B925-49E4-BB82-D04829C38F49}" type="pres">
      <dgm:prSet presAssocID="{7761E06D-E344-4939-9F2C-F5CC66309D6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D5B32FD-9EAC-40C4-AC22-7AFDCC07B73A}" type="pres">
      <dgm:prSet presAssocID="{7761E06D-E344-4939-9F2C-F5CC66309D6E}" presName="level3hierChild" presStyleCnt="0"/>
      <dgm:spPr/>
    </dgm:pt>
    <dgm:pt modelId="{21CE4FDE-7161-4133-A62C-342127C0372B}" type="pres">
      <dgm:prSet presAssocID="{69D21A01-C391-43CF-B42D-C9B105F98725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F7FB9005-8359-4086-9E9B-278FE231CBAD}" type="pres">
      <dgm:prSet presAssocID="{69D21A01-C391-43CF-B42D-C9B105F98725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32F2AE48-B9FC-4606-A683-2F17E083B3FF}" type="pres">
      <dgm:prSet presAssocID="{76222D1A-45D1-4F49-BE42-EAFEA386230F}" presName="root2" presStyleCnt="0"/>
      <dgm:spPr/>
    </dgm:pt>
    <dgm:pt modelId="{39DB6C55-88F2-403E-AD01-8EA289977C62}" type="pres">
      <dgm:prSet presAssocID="{76222D1A-45D1-4F49-BE42-EAFEA386230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7BC072B-FB26-426B-B893-74C8FDAFCEAA}" type="pres">
      <dgm:prSet presAssocID="{76222D1A-45D1-4F49-BE42-EAFEA386230F}" presName="level3hierChild" presStyleCnt="0"/>
      <dgm:spPr/>
    </dgm:pt>
    <dgm:pt modelId="{07EE920B-B191-49FE-8985-41FFD8A751C5}" type="pres">
      <dgm:prSet presAssocID="{E28C348D-27DA-4AC7-B3FF-630A9A6A6EEC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E5C35E54-8642-4124-94C7-155DB9D325A0}" type="pres">
      <dgm:prSet presAssocID="{E28C348D-27DA-4AC7-B3FF-630A9A6A6EEC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8B8288C2-D256-4076-BF7B-987B9113DAE1}" type="pres">
      <dgm:prSet presAssocID="{130B4EA2-EBB7-41B2-9287-7635B4201602}" presName="root2" presStyleCnt="0"/>
      <dgm:spPr/>
    </dgm:pt>
    <dgm:pt modelId="{B0CAA00E-E0A7-4CC3-9617-0BE9893A39FC}" type="pres">
      <dgm:prSet presAssocID="{130B4EA2-EBB7-41B2-9287-7635B420160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2187BA-B659-48B2-804A-9662992DDDD5}" type="pres">
      <dgm:prSet presAssocID="{130B4EA2-EBB7-41B2-9287-7635B4201602}" presName="level3hierChild" presStyleCnt="0"/>
      <dgm:spPr/>
    </dgm:pt>
  </dgm:ptLst>
  <dgm:cxnLst>
    <dgm:cxn modelId="{AC8B83F6-7285-4AD8-A7F2-2A33F5880434}" type="presOf" srcId="{130B4EA2-EBB7-41B2-9287-7635B4201602}" destId="{B0CAA00E-E0A7-4CC3-9617-0BE9893A39FC}" srcOrd="0" destOrd="0" presId="urn:microsoft.com/office/officeart/2005/8/layout/hierarchy2"/>
    <dgm:cxn modelId="{42EE46B8-0B6D-4A1F-A925-7336506FEA23}" type="presOf" srcId="{3B0841A6-B146-48D9-B45B-EF90502A25D8}" destId="{29FD2C3B-76EA-43EF-AAEC-50F5A6DA9C4E}" srcOrd="1" destOrd="0" presId="urn:microsoft.com/office/officeart/2005/8/layout/hierarchy2"/>
    <dgm:cxn modelId="{06C08A07-E5A0-4854-85CF-F5E33D1DFC1D}" type="presOf" srcId="{8355864A-5E8B-4C48-811B-AC1AD3EF24B8}" destId="{6B4D432A-5481-48BA-8225-D753A15F9971}" srcOrd="0" destOrd="0" presId="urn:microsoft.com/office/officeart/2005/8/layout/hierarchy2"/>
    <dgm:cxn modelId="{E3882F7A-E391-45EE-AA17-65AEEF26F9DB}" type="presOf" srcId="{4AED7A5A-22CF-490D-99E8-56558F571A79}" destId="{A8553D88-2FD4-4D6D-A474-3CE966EB69FA}" srcOrd="0" destOrd="0" presId="urn:microsoft.com/office/officeart/2005/8/layout/hierarchy2"/>
    <dgm:cxn modelId="{5027CFD0-947E-4693-A363-E72FC60C466A}" type="presOf" srcId="{7761E06D-E344-4939-9F2C-F5CC66309D6E}" destId="{977ACEDA-B925-49E4-BB82-D04829C38F49}" srcOrd="0" destOrd="0" presId="urn:microsoft.com/office/officeart/2005/8/layout/hierarchy2"/>
    <dgm:cxn modelId="{9231BAEB-CE87-49D1-98B4-F7702BA4DC01}" type="presOf" srcId="{DBBD2E87-1BE7-4874-99A5-9DC305D358DD}" destId="{C6FCE9EF-507F-4DED-A813-CA740864E83A}" srcOrd="0" destOrd="0" presId="urn:microsoft.com/office/officeart/2005/8/layout/hierarchy2"/>
    <dgm:cxn modelId="{7CE34119-D49C-440F-93B1-6380F714F761}" type="presOf" srcId="{69D21A01-C391-43CF-B42D-C9B105F98725}" destId="{F7FB9005-8359-4086-9E9B-278FE231CBAD}" srcOrd="1" destOrd="0" presId="urn:microsoft.com/office/officeart/2005/8/layout/hierarchy2"/>
    <dgm:cxn modelId="{7FAF258E-6024-4B70-81AF-3BB2513FD5EF}" srcId="{7761E06D-E344-4939-9F2C-F5CC66309D6E}" destId="{76222D1A-45D1-4F49-BE42-EAFEA386230F}" srcOrd="0" destOrd="0" parTransId="{69D21A01-C391-43CF-B42D-C9B105F98725}" sibTransId="{0B4B8250-B6CF-4445-8B10-A80389992A92}"/>
    <dgm:cxn modelId="{34F15873-3632-4DF4-A975-AE5A3DA5491A}" type="presOf" srcId="{318FC46B-13F9-4BA8-8F2C-7F96631831BD}" destId="{609383CE-2312-4EEF-9AA6-55FD320C9FA6}" srcOrd="0" destOrd="0" presId="urn:microsoft.com/office/officeart/2005/8/layout/hierarchy2"/>
    <dgm:cxn modelId="{5CE74713-A4C5-4BE4-810B-F94A3FDA6C74}" srcId="{7761E06D-E344-4939-9F2C-F5CC66309D6E}" destId="{130B4EA2-EBB7-41B2-9287-7635B4201602}" srcOrd="1" destOrd="0" parTransId="{E28C348D-27DA-4AC7-B3FF-630A9A6A6EEC}" sibTransId="{B84C3626-D49B-4D8C-8369-22D85FAB741C}"/>
    <dgm:cxn modelId="{756E07C4-D279-459E-9793-F561BC63752F}" type="presOf" srcId="{E28C348D-27DA-4AC7-B3FF-630A9A6A6EEC}" destId="{07EE920B-B191-49FE-8985-41FFD8A751C5}" srcOrd="0" destOrd="0" presId="urn:microsoft.com/office/officeart/2005/8/layout/hierarchy2"/>
    <dgm:cxn modelId="{E940CD58-9457-4DCA-86BF-A14385860DDF}" type="presOf" srcId="{2EAD1C0A-6CC4-4AE1-B104-9E1EFB448925}" destId="{69609A3B-C6F2-4D17-B9A8-74F9A5C4F3A6}" srcOrd="0" destOrd="0" presId="urn:microsoft.com/office/officeart/2005/8/layout/hierarchy2"/>
    <dgm:cxn modelId="{FC830995-00BE-4292-8972-79FCE2739ED9}" type="presOf" srcId="{6CE2E589-4AE8-4875-9534-F7A24B4A3F12}" destId="{90442611-FD86-4FB6-A476-A9C93B8EC16B}" srcOrd="1" destOrd="0" presId="urn:microsoft.com/office/officeart/2005/8/layout/hierarchy2"/>
    <dgm:cxn modelId="{C93728ED-76D9-436C-9C78-47791E8B2472}" type="presOf" srcId="{262A9F85-6796-4D14-A57D-DAF4124150B9}" destId="{F7F7E6A9-9A6A-47DA-9646-3FC88A5873A4}" srcOrd="0" destOrd="0" presId="urn:microsoft.com/office/officeart/2005/8/layout/hierarchy2"/>
    <dgm:cxn modelId="{2C1E3AC9-D529-4C28-9C8C-BEC9CF630A3A}" type="presOf" srcId="{C815DCA1-A00C-43B4-9E11-7C77D38E45E6}" destId="{2101E415-B3B2-4D37-AD39-4D1CBE732ED6}" srcOrd="0" destOrd="0" presId="urn:microsoft.com/office/officeart/2005/8/layout/hierarchy2"/>
    <dgm:cxn modelId="{E0E6F8E0-1FB8-4F26-A815-AB31BD662EB5}" type="presOf" srcId="{3038C788-D402-4525-9B3F-62879A423CC1}" destId="{4D376542-1C9E-4868-8ECE-C5880A3CD19A}" srcOrd="0" destOrd="0" presId="urn:microsoft.com/office/officeart/2005/8/layout/hierarchy2"/>
    <dgm:cxn modelId="{1EBE326F-DC3B-45FA-B5EE-2073EB6A2D3D}" type="presOf" srcId="{76222D1A-45D1-4F49-BE42-EAFEA386230F}" destId="{39DB6C55-88F2-403E-AD01-8EA289977C62}" srcOrd="0" destOrd="0" presId="urn:microsoft.com/office/officeart/2005/8/layout/hierarchy2"/>
    <dgm:cxn modelId="{663E106A-BC64-4A31-99E2-F1F3F05CD1E7}" srcId="{318FC46B-13F9-4BA8-8F2C-7F96631831BD}" destId="{8355864A-5E8B-4C48-811B-AC1AD3EF24B8}" srcOrd="1" destOrd="0" parTransId="{6CE2E589-4AE8-4875-9534-F7A24B4A3F12}" sibTransId="{D3F4D4BE-AF81-462C-8E77-EB36BFDAF7F5}"/>
    <dgm:cxn modelId="{15798B94-911B-48B0-8BC6-6926A3099A1B}" type="presOf" srcId="{3B0841A6-B146-48D9-B45B-EF90502A25D8}" destId="{71332BDB-E68E-440E-A719-EFC91F18ABA3}" srcOrd="0" destOrd="0" presId="urn:microsoft.com/office/officeart/2005/8/layout/hierarchy2"/>
    <dgm:cxn modelId="{DC470C4D-D65A-41C1-87FE-2A16374E782D}" type="presOf" srcId="{E28C348D-27DA-4AC7-B3FF-630A9A6A6EEC}" destId="{E5C35E54-8642-4124-94C7-155DB9D325A0}" srcOrd="1" destOrd="0" presId="urn:microsoft.com/office/officeart/2005/8/layout/hierarchy2"/>
    <dgm:cxn modelId="{30AC7446-4F0F-4195-9D76-C94DBACEBD3C}" type="presOf" srcId="{C815DCA1-A00C-43B4-9E11-7C77D38E45E6}" destId="{1937B885-0A35-4586-A1E5-80D1886938CE}" srcOrd="1" destOrd="0" presId="urn:microsoft.com/office/officeart/2005/8/layout/hierarchy2"/>
    <dgm:cxn modelId="{117B0128-9478-4D0F-9EF6-7AEDD7722B49}" srcId="{318FC46B-13F9-4BA8-8F2C-7F96631831BD}" destId="{4AED7A5A-22CF-490D-99E8-56558F571A79}" srcOrd="0" destOrd="0" parTransId="{3B0841A6-B146-48D9-B45B-EF90502A25D8}" sibTransId="{F0F5C530-4677-44A2-8197-148EEDAF9CC3}"/>
    <dgm:cxn modelId="{C9329A79-BF81-46EC-97FF-0B042B19352C}" type="presOf" srcId="{824E5FC0-EDE2-493C-8FE5-1FE2A93A68F4}" destId="{2CF43834-80A4-4347-BC07-A3256C1D96F6}" srcOrd="1" destOrd="0" presId="urn:microsoft.com/office/officeart/2005/8/layout/hierarchy2"/>
    <dgm:cxn modelId="{228A6DB7-0B71-4D20-AF36-F75DD02B04B7}" type="presOf" srcId="{262A9F85-6796-4D14-A57D-DAF4124150B9}" destId="{E7789CA1-ADB7-491C-8CA5-4A92A303363E}" srcOrd="1" destOrd="0" presId="urn:microsoft.com/office/officeart/2005/8/layout/hierarchy2"/>
    <dgm:cxn modelId="{F2C8AFE9-03EC-4F1F-A710-B5CD736A6F66}" type="presOf" srcId="{DFC0E50A-97DA-48D2-B3FA-2239BA3B20A3}" destId="{AC15D914-965E-40FE-B266-A427E8821DD9}" srcOrd="0" destOrd="0" presId="urn:microsoft.com/office/officeart/2005/8/layout/hierarchy2"/>
    <dgm:cxn modelId="{02D0D007-2FDD-4E27-94DD-6B7D81524BED}" srcId="{8355864A-5E8B-4C48-811B-AC1AD3EF24B8}" destId="{2EAD1C0A-6CC4-4AE1-B104-9E1EFB448925}" srcOrd="1" destOrd="0" parTransId="{262A9F85-6796-4D14-A57D-DAF4124150B9}" sibTransId="{0DB371EF-3073-4BF1-8CDA-BD4AE2728B1D}"/>
    <dgm:cxn modelId="{A97E8477-C5CF-46D2-8D4B-01975837E539}" type="presOf" srcId="{00F1937C-5AA5-40B4-867E-F3BFE434E610}" destId="{9DE447E5-6A00-4977-89BB-66A4A9999666}" srcOrd="1" destOrd="0" presId="urn:microsoft.com/office/officeart/2005/8/layout/hierarchy2"/>
    <dgm:cxn modelId="{C3600E90-C32F-43C1-A1DB-A9AD5DB5FDA3}" type="presOf" srcId="{6CE2E589-4AE8-4875-9534-F7A24B4A3F12}" destId="{73A87B0E-D832-4ED2-8953-4FCD94F23B79}" srcOrd="0" destOrd="0" presId="urn:microsoft.com/office/officeart/2005/8/layout/hierarchy2"/>
    <dgm:cxn modelId="{BE051E92-4F96-443F-8B4A-28EB26D616D6}" srcId="{3038C788-D402-4525-9B3F-62879A423CC1}" destId="{318FC46B-13F9-4BA8-8F2C-7F96631831BD}" srcOrd="0" destOrd="0" parTransId="{824E5FC0-EDE2-493C-8FE5-1FE2A93A68F4}" sibTransId="{E9CBB5A4-9821-4CAC-B54C-574D2E0CCFDB}"/>
    <dgm:cxn modelId="{7EA93714-D464-4A4D-A537-9986921050B9}" type="presOf" srcId="{69D21A01-C391-43CF-B42D-C9B105F98725}" destId="{21CE4FDE-7161-4133-A62C-342127C0372B}" srcOrd="0" destOrd="0" presId="urn:microsoft.com/office/officeart/2005/8/layout/hierarchy2"/>
    <dgm:cxn modelId="{D635F3B0-5E29-40E8-AF5A-E3B65914CA42}" srcId="{8355864A-5E8B-4C48-811B-AC1AD3EF24B8}" destId="{DBBD2E87-1BE7-4874-99A5-9DC305D358DD}" srcOrd="0" destOrd="0" parTransId="{00F1937C-5AA5-40B4-867E-F3BFE434E610}" sibTransId="{993D51DD-1A80-43BE-B9AA-318B8ADBA635}"/>
    <dgm:cxn modelId="{F4A1CF03-79D8-48D1-BA93-EB2220A23879}" srcId="{3038C788-D402-4525-9B3F-62879A423CC1}" destId="{7761E06D-E344-4939-9F2C-F5CC66309D6E}" srcOrd="1" destOrd="0" parTransId="{C815DCA1-A00C-43B4-9E11-7C77D38E45E6}" sibTransId="{8E48083A-069E-4A71-995A-0F9679283A2B}"/>
    <dgm:cxn modelId="{37113DE4-748B-4CD8-AFF7-CFBFF661552C}" srcId="{DFC0E50A-97DA-48D2-B3FA-2239BA3B20A3}" destId="{3038C788-D402-4525-9B3F-62879A423CC1}" srcOrd="0" destOrd="0" parTransId="{8DA21A4D-66C1-4288-8F52-36EC73257859}" sibTransId="{3AA9756B-EC90-4AAA-B692-BE46A30783C8}"/>
    <dgm:cxn modelId="{5DFACA66-0F26-4D1B-9157-759A5D871E37}" type="presOf" srcId="{824E5FC0-EDE2-493C-8FE5-1FE2A93A68F4}" destId="{CE65714A-5737-4FE7-9B36-B6B432DF0B9C}" srcOrd="0" destOrd="0" presId="urn:microsoft.com/office/officeart/2005/8/layout/hierarchy2"/>
    <dgm:cxn modelId="{8C995C66-76BE-45AB-900C-A9CD4FEE9C24}" type="presOf" srcId="{00F1937C-5AA5-40B4-867E-F3BFE434E610}" destId="{3AAD0CB5-452D-42CC-A594-56BDFBD39B0D}" srcOrd="0" destOrd="0" presId="urn:microsoft.com/office/officeart/2005/8/layout/hierarchy2"/>
    <dgm:cxn modelId="{9F433BF8-90B1-4DA8-938B-F2EF8C41DBED}" type="presParOf" srcId="{AC15D914-965E-40FE-B266-A427E8821DD9}" destId="{74155FCA-67D9-4A91-AAD5-C0E964694C09}" srcOrd="0" destOrd="0" presId="urn:microsoft.com/office/officeart/2005/8/layout/hierarchy2"/>
    <dgm:cxn modelId="{89C7744E-F75E-4F40-9505-7DA7F24F563F}" type="presParOf" srcId="{74155FCA-67D9-4A91-AAD5-C0E964694C09}" destId="{4D376542-1C9E-4868-8ECE-C5880A3CD19A}" srcOrd="0" destOrd="0" presId="urn:microsoft.com/office/officeart/2005/8/layout/hierarchy2"/>
    <dgm:cxn modelId="{5C7610AC-6821-4816-A7D7-5AD383CEAB32}" type="presParOf" srcId="{74155FCA-67D9-4A91-AAD5-C0E964694C09}" destId="{B2E17D4A-F4BD-4ACC-AA22-CC1884BB0792}" srcOrd="1" destOrd="0" presId="urn:microsoft.com/office/officeart/2005/8/layout/hierarchy2"/>
    <dgm:cxn modelId="{3733AD75-BEAF-4584-8D1A-EF9DDB55DB16}" type="presParOf" srcId="{B2E17D4A-F4BD-4ACC-AA22-CC1884BB0792}" destId="{CE65714A-5737-4FE7-9B36-B6B432DF0B9C}" srcOrd="0" destOrd="0" presId="urn:microsoft.com/office/officeart/2005/8/layout/hierarchy2"/>
    <dgm:cxn modelId="{E7FF44CD-4DD6-4CC4-8E19-F4EB0C267094}" type="presParOf" srcId="{CE65714A-5737-4FE7-9B36-B6B432DF0B9C}" destId="{2CF43834-80A4-4347-BC07-A3256C1D96F6}" srcOrd="0" destOrd="0" presId="urn:microsoft.com/office/officeart/2005/8/layout/hierarchy2"/>
    <dgm:cxn modelId="{BB9FEE1A-9DC0-4E4D-8ED6-6A2E6E3ECA59}" type="presParOf" srcId="{B2E17D4A-F4BD-4ACC-AA22-CC1884BB0792}" destId="{DFB0162F-D9E2-4620-8A93-37B1691B0B8F}" srcOrd="1" destOrd="0" presId="urn:microsoft.com/office/officeart/2005/8/layout/hierarchy2"/>
    <dgm:cxn modelId="{251301B1-EB75-43E0-9086-6A8F2431FA0A}" type="presParOf" srcId="{DFB0162F-D9E2-4620-8A93-37B1691B0B8F}" destId="{609383CE-2312-4EEF-9AA6-55FD320C9FA6}" srcOrd="0" destOrd="0" presId="urn:microsoft.com/office/officeart/2005/8/layout/hierarchy2"/>
    <dgm:cxn modelId="{5300C28F-C6BC-47BB-A3E4-CC4DFC3922EC}" type="presParOf" srcId="{DFB0162F-D9E2-4620-8A93-37B1691B0B8F}" destId="{157BF591-829A-4416-98F8-AEB34B1C5FF9}" srcOrd="1" destOrd="0" presId="urn:microsoft.com/office/officeart/2005/8/layout/hierarchy2"/>
    <dgm:cxn modelId="{F0ABC3FD-ECD6-433B-B7F0-F4AC4BF0C5A6}" type="presParOf" srcId="{157BF591-829A-4416-98F8-AEB34B1C5FF9}" destId="{71332BDB-E68E-440E-A719-EFC91F18ABA3}" srcOrd="0" destOrd="0" presId="urn:microsoft.com/office/officeart/2005/8/layout/hierarchy2"/>
    <dgm:cxn modelId="{2DC29F85-F3EC-4B34-986D-66C6A247F8CA}" type="presParOf" srcId="{71332BDB-E68E-440E-A719-EFC91F18ABA3}" destId="{29FD2C3B-76EA-43EF-AAEC-50F5A6DA9C4E}" srcOrd="0" destOrd="0" presId="urn:microsoft.com/office/officeart/2005/8/layout/hierarchy2"/>
    <dgm:cxn modelId="{6FBB741B-2995-4245-A1AA-1288E7E1C444}" type="presParOf" srcId="{157BF591-829A-4416-98F8-AEB34B1C5FF9}" destId="{92EA2001-BDFD-496C-8D5A-3EB09694B7E1}" srcOrd="1" destOrd="0" presId="urn:microsoft.com/office/officeart/2005/8/layout/hierarchy2"/>
    <dgm:cxn modelId="{61ABC0D9-CF9E-447D-9C12-BD85F96B90A6}" type="presParOf" srcId="{92EA2001-BDFD-496C-8D5A-3EB09694B7E1}" destId="{A8553D88-2FD4-4D6D-A474-3CE966EB69FA}" srcOrd="0" destOrd="0" presId="urn:microsoft.com/office/officeart/2005/8/layout/hierarchy2"/>
    <dgm:cxn modelId="{B07F8D2A-E394-4FD1-9486-1900632934DB}" type="presParOf" srcId="{92EA2001-BDFD-496C-8D5A-3EB09694B7E1}" destId="{0BEF349B-CE9F-4968-B769-72ED13D9AAB7}" srcOrd="1" destOrd="0" presId="urn:microsoft.com/office/officeart/2005/8/layout/hierarchy2"/>
    <dgm:cxn modelId="{67A4406F-02BF-484E-A6A5-77A4118A39CC}" type="presParOf" srcId="{157BF591-829A-4416-98F8-AEB34B1C5FF9}" destId="{73A87B0E-D832-4ED2-8953-4FCD94F23B79}" srcOrd="2" destOrd="0" presId="urn:microsoft.com/office/officeart/2005/8/layout/hierarchy2"/>
    <dgm:cxn modelId="{A82B9281-441E-476F-BAEF-8D3F3C168C83}" type="presParOf" srcId="{73A87B0E-D832-4ED2-8953-4FCD94F23B79}" destId="{90442611-FD86-4FB6-A476-A9C93B8EC16B}" srcOrd="0" destOrd="0" presId="urn:microsoft.com/office/officeart/2005/8/layout/hierarchy2"/>
    <dgm:cxn modelId="{3B8AFC3D-EA35-4CF5-B170-04E8B21E3896}" type="presParOf" srcId="{157BF591-829A-4416-98F8-AEB34B1C5FF9}" destId="{E614CD1D-C11E-4CBA-B212-0E2A7E196001}" srcOrd="3" destOrd="0" presId="urn:microsoft.com/office/officeart/2005/8/layout/hierarchy2"/>
    <dgm:cxn modelId="{A337D5F6-D241-44AE-AE91-C1CF274977EE}" type="presParOf" srcId="{E614CD1D-C11E-4CBA-B212-0E2A7E196001}" destId="{6B4D432A-5481-48BA-8225-D753A15F9971}" srcOrd="0" destOrd="0" presId="urn:microsoft.com/office/officeart/2005/8/layout/hierarchy2"/>
    <dgm:cxn modelId="{6FAA4157-EF5E-42DA-B22E-7B50343A3918}" type="presParOf" srcId="{E614CD1D-C11E-4CBA-B212-0E2A7E196001}" destId="{FD0D4C97-4C57-4908-BB11-915E03607D26}" srcOrd="1" destOrd="0" presId="urn:microsoft.com/office/officeart/2005/8/layout/hierarchy2"/>
    <dgm:cxn modelId="{797F6D50-21D1-4ED1-B981-18637A37AD0D}" type="presParOf" srcId="{FD0D4C97-4C57-4908-BB11-915E03607D26}" destId="{3AAD0CB5-452D-42CC-A594-56BDFBD39B0D}" srcOrd="0" destOrd="0" presId="urn:microsoft.com/office/officeart/2005/8/layout/hierarchy2"/>
    <dgm:cxn modelId="{FF4AD4CB-6075-4EEE-AFFE-087B2F003AD9}" type="presParOf" srcId="{3AAD0CB5-452D-42CC-A594-56BDFBD39B0D}" destId="{9DE447E5-6A00-4977-89BB-66A4A9999666}" srcOrd="0" destOrd="0" presId="urn:microsoft.com/office/officeart/2005/8/layout/hierarchy2"/>
    <dgm:cxn modelId="{CB7F35CD-BECA-4825-A6CD-3B5B197AF1C8}" type="presParOf" srcId="{FD0D4C97-4C57-4908-BB11-915E03607D26}" destId="{FC68EB71-A792-445D-8135-5D014F9C5991}" srcOrd="1" destOrd="0" presId="urn:microsoft.com/office/officeart/2005/8/layout/hierarchy2"/>
    <dgm:cxn modelId="{AE37EE72-8B4F-4572-A263-58FE2D82B102}" type="presParOf" srcId="{FC68EB71-A792-445D-8135-5D014F9C5991}" destId="{C6FCE9EF-507F-4DED-A813-CA740864E83A}" srcOrd="0" destOrd="0" presId="urn:microsoft.com/office/officeart/2005/8/layout/hierarchy2"/>
    <dgm:cxn modelId="{115D4CB9-9C40-431C-8C13-5646CE12EC57}" type="presParOf" srcId="{FC68EB71-A792-445D-8135-5D014F9C5991}" destId="{FD61ED94-2517-4B7F-86E1-003C0937FF19}" srcOrd="1" destOrd="0" presId="urn:microsoft.com/office/officeart/2005/8/layout/hierarchy2"/>
    <dgm:cxn modelId="{3732B3B1-9DE2-4B2A-ADB9-05A5DD5EC16C}" type="presParOf" srcId="{FD0D4C97-4C57-4908-BB11-915E03607D26}" destId="{F7F7E6A9-9A6A-47DA-9646-3FC88A5873A4}" srcOrd="2" destOrd="0" presId="urn:microsoft.com/office/officeart/2005/8/layout/hierarchy2"/>
    <dgm:cxn modelId="{D9369357-AE20-414D-B0AE-086D1A2400C9}" type="presParOf" srcId="{F7F7E6A9-9A6A-47DA-9646-3FC88A5873A4}" destId="{E7789CA1-ADB7-491C-8CA5-4A92A303363E}" srcOrd="0" destOrd="0" presId="urn:microsoft.com/office/officeart/2005/8/layout/hierarchy2"/>
    <dgm:cxn modelId="{5B391E06-BD01-48E7-A028-8E162CC29ACB}" type="presParOf" srcId="{FD0D4C97-4C57-4908-BB11-915E03607D26}" destId="{D20F7A80-952D-4D6B-923E-C6837DB05238}" srcOrd="3" destOrd="0" presId="urn:microsoft.com/office/officeart/2005/8/layout/hierarchy2"/>
    <dgm:cxn modelId="{09611761-15FE-4C6E-8EDF-6693BBDB82F4}" type="presParOf" srcId="{D20F7A80-952D-4D6B-923E-C6837DB05238}" destId="{69609A3B-C6F2-4D17-B9A8-74F9A5C4F3A6}" srcOrd="0" destOrd="0" presId="urn:microsoft.com/office/officeart/2005/8/layout/hierarchy2"/>
    <dgm:cxn modelId="{E811FF6F-4FBE-4309-AFAC-DFFA2E2578E0}" type="presParOf" srcId="{D20F7A80-952D-4D6B-923E-C6837DB05238}" destId="{F4127EC9-427D-4000-96DA-DCDB9B96BF0E}" srcOrd="1" destOrd="0" presId="urn:microsoft.com/office/officeart/2005/8/layout/hierarchy2"/>
    <dgm:cxn modelId="{1697A0B7-D4F5-451A-8E99-7ADD09CF3DD7}" type="presParOf" srcId="{B2E17D4A-F4BD-4ACC-AA22-CC1884BB0792}" destId="{2101E415-B3B2-4D37-AD39-4D1CBE732ED6}" srcOrd="2" destOrd="0" presId="urn:microsoft.com/office/officeart/2005/8/layout/hierarchy2"/>
    <dgm:cxn modelId="{386A116C-07AE-42DB-9B2C-024CD3AB0FF8}" type="presParOf" srcId="{2101E415-B3B2-4D37-AD39-4D1CBE732ED6}" destId="{1937B885-0A35-4586-A1E5-80D1886938CE}" srcOrd="0" destOrd="0" presId="urn:microsoft.com/office/officeart/2005/8/layout/hierarchy2"/>
    <dgm:cxn modelId="{A62061E3-3B48-46A8-B280-BA0E6F81A5B5}" type="presParOf" srcId="{B2E17D4A-F4BD-4ACC-AA22-CC1884BB0792}" destId="{AE870F27-6ABE-4BFD-8787-838A5042C233}" srcOrd="3" destOrd="0" presId="urn:microsoft.com/office/officeart/2005/8/layout/hierarchy2"/>
    <dgm:cxn modelId="{F378645D-78B8-445D-9D37-23824C43E949}" type="presParOf" srcId="{AE870F27-6ABE-4BFD-8787-838A5042C233}" destId="{977ACEDA-B925-49E4-BB82-D04829C38F49}" srcOrd="0" destOrd="0" presId="urn:microsoft.com/office/officeart/2005/8/layout/hierarchy2"/>
    <dgm:cxn modelId="{753B4213-7049-4CAA-8837-C2B9CE92CA7A}" type="presParOf" srcId="{AE870F27-6ABE-4BFD-8787-838A5042C233}" destId="{FD5B32FD-9EAC-40C4-AC22-7AFDCC07B73A}" srcOrd="1" destOrd="0" presId="urn:microsoft.com/office/officeart/2005/8/layout/hierarchy2"/>
    <dgm:cxn modelId="{CE62C101-380B-4C5D-B4B8-095AF57C4BED}" type="presParOf" srcId="{FD5B32FD-9EAC-40C4-AC22-7AFDCC07B73A}" destId="{21CE4FDE-7161-4133-A62C-342127C0372B}" srcOrd="0" destOrd="0" presId="urn:microsoft.com/office/officeart/2005/8/layout/hierarchy2"/>
    <dgm:cxn modelId="{A1A14C84-9859-413D-A647-BAEC8F38CAA1}" type="presParOf" srcId="{21CE4FDE-7161-4133-A62C-342127C0372B}" destId="{F7FB9005-8359-4086-9E9B-278FE231CBAD}" srcOrd="0" destOrd="0" presId="urn:microsoft.com/office/officeart/2005/8/layout/hierarchy2"/>
    <dgm:cxn modelId="{6E02F1E4-E1DA-4B97-BD23-6099AFE63BDC}" type="presParOf" srcId="{FD5B32FD-9EAC-40C4-AC22-7AFDCC07B73A}" destId="{32F2AE48-B9FC-4606-A683-2F17E083B3FF}" srcOrd="1" destOrd="0" presId="urn:microsoft.com/office/officeart/2005/8/layout/hierarchy2"/>
    <dgm:cxn modelId="{3B57CFCB-F9AC-403E-AD23-A117FAB5FDC3}" type="presParOf" srcId="{32F2AE48-B9FC-4606-A683-2F17E083B3FF}" destId="{39DB6C55-88F2-403E-AD01-8EA289977C62}" srcOrd="0" destOrd="0" presId="urn:microsoft.com/office/officeart/2005/8/layout/hierarchy2"/>
    <dgm:cxn modelId="{5F7717D1-90C1-4A07-87D8-2F0D8212D2E0}" type="presParOf" srcId="{32F2AE48-B9FC-4606-A683-2F17E083B3FF}" destId="{47BC072B-FB26-426B-B893-74C8FDAFCEAA}" srcOrd="1" destOrd="0" presId="urn:microsoft.com/office/officeart/2005/8/layout/hierarchy2"/>
    <dgm:cxn modelId="{1A82AD96-3126-49EE-8557-B1BF318E805A}" type="presParOf" srcId="{FD5B32FD-9EAC-40C4-AC22-7AFDCC07B73A}" destId="{07EE920B-B191-49FE-8985-41FFD8A751C5}" srcOrd="2" destOrd="0" presId="urn:microsoft.com/office/officeart/2005/8/layout/hierarchy2"/>
    <dgm:cxn modelId="{519D618F-6581-4F4D-915B-924F2BE89336}" type="presParOf" srcId="{07EE920B-B191-49FE-8985-41FFD8A751C5}" destId="{E5C35E54-8642-4124-94C7-155DB9D325A0}" srcOrd="0" destOrd="0" presId="urn:microsoft.com/office/officeart/2005/8/layout/hierarchy2"/>
    <dgm:cxn modelId="{6FE4A9E5-923F-4ED2-9E5A-1F66B3E05CC1}" type="presParOf" srcId="{FD5B32FD-9EAC-40C4-AC22-7AFDCC07B73A}" destId="{8B8288C2-D256-4076-BF7B-987B9113DAE1}" srcOrd="3" destOrd="0" presId="urn:microsoft.com/office/officeart/2005/8/layout/hierarchy2"/>
    <dgm:cxn modelId="{4A2A0697-122E-4EC6-87CB-1FA5E1FB1617}" type="presParOf" srcId="{8B8288C2-D256-4076-BF7B-987B9113DAE1}" destId="{B0CAA00E-E0A7-4CC3-9617-0BE9893A39FC}" srcOrd="0" destOrd="0" presId="urn:microsoft.com/office/officeart/2005/8/layout/hierarchy2"/>
    <dgm:cxn modelId="{91D2CF4F-CF44-41BB-937B-1AE54FE8EA54}" type="presParOf" srcId="{8B8288C2-D256-4076-BF7B-987B9113DAE1}" destId="{552187BA-B659-48B2-804A-9662992DDDD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39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882650"/>
            <a:ext cx="51435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56607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79488" y="882650"/>
            <a:ext cx="5127625" cy="34163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708025" y="4968875"/>
            <a:ext cx="5657850" cy="4065588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883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4288" y="1120775"/>
            <a:ext cx="7705725" cy="2382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4288" y="3595688"/>
            <a:ext cx="7705725" cy="16525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172A8C-9767-495D-ABD9-69A3EB6504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899858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22869-7869-4A74-BBF1-CC54659950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55686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21550" y="381000"/>
            <a:ext cx="2182813" cy="5703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9938" y="381000"/>
            <a:ext cx="6399212" cy="5703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EE703-A728-48E7-B26D-C7CEE16D4F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43295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F0A6DC-C811-4192-BA2E-20E2A7BD79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70590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1675" y="1706563"/>
            <a:ext cx="8861425" cy="28479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1675" y="4581525"/>
            <a:ext cx="8861425" cy="149701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CAE5E7-7425-4630-8F3F-D4411DE2ED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15693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9938" y="1978025"/>
            <a:ext cx="4291012" cy="41068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13350" y="1978025"/>
            <a:ext cx="4291013" cy="41068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844B61-51E9-4FFC-9089-0B2407F392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18014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61425" cy="13223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8025" y="1677988"/>
            <a:ext cx="4346575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08025" y="2500313"/>
            <a:ext cx="4346575" cy="36782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200650" y="1677988"/>
            <a:ext cx="4368800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200650" y="2500313"/>
            <a:ext cx="4368800" cy="36782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6FCEAF-D63F-4D15-AA62-FCE5BC9AD7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334786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F1F311-3EB9-403D-AE25-D3996A9298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833405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476B11-588E-4974-BCDA-6D904001793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6287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455613"/>
            <a:ext cx="3313113" cy="15986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7213" y="985838"/>
            <a:ext cx="5202237" cy="4864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8025" y="2054225"/>
            <a:ext cx="3313113" cy="3803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A921D8-2B1A-49C1-B170-05B0C56B35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416891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455613"/>
            <a:ext cx="3313113" cy="15986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367213" y="985838"/>
            <a:ext cx="5202237" cy="486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8025" y="2054225"/>
            <a:ext cx="3313113" cy="3803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DE64D1-110A-44EF-94F2-2555E50FBF0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10635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10274300" cy="1597025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12913" y="381000"/>
            <a:ext cx="77914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9938" y="1978025"/>
            <a:ext cx="8734425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4313" y="6389688"/>
            <a:ext cx="32527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3399"/>
                </a:solidFill>
              </a:defRPr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62825" y="6389688"/>
            <a:ext cx="21415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99"/>
                </a:solidFill>
              </a:defRPr>
            </a:lvl1pPr>
          </a:lstStyle>
          <a:p>
            <a:fld id="{A919DE49-6FD9-4613-A41C-87B07A264D6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769938" y="684213"/>
            <a:ext cx="685800" cy="684212"/>
          </a:xfrm>
          <a:prstGeom prst="rightArrow">
            <a:avLst>
              <a:gd name="adj1" fmla="val 38426"/>
              <a:gd name="adj2" fmla="val 100232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600075" y="6389688"/>
            <a:ext cx="9331325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fontAlgn="base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3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4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616075" indent="-3746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5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ega.linkin.tw/index.php/s/pYxAcPeW5NeoxQ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10274300" cy="296703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27188" y="1065213"/>
            <a:ext cx="8262490" cy="1139825"/>
          </a:xfrm>
        </p:spPr>
        <p:txBody>
          <a:bodyPr anchor="ctr"/>
          <a:lstStyle/>
          <a:p>
            <a:pPr algn="l">
              <a:lnSpc>
                <a:spcPct val="130000"/>
              </a:lnSpc>
            </a:pPr>
            <a:r>
              <a:rPr lang="en-US" altLang="zh-TW" sz="4000" dirty="0" smtClean="0"/>
              <a:t>MIS Research</a:t>
            </a:r>
            <a:br>
              <a:rPr lang="en-US" altLang="zh-TW" sz="4000" dirty="0" smtClean="0"/>
            </a:br>
            <a:r>
              <a:rPr lang="en-US" altLang="zh-TW" sz="3600" dirty="0" smtClean="0">
                <a:solidFill>
                  <a:schemeClr val="bg1"/>
                </a:solidFill>
              </a:rPr>
              <a:t>-- Research</a:t>
            </a:r>
            <a:r>
              <a:rPr lang="zh-TW" altLang="en-US" sz="3600" dirty="0" smtClean="0">
                <a:solidFill>
                  <a:schemeClr val="bg1"/>
                </a:solidFill>
              </a:rPr>
              <a:t> </a:t>
            </a:r>
            <a:r>
              <a:rPr lang="en-US" altLang="zh-TW" sz="3600" dirty="0">
                <a:solidFill>
                  <a:schemeClr val="bg1"/>
                </a:solidFill>
              </a:rPr>
              <a:t>Philosophy</a:t>
            </a:r>
            <a:r>
              <a:rPr lang="zh-TW" altLang="en-US" sz="3600" dirty="0" smtClean="0">
                <a:solidFill>
                  <a:schemeClr val="bg1"/>
                </a:solidFill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</a:rPr>
              <a:t>and Paradigms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32694" y="3849364"/>
            <a:ext cx="8562975" cy="2895600"/>
          </a:xfrm>
        </p:spPr>
        <p:txBody>
          <a:bodyPr/>
          <a:lstStyle/>
          <a:p>
            <a:pPr marL="190500" lvl="1"/>
            <a:r>
              <a:rPr lang="en-US" altLang="zh-TW" sz="2400" dirty="0" smtClean="0">
                <a:ea typeface="標楷體" panose="03000509000000000000" pitchFamily="65" charset="-120"/>
              </a:rPr>
              <a:t>Department</a:t>
            </a:r>
            <a:r>
              <a:rPr lang="zh-TW" altLang="en-US" sz="2400" dirty="0" smtClean="0"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ea typeface="標楷體" panose="03000509000000000000" pitchFamily="65" charset="-120"/>
              </a:rPr>
              <a:t>of Information</a:t>
            </a:r>
            <a:r>
              <a:rPr lang="zh-TW" altLang="en-US" sz="2400" dirty="0" smtClean="0"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ea typeface="標楷體" panose="03000509000000000000" pitchFamily="65" charset="-120"/>
              </a:rPr>
              <a:t>Management</a:t>
            </a:r>
          </a:p>
          <a:p>
            <a:pPr marL="190500" lvl="1"/>
            <a:r>
              <a:rPr lang="en-US" altLang="en-US" sz="2400" dirty="0" err="1" smtClean="0">
                <a:ea typeface="標楷體" panose="03000509000000000000" pitchFamily="65" charset="-120"/>
              </a:rPr>
              <a:t>CYCU</a:t>
            </a:r>
            <a:endParaRPr lang="en-US" altLang="en-US" sz="2400" dirty="0" smtClean="0">
              <a:ea typeface="標楷體" panose="03000509000000000000" pitchFamily="65" charset="-120"/>
            </a:endParaRPr>
          </a:p>
          <a:p>
            <a:pPr marL="190500" lvl="1"/>
            <a:r>
              <a:rPr lang="en-US" altLang="zh-TW" sz="2400" dirty="0" err="1" smtClean="0">
                <a:ea typeface="標楷體" panose="03000509000000000000" pitchFamily="65" charset="-120"/>
              </a:rPr>
              <a:t>CK</a:t>
            </a:r>
            <a:r>
              <a:rPr lang="en-US" altLang="zh-TW" sz="2400" dirty="0" smtClean="0">
                <a:ea typeface="標楷體" panose="03000509000000000000" pitchFamily="65" charset="-120"/>
              </a:rPr>
              <a:t> </a:t>
            </a:r>
            <a:r>
              <a:rPr lang="en-US" altLang="zh-TW" sz="2400" dirty="0" err="1" smtClean="0">
                <a:ea typeface="標楷體" panose="03000509000000000000" pitchFamily="65" charset="-120"/>
              </a:rPr>
              <a:t>Farn</a:t>
            </a:r>
            <a:endParaRPr lang="en-US" altLang="zh-TW" sz="1800" dirty="0"/>
          </a:p>
          <a:p>
            <a:r>
              <a:rPr lang="en-US" altLang="zh-TW" sz="1800" dirty="0"/>
              <a:t>mailto: </a:t>
            </a:r>
            <a:r>
              <a:rPr lang="en-US" altLang="zh-TW" sz="1800" dirty="0" err="1" smtClean="0"/>
              <a:t>ckfarn@gmail.com</a:t>
            </a:r>
            <a:endParaRPr lang="en-US" altLang="zh-TW" sz="1800" dirty="0"/>
          </a:p>
          <a:p>
            <a:pPr marL="190500" lvl="1"/>
            <a:endParaRPr lang="en-US" altLang="zh-TW" sz="1800" dirty="0">
              <a:ea typeface="標楷體" panose="03000509000000000000" pitchFamily="65" charset="-120"/>
            </a:endParaRPr>
          </a:p>
          <a:p>
            <a:pPr marL="190500" lvl="1"/>
            <a:r>
              <a:rPr lang="en-US" altLang="zh-TW" sz="1800" dirty="0" smtClean="0"/>
              <a:t>2023.09</a:t>
            </a:r>
            <a:endParaRPr lang="en-US" altLang="zh-TW" sz="1800" dirty="0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17070" y="6461734"/>
            <a:ext cx="798295" cy="26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pPr eaLnBrk="0" hangingPunct="0">
              <a:lnSpc>
                <a:spcPct val="116000"/>
              </a:lnSpc>
            </a:pPr>
            <a:r>
              <a:rPr lang="en-US" altLang="zh-TW" sz="1200" dirty="0" smtClean="0">
                <a:latin typeface="+mn-lt"/>
                <a:ea typeface="GE Normal" charset="-120"/>
              </a:rPr>
              <a:t>Reference:</a:t>
            </a:r>
            <a:endParaRPr lang="zh-TW" altLang="en-US" sz="1200" dirty="0">
              <a:latin typeface="+mn-lt"/>
              <a:ea typeface="GE Normal" charset="-120"/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60325" y="117475"/>
            <a:ext cx="695251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zh-TW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Descriptive and Normative Models</a:t>
            </a:r>
            <a:endParaRPr lang="zh-TW" altLang="en-US" sz="3600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8077200" cy="4921250"/>
          </a:xfrm>
        </p:spPr>
        <p:txBody>
          <a:bodyPr/>
          <a:lstStyle/>
          <a:p>
            <a:r>
              <a:rPr lang="en-US" altLang="zh-TW" sz="2000" dirty="0" smtClean="0"/>
              <a:t>Descriptive model</a:t>
            </a:r>
          </a:p>
          <a:p>
            <a:pPr lvl="1"/>
            <a:r>
              <a:rPr lang="en-US" altLang="zh-TW" sz="1800" dirty="0" smtClean="0"/>
              <a:t>Describe </a:t>
            </a:r>
            <a:r>
              <a:rPr lang="en-US" altLang="zh-TW" sz="1800" dirty="0"/>
              <a:t>how people actually behave</a:t>
            </a:r>
            <a:endParaRPr lang="en-US" altLang="zh-TW" sz="1800" dirty="0" smtClean="0"/>
          </a:p>
          <a:p>
            <a:pPr lvl="1"/>
            <a:r>
              <a:rPr lang="en-US" altLang="zh-TW" sz="1800" dirty="0" smtClean="0"/>
              <a:t>what</a:t>
            </a:r>
            <a:r>
              <a:rPr lang="en-US" altLang="zh-TW" sz="1800" dirty="0"/>
              <a:t>? how? why</a:t>
            </a:r>
            <a:r>
              <a:rPr lang="en-US" altLang="zh-TW" sz="1800" dirty="0" smtClean="0"/>
              <a:t>?</a:t>
            </a:r>
          </a:p>
          <a:p>
            <a:pPr lvl="1"/>
            <a:r>
              <a:rPr lang="en-US" altLang="zh-TW" sz="1800" dirty="0"/>
              <a:t>e</a:t>
            </a:r>
            <a:r>
              <a:rPr lang="en-US" altLang="zh-TW" sz="1800" dirty="0" smtClean="0"/>
              <a:t>.g. In a traffic accident involving motorcycles, does wearing helmet affect mortality rate?</a:t>
            </a:r>
            <a:endParaRPr lang="en-US" altLang="zh-TW" sz="1800" dirty="0"/>
          </a:p>
          <a:p>
            <a:r>
              <a:rPr lang="en-US" altLang="zh-TW" sz="2000" dirty="0"/>
              <a:t>Normative (prescriptive) </a:t>
            </a:r>
            <a:r>
              <a:rPr lang="en-US" altLang="zh-TW" sz="2000" dirty="0" smtClean="0"/>
              <a:t>model</a:t>
            </a:r>
          </a:p>
          <a:p>
            <a:pPr lvl="1"/>
            <a:r>
              <a:rPr lang="en-US" altLang="zh-TW" sz="1800" dirty="0"/>
              <a:t>prescribe how one should behave; that is, they set ideal </a:t>
            </a:r>
            <a:r>
              <a:rPr lang="en-US" altLang="zh-TW" sz="1800" dirty="0" smtClean="0"/>
              <a:t>norms</a:t>
            </a:r>
          </a:p>
          <a:p>
            <a:pPr lvl="1"/>
            <a:r>
              <a:rPr lang="en-US" altLang="zh-TW" sz="1800" dirty="0"/>
              <a:t>e.g. </a:t>
            </a:r>
            <a:r>
              <a:rPr lang="en-US" altLang="zh-TW" sz="1800" dirty="0" smtClean="0"/>
              <a:t>Should we enforce wearing helmet when riding motorcycles?</a:t>
            </a:r>
          </a:p>
          <a:p>
            <a:r>
              <a:rPr lang="en-US" altLang="zh-TW" sz="2000" dirty="0" smtClean="0"/>
              <a:t>Differences</a:t>
            </a:r>
            <a:endParaRPr lang="zh-TW" altLang="en-US" sz="2000" dirty="0"/>
          </a:p>
          <a:p>
            <a:pPr lvl="1"/>
            <a:r>
              <a:rPr lang="en-US" altLang="zh-TW" sz="1800" dirty="0"/>
              <a:t>Descriptive </a:t>
            </a:r>
            <a:r>
              <a:rPr lang="en-US" altLang="zh-TW" sz="1800" dirty="0" smtClean="0"/>
              <a:t>model reflect the real world </a:t>
            </a:r>
            <a:endParaRPr lang="en-US" altLang="zh-TW" sz="1800" dirty="0"/>
          </a:p>
          <a:p>
            <a:pPr lvl="1"/>
            <a:r>
              <a:rPr lang="en-US" altLang="zh-TW" sz="1800" dirty="0" smtClean="0"/>
              <a:t>Normative model involve judgement, and one’s value systems, is a matter of decision analysis, and cannot be a good research topic</a:t>
            </a:r>
          </a:p>
          <a:p>
            <a:r>
              <a:rPr lang="en-US" altLang="zh-TW" sz="2000" dirty="0" smtClean="0"/>
              <a:t>Only descriptive modes are researchable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96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Research Paradigm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11</a:t>
            </a:fld>
            <a:endParaRPr lang="en-US" altLang="zh-TW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857315343"/>
              </p:ext>
            </p:extLst>
          </p:nvPr>
        </p:nvGraphicFramePr>
        <p:xfrm>
          <a:off x="425887" y="2126506"/>
          <a:ext cx="9175759" cy="396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弧形 16"/>
          <p:cNvSpPr/>
          <p:nvPr/>
        </p:nvSpPr>
        <p:spPr bwMode="auto">
          <a:xfrm>
            <a:off x="6793334" y="3854698"/>
            <a:ext cx="771798" cy="1800200"/>
          </a:xfrm>
          <a:prstGeom prst="arc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ysDash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8" name="弧形 17"/>
          <p:cNvSpPr/>
          <p:nvPr/>
        </p:nvSpPr>
        <p:spPr bwMode="auto">
          <a:xfrm flipV="1">
            <a:off x="6793334" y="3854698"/>
            <a:ext cx="771798" cy="1800200"/>
          </a:xfrm>
          <a:prstGeom prst="arc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0928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Social Science Research 1: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sz="3600" dirty="0" smtClean="0">
                <a:solidFill>
                  <a:schemeClr val="bg1"/>
                </a:solidFill>
              </a:rPr>
              <a:t>Theoretical Research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Based on inductive reasoning</a:t>
            </a:r>
          </a:p>
          <a:p>
            <a:pPr lvl="1"/>
            <a:r>
              <a:rPr lang="en-US" altLang="zh-TW" sz="2400" dirty="0" smtClean="0"/>
              <a:t>Logical derivation</a:t>
            </a:r>
          </a:p>
          <a:p>
            <a:pPr lvl="1"/>
            <a:r>
              <a:rPr lang="en-US" altLang="zh-TW" sz="2400" dirty="0" smtClean="0"/>
              <a:t>Mathematical inferencing</a:t>
            </a:r>
          </a:p>
          <a:p>
            <a:r>
              <a:rPr lang="en-US" altLang="zh-TW" sz="2800" dirty="0" smtClean="0"/>
              <a:t>Making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sense, pattern recognition</a:t>
            </a:r>
          </a:p>
          <a:p>
            <a:pPr lvl="1"/>
            <a:r>
              <a:rPr lang="en-US" altLang="zh-TW" sz="2400" dirty="0" smtClean="0"/>
              <a:t>It is a zig-saw puzzle: only if this is the case, these observations can fit</a:t>
            </a:r>
          </a:p>
          <a:p>
            <a:r>
              <a:rPr lang="en-US" altLang="zh-TW" sz="2800" dirty="0" smtClean="0"/>
              <a:t>Meta analysis of past researches</a:t>
            </a:r>
          </a:p>
          <a:p>
            <a:pPr lvl="1"/>
            <a:r>
              <a:rPr lang="en-US" altLang="zh-TW" sz="2400" dirty="0"/>
              <a:t>e</a:t>
            </a:r>
            <a:r>
              <a:rPr lang="en-US" altLang="zh-TW" sz="2400" dirty="0" smtClean="0"/>
              <a:t>.g</a:t>
            </a:r>
            <a:r>
              <a:rPr lang="en-US" altLang="zh-TW" sz="2400" dirty="0"/>
              <a:t>. Periodic Table of Elements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800" dirty="0" smtClean="0"/>
              <a:t>	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5362449"/>
            <a:ext cx="945571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Periodic Table of Elements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274301" cy="6849535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8679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Social Science Research 2: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sz="3600" dirty="0" smtClean="0">
                <a:solidFill>
                  <a:schemeClr val="bg1"/>
                </a:solidFill>
              </a:rPr>
              <a:t>Empirical Research </a:t>
            </a:r>
            <a:r>
              <a:rPr lang="zh-TW" altLang="en-US" sz="3600" dirty="0" smtClean="0"/>
              <a:t>實</a:t>
            </a:r>
            <a:r>
              <a:rPr lang="zh-TW" altLang="en-US" sz="3600" dirty="0"/>
              <a:t>徵性</a:t>
            </a:r>
            <a:r>
              <a:rPr lang="zh-TW" altLang="en-US" sz="3600" dirty="0" smtClean="0"/>
              <a:t>研究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4373" y="1838474"/>
            <a:ext cx="8734425" cy="4106863"/>
          </a:xfrm>
        </p:spPr>
        <p:txBody>
          <a:bodyPr/>
          <a:lstStyle/>
          <a:p>
            <a:r>
              <a:rPr lang="en-US" altLang="zh-TW" sz="2800" dirty="0" smtClean="0"/>
              <a:t>Analysis of real-world observations and data</a:t>
            </a:r>
          </a:p>
          <a:p>
            <a:pPr lvl="1"/>
            <a:r>
              <a:rPr lang="en-US" altLang="zh-TW" sz="2400" dirty="0" smtClean="0"/>
              <a:t>Observations of active/passive objects</a:t>
            </a:r>
          </a:p>
          <a:p>
            <a:pPr lvl="1"/>
            <a:r>
              <a:rPr lang="en-US" altLang="zh-TW" sz="2400" dirty="0" smtClean="0"/>
              <a:t>Information by informants (Q&amp;A)</a:t>
            </a:r>
          </a:p>
          <a:p>
            <a:pPr lvl="1"/>
            <a:r>
              <a:rPr lang="en-US" altLang="zh-TW" sz="2400" dirty="0" smtClean="0"/>
              <a:t>Data collected by others, data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banks</a:t>
            </a:r>
          </a:p>
          <a:p>
            <a:pPr lvl="1"/>
            <a:r>
              <a:rPr lang="en-US" altLang="zh-TW" sz="2400" dirty="0" smtClean="0"/>
              <a:t>Making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sense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out of the data</a:t>
            </a:r>
          </a:p>
          <a:p>
            <a:pPr lvl="1"/>
            <a:r>
              <a:rPr lang="en-US" altLang="zh-TW" sz="2400" dirty="0" smtClean="0"/>
              <a:t>Data can be quantitative of qualitative</a:t>
            </a:r>
          </a:p>
          <a:p>
            <a:r>
              <a:rPr lang="en-US" altLang="zh-TW" sz="2800" dirty="0" smtClean="0"/>
              <a:t>Deductive reasoning</a:t>
            </a:r>
          </a:p>
          <a:p>
            <a:pPr marL="0" indent="0">
              <a:buNone/>
            </a:pPr>
            <a:r>
              <a:rPr lang="en-US" altLang="zh-TW" sz="2800" dirty="0" smtClean="0"/>
              <a:t>	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26" y="5091127"/>
            <a:ext cx="952887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46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Types of Empirical Research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By stages</a:t>
            </a:r>
          </a:p>
          <a:p>
            <a:pPr lvl="1"/>
            <a:r>
              <a:rPr lang="en-US" altLang="zh-TW" sz="2000" dirty="0" smtClean="0"/>
              <a:t>Exploratory (</a:t>
            </a:r>
            <a:r>
              <a:rPr lang="zh-TW" altLang="en-US" sz="2000" dirty="0" smtClean="0"/>
              <a:t>探索</a:t>
            </a:r>
            <a:r>
              <a:rPr lang="en-US" altLang="zh-TW" sz="2000" dirty="0" smtClean="0"/>
              <a:t>) research, Theory/ Hypothesis building</a:t>
            </a:r>
          </a:p>
          <a:p>
            <a:pPr lvl="2"/>
            <a:r>
              <a:rPr lang="en-US" altLang="zh-TW" sz="1800" dirty="0" smtClean="0"/>
              <a:t>Darwinian theory of evolution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(The origin of species)</a:t>
            </a:r>
          </a:p>
          <a:p>
            <a:pPr lvl="1"/>
            <a:r>
              <a:rPr lang="en-US" altLang="zh-TW" sz="2000" dirty="0" smtClean="0"/>
              <a:t>Positivism,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Confirmatory (</a:t>
            </a:r>
            <a:r>
              <a:rPr lang="zh-TW" altLang="en-US" sz="2000" dirty="0" smtClean="0"/>
              <a:t>驗證</a:t>
            </a:r>
            <a:r>
              <a:rPr lang="en-US" altLang="zh-TW" sz="2000" dirty="0" smtClean="0"/>
              <a:t>) research, Hypothesis testing</a:t>
            </a:r>
          </a:p>
          <a:p>
            <a:pPr lvl="2"/>
            <a:r>
              <a:rPr lang="en-US" altLang="zh-TW" sz="1800" dirty="0" smtClean="0"/>
              <a:t>Galileo’s gravity experiment </a:t>
            </a:r>
          </a:p>
          <a:p>
            <a:r>
              <a:rPr lang="en-US" altLang="zh-TW" sz="2400" dirty="0" smtClean="0"/>
              <a:t>By data collection and analysis methods</a:t>
            </a:r>
          </a:p>
          <a:p>
            <a:pPr lvl="1"/>
            <a:r>
              <a:rPr lang="en-US" altLang="zh-TW" sz="2000" dirty="0" smtClean="0"/>
              <a:t>Quantitative (variance) research</a:t>
            </a:r>
          </a:p>
          <a:p>
            <a:pPr lvl="1"/>
            <a:r>
              <a:rPr lang="en-US" altLang="zh-TW" sz="2000" dirty="0" smtClean="0"/>
              <a:t>Qualitative research</a:t>
            </a:r>
          </a:p>
          <a:p>
            <a:r>
              <a:rPr lang="en-US" altLang="zh-TW" sz="2400" dirty="0" smtClean="0"/>
              <a:t>The research question determines the “right” </a:t>
            </a:r>
            <a:r>
              <a:rPr lang="en-US" altLang="zh-TW" sz="2400" dirty="0" err="1" smtClean="0"/>
              <a:t>methodlogy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Many methodologies beyond survey</a:t>
            </a:r>
          </a:p>
          <a:p>
            <a:pPr marL="663575" lvl="1" indent="0">
              <a:buNone/>
            </a:pPr>
            <a:endParaRPr lang="en-US" altLang="zh-TW" sz="20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3395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Empirical Research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8678" y="1766466"/>
            <a:ext cx="8734425" cy="4106863"/>
          </a:xfrm>
        </p:spPr>
        <p:txBody>
          <a:bodyPr/>
          <a:lstStyle/>
          <a:p>
            <a:r>
              <a:rPr lang="en-US" altLang="zh-TW" sz="2400" dirty="0" smtClean="0"/>
              <a:t>Quantitative (variance) research</a:t>
            </a:r>
          </a:p>
          <a:p>
            <a:pPr lvl="1"/>
            <a:r>
              <a:rPr lang="en-US" altLang="zh-TW" sz="2000" dirty="0" smtClean="0"/>
              <a:t>Experiment, Quasi-experimentation</a:t>
            </a:r>
          </a:p>
          <a:p>
            <a:pPr lvl="1"/>
            <a:r>
              <a:rPr lang="en-US" altLang="zh-TW" sz="2000" dirty="0" smtClean="0"/>
              <a:t>Observation</a:t>
            </a:r>
          </a:p>
          <a:p>
            <a:pPr lvl="1"/>
            <a:r>
              <a:rPr lang="en-US" altLang="zh-TW" sz="2000" dirty="0" smtClean="0"/>
              <a:t>Survey</a:t>
            </a:r>
          </a:p>
          <a:p>
            <a:pPr lvl="1"/>
            <a:r>
              <a:rPr lang="en-US" altLang="zh-TW" sz="2000" dirty="0" smtClean="0">
                <a:solidFill>
                  <a:srgbClr val="7030A0"/>
                </a:solidFill>
              </a:rPr>
              <a:t>Content analysis</a:t>
            </a:r>
          </a:p>
          <a:p>
            <a:r>
              <a:rPr lang="en-US" altLang="zh-TW" sz="2400" dirty="0" smtClean="0"/>
              <a:t>Qualitative research</a:t>
            </a:r>
          </a:p>
          <a:p>
            <a:pPr lvl="1"/>
            <a:r>
              <a:rPr lang="en-US" altLang="zh-TW" sz="2000" dirty="0" smtClean="0"/>
              <a:t>Anthropology, historical research …</a:t>
            </a:r>
          </a:p>
          <a:p>
            <a:pPr lvl="1"/>
            <a:r>
              <a:rPr lang="en-US" altLang="zh-TW" sz="2000" dirty="0" smtClean="0"/>
              <a:t>Ethnography</a:t>
            </a:r>
          </a:p>
          <a:p>
            <a:pPr lvl="1"/>
            <a:r>
              <a:rPr lang="en-US" altLang="zh-TW" sz="2000" dirty="0" smtClean="0"/>
              <a:t>Participant observation</a:t>
            </a:r>
          </a:p>
          <a:p>
            <a:pPr lvl="1"/>
            <a:r>
              <a:rPr lang="en-US" altLang="zh-TW" sz="2000" dirty="0" smtClean="0"/>
              <a:t>Case study</a:t>
            </a:r>
          </a:p>
          <a:p>
            <a:pPr lvl="1"/>
            <a:r>
              <a:rPr lang="en-US" altLang="zh-TW" sz="2000" dirty="0" smtClean="0"/>
              <a:t>…</a:t>
            </a:r>
          </a:p>
          <a:p>
            <a:pPr marL="663575" lvl="1" indent="0">
              <a:buNone/>
            </a:pPr>
            <a:endParaRPr lang="en-US" altLang="zh-TW" sz="2000" dirty="0" smtClean="0"/>
          </a:p>
          <a:p>
            <a:pPr lvl="1"/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 err="1" smtClean="0"/>
              <a:t>CK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Farn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CYCU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2319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Statistical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Descriptive statistics</a:t>
            </a:r>
          </a:p>
          <a:p>
            <a:r>
              <a:rPr lang="en-US" altLang="zh-TW" sz="2800" dirty="0" smtClean="0"/>
              <a:t>Correlational analysis</a:t>
            </a:r>
          </a:p>
          <a:p>
            <a:r>
              <a:rPr lang="en-US" altLang="zh-TW" sz="2800" dirty="0" smtClean="0"/>
              <a:t>Multivariate analysis</a:t>
            </a:r>
          </a:p>
          <a:p>
            <a:pPr lvl="1"/>
            <a:r>
              <a:rPr lang="en-US" altLang="zh-TW" sz="2400" dirty="0" smtClean="0"/>
              <a:t>Time series analysis</a:t>
            </a:r>
          </a:p>
          <a:p>
            <a:pPr lvl="1"/>
            <a:r>
              <a:rPr lang="en-US" altLang="zh-TW" sz="2400" dirty="0" smtClean="0"/>
              <a:t>Regression analysis</a:t>
            </a:r>
          </a:p>
          <a:p>
            <a:pPr lvl="1"/>
            <a:r>
              <a:rPr lang="en-US" altLang="zh-TW" sz="2400" dirty="0" smtClean="0"/>
              <a:t>Causal analysis</a:t>
            </a:r>
          </a:p>
          <a:p>
            <a:pPr lvl="1"/>
            <a:r>
              <a:rPr lang="en-US" altLang="zh-TW" sz="2400" dirty="0" smtClean="0"/>
              <a:t>Factor analysis, cluster analysis</a:t>
            </a:r>
          </a:p>
          <a:p>
            <a:pPr lvl="1"/>
            <a:r>
              <a:rPr lang="en-US" altLang="zh-TW" sz="2400" dirty="0" smtClean="0"/>
              <a:t>SEM: Structural Equation Analysis</a:t>
            </a:r>
          </a:p>
          <a:p>
            <a:r>
              <a:rPr lang="en-US" altLang="zh-TW" sz="2800" dirty="0" smtClean="0"/>
              <a:t>…. 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485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Engineering Paradigm 1:    </a:t>
            </a:r>
            <a:r>
              <a:rPr lang="en-US" altLang="zh-TW" dirty="0" smtClean="0">
                <a:solidFill>
                  <a:schemeClr val="bg1"/>
                </a:solidFill>
              </a:rPr>
              <a:t>Pioneering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2654" y="1870814"/>
            <a:ext cx="8734425" cy="4106863"/>
          </a:xfrm>
        </p:spPr>
        <p:txBody>
          <a:bodyPr/>
          <a:lstStyle/>
          <a:p>
            <a:r>
              <a:rPr lang="en-US" altLang="zh-TW" sz="2800" dirty="0" smtClean="0"/>
              <a:t>Imagine it is now Dec 17, 1903. You were invited to an event at Outer banks, North Carolina by the Wright brothers</a:t>
            </a:r>
          </a:p>
          <a:p>
            <a:r>
              <a:rPr lang="en-US" altLang="zh-TW" sz="2800" dirty="0" smtClean="0"/>
              <a:t>They showcased their first ever airplane flight in the world</a:t>
            </a:r>
          </a:p>
          <a:p>
            <a:r>
              <a:rPr lang="en-US" altLang="zh-TW" sz="2800" dirty="0" smtClean="0"/>
              <a:t>Is a “Research?”</a:t>
            </a:r>
          </a:p>
          <a:p>
            <a:r>
              <a:rPr lang="en-US" altLang="zh-TW" sz="2800" dirty="0" smtClean="0"/>
              <a:t>How do one justify it?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27" y="3834139"/>
            <a:ext cx="5353174" cy="30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68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Engineering Paradigm 2: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	</a:t>
            </a:r>
            <a:r>
              <a:rPr lang="en-US" altLang="zh-TW" sz="3600" dirty="0" smtClean="0">
                <a:solidFill>
                  <a:schemeClr val="bg1"/>
                </a:solidFill>
              </a:rPr>
              <a:t>Incremental Improvement</a:t>
            </a:r>
            <a:r>
              <a:rPr lang="en-US" altLang="zh-TW" sz="4400" dirty="0" smtClean="0">
                <a:solidFill>
                  <a:schemeClr val="bg1"/>
                </a:solidFill>
              </a:rPr>
              <a:t>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2654" y="1870814"/>
            <a:ext cx="8734425" cy="4106863"/>
          </a:xfrm>
        </p:spPr>
        <p:txBody>
          <a:bodyPr/>
          <a:lstStyle/>
          <a:p>
            <a:r>
              <a:rPr lang="en-US" altLang="zh-TW" sz="2400" dirty="0" smtClean="0"/>
              <a:t>Imagine it is now September 2023, you work for an AI research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organization</a:t>
            </a:r>
          </a:p>
          <a:p>
            <a:r>
              <a:rPr lang="en-US" altLang="zh-TW" sz="2400" dirty="0" smtClean="0"/>
              <a:t>You come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out with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a new approach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of achieving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generative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AI reasoning,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and claim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to be “better” than </a:t>
            </a:r>
            <a:r>
              <a:rPr lang="en-US" altLang="zh-TW" sz="2400" dirty="0" err="1" smtClean="0"/>
              <a:t>ChatGPT</a:t>
            </a:r>
            <a:endParaRPr lang="en-US" altLang="zh-TW" sz="2400" dirty="0" smtClean="0"/>
          </a:p>
          <a:p>
            <a:r>
              <a:rPr lang="en-US" altLang="zh-TW" sz="2400" dirty="0" smtClean="0"/>
              <a:t>Is it a good research?</a:t>
            </a:r>
          </a:p>
          <a:p>
            <a:r>
              <a:rPr lang="en-US" altLang="zh-TW" sz="2400" dirty="0" smtClean="0"/>
              <a:t>Better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in what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sense?</a:t>
            </a:r>
          </a:p>
          <a:p>
            <a:pPr lvl="1"/>
            <a:r>
              <a:rPr lang="en-US" altLang="zh-TW" sz="2000" dirty="0" smtClean="0"/>
              <a:t>Faster?</a:t>
            </a:r>
          </a:p>
          <a:p>
            <a:pPr lvl="1"/>
            <a:r>
              <a:rPr lang="en-US" altLang="zh-TW" sz="2000" dirty="0" smtClean="0"/>
              <a:t>More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accurate?</a:t>
            </a:r>
          </a:p>
          <a:p>
            <a:pPr lvl="1"/>
            <a:r>
              <a:rPr lang="en-US" altLang="zh-TW" sz="2000" dirty="0" smtClean="0"/>
              <a:t>More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responsive?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….</a:t>
            </a:r>
            <a:endParaRPr lang="zh-TW" altLang="en-US" sz="2000" dirty="0" smtClean="0"/>
          </a:p>
          <a:p>
            <a:r>
              <a:rPr lang="en-US" altLang="zh-TW" sz="2400" dirty="0" smtClean="0"/>
              <a:t>How do one justify it? 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8322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Scientific Research Philosophy</a:t>
            </a:r>
            <a:endParaRPr lang="zh-TW" alt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Objectives of Scientific Research </a:t>
            </a:r>
            <a:endParaRPr lang="zh-TW" altLang="en-US" dirty="0"/>
          </a:p>
          <a:p>
            <a:pPr lvl="1"/>
            <a:r>
              <a:rPr lang="en-US" altLang="zh-TW" dirty="0" smtClean="0"/>
              <a:t>Describe and Explain phenomena</a:t>
            </a:r>
            <a:endParaRPr lang="zh-TW" altLang="en-US" dirty="0"/>
          </a:p>
          <a:p>
            <a:pPr lvl="1"/>
            <a:r>
              <a:rPr lang="en-US" altLang="zh-TW" dirty="0" smtClean="0"/>
              <a:t>Predict phenomena</a:t>
            </a:r>
            <a:endParaRPr lang="zh-TW" altLang="en-US" dirty="0"/>
          </a:p>
          <a:p>
            <a:pPr lvl="1"/>
            <a:r>
              <a:rPr lang="en-US" altLang="zh-TW" dirty="0" smtClean="0"/>
              <a:t>Manipulate phenomena</a:t>
            </a:r>
            <a:endParaRPr lang="zh-TW" altLang="en-US" dirty="0"/>
          </a:p>
          <a:p>
            <a:r>
              <a:rPr lang="en-US" altLang="zh-TW" dirty="0" smtClean="0"/>
              <a:t>Knowledge develop in a spiral fashion</a:t>
            </a:r>
          </a:p>
          <a:p>
            <a:r>
              <a:rPr lang="en-US" altLang="zh-TW" dirty="0" smtClean="0"/>
              <a:t>How to decide on a researchable issue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 err="1" smtClean="0"/>
              <a:t>CK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Farn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CYCU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Justifying improvement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One have to rely on social science research to justify the results</a:t>
            </a:r>
          </a:p>
          <a:p>
            <a:pPr lvl="1"/>
            <a:r>
              <a:rPr lang="en-US" altLang="zh-TW" dirty="0"/>
              <a:t>Example: the </a:t>
            </a:r>
            <a:r>
              <a:rPr lang="en-US" altLang="zh-TW" dirty="0" err="1"/>
              <a:t>MYCIN</a:t>
            </a:r>
            <a:r>
              <a:rPr lang="en-US" altLang="zh-TW" dirty="0"/>
              <a:t> expert </a:t>
            </a:r>
            <a:r>
              <a:rPr lang="en-US" altLang="zh-TW" dirty="0" smtClean="0"/>
              <a:t>system</a:t>
            </a:r>
          </a:p>
          <a:p>
            <a:pPr lvl="1"/>
            <a:r>
              <a:rPr lang="en-US" altLang="zh-TW" dirty="0"/>
              <a:t>Prof Ed </a:t>
            </a:r>
            <a:r>
              <a:rPr lang="en-US" altLang="zh-TW" dirty="0" err="1" smtClean="0"/>
              <a:t>Feigenbaum</a:t>
            </a:r>
            <a:r>
              <a:rPr lang="en-US" altLang="zh-TW" dirty="0" smtClean="0"/>
              <a:t> of Stanford University in 1965</a:t>
            </a:r>
          </a:p>
          <a:p>
            <a:pPr lvl="1"/>
            <a:r>
              <a:rPr lang="en-US" altLang="zh-TW" dirty="0" smtClean="0"/>
              <a:t>Diagnosing </a:t>
            </a:r>
            <a:r>
              <a:rPr lang="en-US" altLang="zh-TW" dirty="0"/>
              <a:t>infectious </a:t>
            </a:r>
            <a:r>
              <a:rPr lang="en-US" altLang="zh-TW" dirty="0" smtClean="0"/>
              <a:t>(blood) diseases</a:t>
            </a:r>
          </a:p>
          <a:p>
            <a:pPr lvl="1"/>
            <a:r>
              <a:rPr lang="en-US" altLang="zh-TW" dirty="0" smtClean="0"/>
              <a:t>Making use of lab experiments to justify its performance in comparison to human doctors  </a:t>
            </a:r>
          </a:p>
          <a:p>
            <a:r>
              <a:rPr lang="en-US" altLang="zh-TW" dirty="0" smtClean="0"/>
              <a:t>Even Engineering research has a “Y”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7686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 setting a research issue…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is the major dependent variable </a:t>
            </a:r>
            <a:r>
              <a:rPr lang="en-US" altLang="zh-TW" dirty="0" smtClean="0">
                <a:solidFill>
                  <a:srgbClr val="C00000"/>
                </a:solidFill>
              </a:rPr>
              <a:t>(Y)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What are the related reference disciplines</a:t>
            </a:r>
          </a:p>
          <a:p>
            <a:pPr lvl="1"/>
            <a:r>
              <a:rPr lang="en-US" altLang="zh-TW" dirty="0" smtClean="0"/>
              <a:t>At what stage this variable have been studied?</a:t>
            </a:r>
          </a:p>
          <a:p>
            <a:pPr lvl="1"/>
            <a:r>
              <a:rPr lang="en-US" altLang="zh-TW" dirty="0" smtClean="0"/>
              <a:t>What knowledge have been accumulated?</a:t>
            </a:r>
          </a:p>
          <a:p>
            <a:r>
              <a:rPr lang="en-US" altLang="zh-TW" dirty="0" smtClean="0"/>
              <a:t>What is the stage of application of the target technology</a:t>
            </a:r>
          </a:p>
          <a:p>
            <a:pPr lvl="1"/>
            <a:r>
              <a:rPr lang="en-US" altLang="zh-TW" dirty="0" smtClean="0"/>
              <a:t>If you want to study the adoption of </a:t>
            </a:r>
            <a:r>
              <a:rPr lang="en-US" altLang="zh-TW" dirty="0" err="1" smtClean="0"/>
              <a:t>5G</a:t>
            </a:r>
            <a:r>
              <a:rPr lang="en-US" altLang="zh-TW" dirty="0" smtClean="0"/>
              <a:t> communications, it is too early!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8707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560388" y="5283200"/>
            <a:ext cx="9372600" cy="1524000"/>
          </a:xfrm>
          <a:prstGeom prst="rect">
            <a:avLst/>
          </a:prstGeom>
          <a:solidFill>
            <a:srgbClr val="FFFFCC"/>
          </a:solidFill>
          <a:ln w="31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7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Some of the possible frameworks…</a:t>
            </a:r>
            <a:endParaRPr lang="zh-TW" altLang="en-US" sz="3600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4213225" y="3851275"/>
            <a:ext cx="1739900" cy="10096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3500" tIns="25400" rIns="63500" bIns="2540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pPr algn="ctr" eaLnBrk="0" hangingPunct="0">
              <a:lnSpc>
                <a:spcPct val="86000"/>
              </a:lnSpc>
            </a:pPr>
            <a:r>
              <a:rPr lang="en-US" altLang="zh-TW" sz="3600"/>
              <a:t>Systems</a:t>
            </a:r>
          </a:p>
          <a:p>
            <a:pPr algn="ctr" eaLnBrk="0" hangingPunct="0">
              <a:lnSpc>
                <a:spcPct val="86000"/>
              </a:lnSpc>
            </a:pPr>
            <a:r>
              <a:rPr lang="en-US" altLang="zh-TW" sz="3600"/>
              <a:t>Building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778250" y="1863725"/>
            <a:ext cx="2603500" cy="10096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3500" tIns="25400" rIns="63500" bIns="2540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pPr algn="ctr" eaLnBrk="0" hangingPunct="0">
              <a:lnSpc>
                <a:spcPct val="86000"/>
              </a:lnSpc>
            </a:pPr>
            <a:r>
              <a:rPr lang="en-US" altLang="zh-TW" sz="3600" dirty="0"/>
              <a:t>Theoretical</a:t>
            </a:r>
          </a:p>
          <a:p>
            <a:pPr algn="ctr" eaLnBrk="0" hangingPunct="0">
              <a:lnSpc>
                <a:spcPct val="86000"/>
              </a:lnSpc>
            </a:pPr>
            <a:r>
              <a:rPr lang="en-US" altLang="zh-TW" sz="3600" dirty="0"/>
              <a:t>Development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714500" y="5497513"/>
            <a:ext cx="1485900" cy="10096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3500" tIns="25400" rIns="63500" bIns="2540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pPr algn="ctr" eaLnBrk="0" hangingPunct="0">
              <a:lnSpc>
                <a:spcPct val="86000"/>
              </a:lnSpc>
            </a:pPr>
            <a:r>
              <a:rPr lang="en-US" altLang="zh-TW" sz="3600"/>
              <a:t>Field</a:t>
            </a:r>
          </a:p>
          <a:p>
            <a:pPr algn="ctr" eaLnBrk="0" hangingPunct="0">
              <a:lnSpc>
                <a:spcPct val="86000"/>
              </a:lnSpc>
            </a:pPr>
            <a:r>
              <a:rPr lang="en-US" altLang="zh-TW" sz="3600"/>
              <a:t>Studies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554788" y="5497513"/>
            <a:ext cx="2451100" cy="10096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3500" tIns="25400" rIns="63500" bIns="2540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pPr algn="ctr" eaLnBrk="0" hangingPunct="0">
              <a:lnSpc>
                <a:spcPct val="86000"/>
              </a:lnSpc>
            </a:pPr>
            <a:r>
              <a:rPr lang="en-US" altLang="zh-TW" sz="3600"/>
              <a:t>Lab</a:t>
            </a:r>
          </a:p>
          <a:p>
            <a:pPr algn="ctr" eaLnBrk="0" hangingPunct="0">
              <a:lnSpc>
                <a:spcPct val="86000"/>
              </a:lnSpc>
            </a:pPr>
            <a:r>
              <a:rPr lang="en-US" altLang="zh-TW" sz="3600"/>
              <a:t>Experiments</a:t>
            </a: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4932363" y="2862263"/>
            <a:ext cx="0" cy="102711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V="1">
            <a:off x="2463800" y="4781550"/>
            <a:ext cx="1620838" cy="7540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6167438" y="4849813"/>
            <a:ext cx="1465262" cy="685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3313113" y="6153150"/>
            <a:ext cx="30861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 flipV="1">
            <a:off x="2078038" y="2792413"/>
            <a:ext cx="1620837" cy="2743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6553200" y="2862263"/>
            <a:ext cx="1697038" cy="26733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3505200" y="6248400"/>
            <a:ext cx="28305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>
                <a:solidFill>
                  <a:srgbClr val="CC0000"/>
                </a:solidFill>
                <a:latin typeface="Arial" panose="020B0604020202020204" pitchFamily="34" charset="0"/>
                <a:ea typeface="GE Ming" charset="-120"/>
              </a:rPr>
              <a:t>Empirical Research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Assignment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#2: </a:t>
            </a:r>
            <a:br>
              <a:rPr lang="en-US" altLang="zh-TW" sz="3600" dirty="0" smtClean="0"/>
            </a:br>
            <a:r>
              <a:rPr lang="en-US" altLang="zh-TW" sz="3600" dirty="0" smtClean="0">
                <a:solidFill>
                  <a:schemeClr val="bg1">
                    <a:lumMod val="95000"/>
                  </a:schemeClr>
                </a:solidFill>
              </a:rPr>
              <a:t>pose a Research Question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4662" y="1910482"/>
            <a:ext cx="8275280" cy="4106863"/>
          </a:xfrm>
        </p:spPr>
        <p:txBody>
          <a:bodyPr/>
          <a:lstStyle/>
          <a:p>
            <a:r>
              <a:rPr lang="en-US" altLang="zh-TW" sz="2000" dirty="0" smtClean="0"/>
              <a:t>Pick a topic </a:t>
            </a:r>
            <a:r>
              <a:rPr lang="en-US" altLang="zh-TW" sz="2000" dirty="0"/>
              <a:t>you </a:t>
            </a:r>
            <a:r>
              <a:rPr lang="en-US" altLang="zh-TW" sz="2000" dirty="0" smtClean="0"/>
              <a:t>like, which is specific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and focused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enough</a:t>
            </a:r>
          </a:p>
          <a:p>
            <a:r>
              <a:rPr lang="en-US" altLang="zh-TW" sz="2000" dirty="0" smtClean="0"/>
              <a:t>Pick a “term” or “construct” that you are interested</a:t>
            </a:r>
          </a:p>
          <a:p>
            <a:r>
              <a:rPr lang="en-US" altLang="zh-TW" sz="2000" dirty="0" smtClean="0"/>
              <a:t>Look into Google Scholar, and briefly browse through what previous researchers have accomplished</a:t>
            </a:r>
          </a:p>
          <a:p>
            <a:r>
              <a:rPr lang="en-US" altLang="zh-TW" sz="2000" dirty="0" smtClean="0"/>
              <a:t>Determine a “Y”</a:t>
            </a:r>
          </a:p>
          <a:p>
            <a:r>
              <a:rPr lang="en-US" altLang="zh-TW" sz="2000" dirty="0" smtClean="0"/>
              <a:t>Provide a statement in Question form</a:t>
            </a:r>
          </a:p>
          <a:p>
            <a:r>
              <a:rPr lang="en-US" altLang="zh-TW" sz="2000" dirty="0" smtClean="0"/>
              <a:t>Prepare a ONE page </a:t>
            </a:r>
            <a:r>
              <a:rPr lang="en-US" altLang="zh-TW" sz="2000" dirty="0" err="1" smtClean="0"/>
              <a:t>ppt</a:t>
            </a:r>
            <a:r>
              <a:rPr lang="en-US" altLang="zh-TW" sz="2000" dirty="0" smtClean="0"/>
              <a:t> </a:t>
            </a:r>
            <a:r>
              <a:rPr lang="en-US" altLang="zh-TW" sz="2000" dirty="0" smtClean="0"/>
              <a:t>document</a:t>
            </a:r>
          </a:p>
          <a:p>
            <a:r>
              <a:rPr lang="en-US" altLang="zh-TW" sz="2000" dirty="0"/>
              <a:t>File name: </a:t>
            </a:r>
            <a:r>
              <a:rPr lang="en-US" altLang="zh-TW" sz="2000" dirty="0" err="1" smtClean="0"/>
              <a:t>HW2_SID_Name.pdf</a:t>
            </a:r>
            <a:endParaRPr lang="en-US" altLang="zh-TW" sz="2000" dirty="0"/>
          </a:p>
          <a:p>
            <a:r>
              <a:rPr lang="en-US" altLang="zh-TW" sz="2000" smtClean="0"/>
              <a:t>Upload </a:t>
            </a:r>
            <a:r>
              <a:rPr lang="en-US" altLang="zh-TW" sz="2000" dirty="0" smtClean="0"/>
              <a:t>your </a:t>
            </a:r>
            <a:r>
              <a:rPr lang="en-US" altLang="zh-TW" sz="2000" dirty="0" err="1" smtClean="0">
                <a:solidFill>
                  <a:srgbClr val="C00000"/>
                </a:solidFill>
              </a:rPr>
              <a:t>ppt</a:t>
            </a:r>
            <a:r>
              <a:rPr lang="en-US" altLang="zh-TW" sz="2000" dirty="0" smtClean="0">
                <a:solidFill>
                  <a:srgbClr val="C00000"/>
                </a:solidFill>
              </a:rPr>
              <a:t> file</a:t>
            </a:r>
            <a:r>
              <a:rPr lang="en-US" altLang="zh-TW" sz="2000" dirty="0" smtClean="0"/>
              <a:t> </a:t>
            </a:r>
            <a:r>
              <a:rPr lang="en-US" altLang="zh-TW" sz="2000" dirty="0" smtClean="0"/>
              <a:t>to </a:t>
            </a:r>
            <a:r>
              <a:rPr lang="en-US" altLang="zh-TW" sz="2000" dirty="0" smtClean="0">
                <a:hlinkClick r:id="rId2"/>
              </a:rPr>
              <a:t>h</a:t>
            </a:r>
            <a:r>
              <a:rPr lang="en-US" altLang="zh-TW" sz="2000" dirty="0" smtClean="0">
                <a:hlinkClick r:id="rId2"/>
              </a:rPr>
              <a:t>ttps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err="1" smtClean="0">
                <a:hlinkClick r:id="rId2"/>
              </a:rPr>
              <a:t>mega.linkin.tw</a:t>
            </a:r>
            <a:r>
              <a:rPr lang="en-US" altLang="zh-TW" sz="2000" dirty="0" smtClean="0">
                <a:hlinkClick r:id="rId2"/>
              </a:rPr>
              <a:t>/</a:t>
            </a:r>
            <a:r>
              <a:rPr lang="en-US" altLang="zh-TW" sz="2000" dirty="0" err="1" smtClean="0">
                <a:hlinkClick r:id="rId2"/>
              </a:rPr>
              <a:t>index.php</a:t>
            </a:r>
            <a:r>
              <a:rPr lang="en-US" altLang="zh-TW" sz="2000" dirty="0" smtClean="0">
                <a:hlinkClick r:id="rId2"/>
              </a:rPr>
              <a:t>/s/</a:t>
            </a:r>
            <a:r>
              <a:rPr lang="en-US" altLang="zh-TW" sz="2000" dirty="0" err="1" smtClean="0">
                <a:hlinkClick r:id="rId2"/>
              </a:rPr>
              <a:t>pYxAcPeW5NeoxQn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6527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2913" y="595313"/>
            <a:ext cx="7791450" cy="660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 anchor="t">
            <a:spAutoFit/>
          </a:bodyPr>
          <a:lstStyle/>
          <a:p>
            <a:r>
              <a:rPr lang="en-US" altLang="zh-TW" dirty="0" smtClean="0"/>
              <a:t>Research Spiral</a:t>
            </a:r>
            <a:endParaRPr lang="zh-TW" alt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884" y="5197650"/>
            <a:ext cx="1900238" cy="469900"/>
          </a:xfrm>
          <a:noFill/>
          <a:ln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 b="1">
                <a:latin typeface="Arial Narrow" panose="020B0606020202030204" pitchFamily="34" charset="0"/>
              </a:rPr>
              <a:t>Spiral up</a:t>
            </a:r>
          </a:p>
        </p:txBody>
      </p:sp>
      <p:sp>
        <p:nvSpPr>
          <p:cNvPr id="84996" name="Arc 4"/>
          <p:cNvSpPr>
            <a:spLocks/>
          </p:cNvSpPr>
          <p:nvPr/>
        </p:nvSpPr>
        <p:spPr bwMode="auto">
          <a:xfrm>
            <a:off x="1492697" y="4513438"/>
            <a:ext cx="895350" cy="554037"/>
          </a:xfrm>
          <a:custGeom>
            <a:avLst/>
            <a:gdLst>
              <a:gd name="G0" fmla="+- 0 0 0"/>
              <a:gd name="G1" fmla="+- 61 0 0"/>
              <a:gd name="G2" fmla="+- 21600 0 0"/>
              <a:gd name="T0" fmla="*/ 21599 w 21600"/>
              <a:gd name="T1" fmla="*/ 0 h 21661"/>
              <a:gd name="T2" fmla="*/ 0 w 21600"/>
              <a:gd name="T3" fmla="*/ 21661 h 21661"/>
              <a:gd name="T4" fmla="*/ 0 w 21600"/>
              <a:gd name="T5" fmla="*/ 61 h 2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61" fill="none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</a:path>
              <a:path w="21600" h="21661" stroke="0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  <a:lnTo>
                  <a:pt x="0" y="61"/>
                </a:lnTo>
                <a:close/>
              </a:path>
            </a:pathLst>
          </a:custGeom>
          <a:noFill/>
          <a:ln w="57150" cap="rnd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4997" name="Arc 5"/>
          <p:cNvSpPr>
            <a:spLocks/>
          </p:cNvSpPr>
          <p:nvPr/>
        </p:nvSpPr>
        <p:spPr bwMode="auto">
          <a:xfrm>
            <a:off x="1492697" y="3962575"/>
            <a:ext cx="896937" cy="554038"/>
          </a:xfrm>
          <a:custGeom>
            <a:avLst/>
            <a:gdLst>
              <a:gd name="G0" fmla="+- 38 0 0"/>
              <a:gd name="G1" fmla="+- 21600 0 0"/>
              <a:gd name="G2" fmla="+- 21600 0 0"/>
              <a:gd name="T0" fmla="*/ 0 w 21637"/>
              <a:gd name="T1" fmla="*/ 1 h 21600"/>
              <a:gd name="T2" fmla="*/ 21637 w 21637"/>
              <a:gd name="T3" fmla="*/ 21539 h 21600"/>
              <a:gd name="T4" fmla="*/ 38 w 216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7" h="21600" fill="none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</a:path>
              <a:path w="21637" h="21600" stroke="0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  <a:lnTo>
                  <a:pt x="38" y="21600"/>
                </a:lnTo>
                <a:close/>
              </a:path>
            </a:pathLst>
          </a:custGeom>
          <a:noFill/>
          <a:ln w="57150" cap="rnd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4998" name="Arc 6"/>
          <p:cNvSpPr>
            <a:spLocks/>
          </p:cNvSpPr>
          <p:nvPr/>
        </p:nvSpPr>
        <p:spPr bwMode="auto">
          <a:xfrm>
            <a:off x="598934" y="3964163"/>
            <a:ext cx="895350" cy="552450"/>
          </a:xfrm>
          <a:custGeom>
            <a:avLst/>
            <a:gdLst>
              <a:gd name="G0" fmla="+- 21599 0 0"/>
              <a:gd name="G1" fmla="+- 21599 0 0"/>
              <a:gd name="G2" fmla="+- 21600 0 0"/>
              <a:gd name="T0" fmla="*/ 0 w 21599"/>
              <a:gd name="T1" fmla="*/ 21538 h 21599"/>
              <a:gd name="T2" fmla="*/ 21561 w 21599"/>
              <a:gd name="T3" fmla="*/ 0 h 21599"/>
              <a:gd name="T4" fmla="*/ 21599 w 21599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9" fill="none" extrusionOk="0">
                <a:moveTo>
                  <a:pt x="-1" y="21537"/>
                </a:moveTo>
                <a:cubicBezTo>
                  <a:pt x="32" y="9647"/>
                  <a:pt x="9670" y="19"/>
                  <a:pt x="21560" y="-1"/>
                </a:cubicBezTo>
              </a:path>
              <a:path w="21599" h="21599" stroke="0" extrusionOk="0">
                <a:moveTo>
                  <a:pt x="-1" y="21537"/>
                </a:moveTo>
                <a:cubicBezTo>
                  <a:pt x="32" y="9647"/>
                  <a:pt x="9670" y="19"/>
                  <a:pt x="21560" y="-1"/>
                </a:cubicBezTo>
                <a:lnTo>
                  <a:pt x="21599" y="21599"/>
                </a:lnTo>
                <a:close/>
              </a:path>
            </a:pathLst>
          </a:custGeom>
          <a:noFill/>
          <a:ln w="57150" cap="rnd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4999" name="Arc 7"/>
          <p:cNvSpPr>
            <a:spLocks/>
          </p:cNvSpPr>
          <p:nvPr/>
        </p:nvSpPr>
        <p:spPr bwMode="auto">
          <a:xfrm>
            <a:off x="598934" y="4515025"/>
            <a:ext cx="960438" cy="269875"/>
          </a:xfrm>
          <a:custGeom>
            <a:avLst/>
            <a:gdLst>
              <a:gd name="G0" fmla="+- 21600 0 0"/>
              <a:gd name="G1" fmla="+- 127 0 0"/>
              <a:gd name="G2" fmla="+- 21600 0 0"/>
              <a:gd name="T0" fmla="*/ 21565 w 21600"/>
              <a:gd name="T1" fmla="*/ 21726 h 21726"/>
              <a:gd name="T2" fmla="*/ 1 w 21600"/>
              <a:gd name="T3" fmla="*/ 0 h 21726"/>
              <a:gd name="T4" fmla="*/ 21600 w 21600"/>
              <a:gd name="T5" fmla="*/ 127 h 21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26" fill="none" extrusionOk="0">
                <a:moveTo>
                  <a:pt x="21564" y="21726"/>
                </a:moveTo>
                <a:cubicBezTo>
                  <a:pt x="9649" y="21707"/>
                  <a:pt x="0" y="12042"/>
                  <a:pt x="0" y="127"/>
                </a:cubicBezTo>
                <a:cubicBezTo>
                  <a:pt x="-1" y="84"/>
                  <a:pt x="0" y="42"/>
                  <a:pt x="0" y="-1"/>
                </a:cubicBezTo>
              </a:path>
              <a:path w="21600" h="21726" stroke="0" extrusionOk="0">
                <a:moveTo>
                  <a:pt x="21564" y="21726"/>
                </a:moveTo>
                <a:cubicBezTo>
                  <a:pt x="9649" y="21707"/>
                  <a:pt x="0" y="12042"/>
                  <a:pt x="0" y="127"/>
                </a:cubicBezTo>
                <a:cubicBezTo>
                  <a:pt x="-1" y="84"/>
                  <a:pt x="0" y="42"/>
                  <a:pt x="0" y="-1"/>
                </a:cubicBezTo>
                <a:lnTo>
                  <a:pt x="21600" y="127"/>
                </a:lnTo>
                <a:close/>
              </a:path>
            </a:pathLst>
          </a:custGeom>
          <a:noFill/>
          <a:ln w="57150" cap="rnd" cmpd="thickThin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0" name="Arc 8"/>
          <p:cNvSpPr>
            <a:spLocks/>
          </p:cNvSpPr>
          <p:nvPr/>
        </p:nvSpPr>
        <p:spPr bwMode="auto">
          <a:xfrm>
            <a:off x="1492697" y="3681588"/>
            <a:ext cx="896937" cy="554037"/>
          </a:xfrm>
          <a:custGeom>
            <a:avLst/>
            <a:gdLst>
              <a:gd name="G0" fmla="+- 38 0 0"/>
              <a:gd name="G1" fmla="+- 21600 0 0"/>
              <a:gd name="G2" fmla="+- 21600 0 0"/>
              <a:gd name="T0" fmla="*/ 0 w 21637"/>
              <a:gd name="T1" fmla="*/ 1 h 21600"/>
              <a:gd name="T2" fmla="*/ 21637 w 21637"/>
              <a:gd name="T3" fmla="*/ 21539 h 21600"/>
              <a:gd name="T4" fmla="*/ 38 w 216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7" h="21600" fill="none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</a:path>
              <a:path w="21637" h="21600" stroke="0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  <a:lnTo>
                  <a:pt x="38" y="21600"/>
                </a:lnTo>
                <a:close/>
              </a:path>
            </a:pathLst>
          </a:custGeom>
          <a:noFill/>
          <a:ln w="57150" cap="rnd" cmpd="thickThin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1" name="Arc 9"/>
          <p:cNvSpPr>
            <a:spLocks/>
          </p:cNvSpPr>
          <p:nvPr/>
        </p:nvSpPr>
        <p:spPr bwMode="auto">
          <a:xfrm>
            <a:off x="598934" y="3683175"/>
            <a:ext cx="895350" cy="552450"/>
          </a:xfrm>
          <a:custGeom>
            <a:avLst/>
            <a:gdLst>
              <a:gd name="G0" fmla="+- 21599 0 0"/>
              <a:gd name="G1" fmla="+- 21599 0 0"/>
              <a:gd name="G2" fmla="+- 21600 0 0"/>
              <a:gd name="T0" fmla="*/ 0 w 21599"/>
              <a:gd name="T1" fmla="*/ 21538 h 21599"/>
              <a:gd name="T2" fmla="*/ 21561 w 21599"/>
              <a:gd name="T3" fmla="*/ 0 h 21599"/>
              <a:gd name="T4" fmla="*/ 21599 w 21599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9" fill="none" extrusionOk="0">
                <a:moveTo>
                  <a:pt x="-1" y="21537"/>
                </a:moveTo>
                <a:cubicBezTo>
                  <a:pt x="32" y="9647"/>
                  <a:pt x="9670" y="19"/>
                  <a:pt x="21560" y="-1"/>
                </a:cubicBezTo>
              </a:path>
              <a:path w="21599" h="21599" stroke="0" extrusionOk="0">
                <a:moveTo>
                  <a:pt x="-1" y="21537"/>
                </a:moveTo>
                <a:cubicBezTo>
                  <a:pt x="32" y="9647"/>
                  <a:pt x="9670" y="19"/>
                  <a:pt x="21560" y="-1"/>
                </a:cubicBezTo>
                <a:lnTo>
                  <a:pt x="21599" y="21599"/>
                </a:lnTo>
                <a:close/>
              </a:path>
            </a:pathLst>
          </a:custGeom>
          <a:noFill/>
          <a:ln w="57150" cap="rnd" cmpd="thickThin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2" name="Arc 10"/>
          <p:cNvSpPr>
            <a:spLocks/>
          </p:cNvSpPr>
          <p:nvPr/>
        </p:nvSpPr>
        <p:spPr bwMode="auto">
          <a:xfrm>
            <a:off x="598934" y="4234038"/>
            <a:ext cx="960438" cy="269875"/>
          </a:xfrm>
          <a:custGeom>
            <a:avLst/>
            <a:gdLst>
              <a:gd name="G0" fmla="+- 21600 0 0"/>
              <a:gd name="G1" fmla="+- 127 0 0"/>
              <a:gd name="G2" fmla="+- 21600 0 0"/>
              <a:gd name="T0" fmla="*/ 21565 w 21600"/>
              <a:gd name="T1" fmla="*/ 21726 h 21726"/>
              <a:gd name="T2" fmla="*/ 1 w 21600"/>
              <a:gd name="T3" fmla="*/ 0 h 21726"/>
              <a:gd name="T4" fmla="*/ 21600 w 21600"/>
              <a:gd name="T5" fmla="*/ 127 h 21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26" fill="none" extrusionOk="0">
                <a:moveTo>
                  <a:pt x="21564" y="21726"/>
                </a:moveTo>
                <a:cubicBezTo>
                  <a:pt x="9649" y="21707"/>
                  <a:pt x="0" y="12042"/>
                  <a:pt x="0" y="127"/>
                </a:cubicBezTo>
                <a:cubicBezTo>
                  <a:pt x="-1" y="84"/>
                  <a:pt x="0" y="42"/>
                  <a:pt x="0" y="-1"/>
                </a:cubicBezTo>
              </a:path>
              <a:path w="21600" h="21726" stroke="0" extrusionOk="0">
                <a:moveTo>
                  <a:pt x="21564" y="21726"/>
                </a:moveTo>
                <a:cubicBezTo>
                  <a:pt x="9649" y="21707"/>
                  <a:pt x="0" y="12042"/>
                  <a:pt x="0" y="127"/>
                </a:cubicBezTo>
                <a:cubicBezTo>
                  <a:pt x="-1" y="84"/>
                  <a:pt x="0" y="42"/>
                  <a:pt x="0" y="-1"/>
                </a:cubicBezTo>
                <a:lnTo>
                  <a:pt x="21600" y="127"/>
                </a:lnTo>
                <a:close/>
              </a:path>
            </a:pathLst>
          </a:custGeom>
          <a:noFill/>
          <a:ln w="57150" cap="rnd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3" name="Arc 11"/>
          <p:cNvSpPr>
            <a:spLocks/>
          </p:cNvSpPr>
          <p:nvPr/>
        </p:nvSpPr>
        <p:spPr bwMode="auto">
          <a:xfrm>
            <a:off x="1479997" y="3379963"/>
            <a:ext cx="896937" cy="552450"/>
          </a:xfrm>
          <a:custGeom>
            <a:avLst/>
            <a:gdLst>
              <a:gd name="G0" fmla="+- 38 0 0"/>
              <a:gd name="G1" fmla="+- 21600 0 0"/>
              <a:gd name="G2" fmla="+- 21600 0 0"/>
              <a:gd name="T0" fmla="*/ 0 w 21638"/>
              <a:gd name="T1" fmla="*/ 1 h 21600"/>
              <a:gd name="T2" fmla="*/ 21638 w 21638"/>
              <a:gd name="T3" fmla="*/ 21600 h 21600"/>
              <a:gd name="T4" fmla="*/ 38 w 216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8" h="21600" fill="none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67" y="0"/>
                  <a:pt x="21638" y="9670"/>
                  <a:pt x="21638" y="21600"/>
                </a:cubicBezTo>
              </a:path>
              <a:path w="21638" h="21600" stroke="0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67" y="0"/>
                  <a:pt x="21638" y="9670"/>
                  <a:pt x="21638" y="21600"/>
                </a:cubicBezTo>
                <a:lnTo>
                  <a:pt x="38" y="21600"/>
                </a:lnTo>
                <a:close/>
              </a:path>
            </a:pathLst>
          </a:custGeom>
          <a:noFill/>
          <a:ln w="57150" cap="rnd" cmpd="thickThin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4" name="Arc 12"/>
          <p:cNvSpPr>
            <a:spLocks/>
          </p:cNvSpPr>
          <p:nvPr/>
        </p:nvSpPr>
        <p:spPr bwMode="auto">
          <a:xfrm>
            <a:off x="586234" y="3379963"/>
            <a:ext cx="895350" cy="55245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62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8"/>
                </a:moveTo>
                <a:cubicBezTo>
                  <a:pt x="0" y="9684"/>
                  <a:pt x="9647" y="19"/>
                  <a:pt x="21561" y="-1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684"/>
                  <a:pt x="9647" y="19"/>
                  <a:pt x="2156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57150" cap="rnd" cmpd="thickThin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5" name="Arc 13"/>
          <p:cNvSpPr>
            <a:spLocks/>
          </p:cNvSpPr>
          <p:nvPr/>
        </p:nvSpPr>
        <p:spPr bwMode="auto">
          <a:xfrm>
            <a:off x="586234" y="3930825"/>
            <a:ext cx="960438" cy="26828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565 w 21600"/>
              <a:gd name="T1" fmla="*/ 21599 h 21599"/>
              <a:gd name="T2" fmla="*/ 0 w 21600"/>
              <a:gd name="T3" fmla="*/ 0 h 21599"/>
              <a:gd name="T4" fmla="*/ 21600 w 21600"/>
              <a:gd name="T5" fmla="*/ 0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21564" y="21599"/>
                </a:moveTo>
                <a:cubicBezTo>
                  <a:pt x="9649" y="21580"/>
                  <a:pt x="0" y="11915"/>
                  <a:pt x="0" y="0"/>
                </a:cubicBezTo>
              </a:path>
              <a:path w="21600" h="21599" stroke="0" extrusionOk="0">
                <a:moveTo>
                  <a:pt x="21564" y="21599"/>
                </a:moveTo>
                <a:cubicBezTo>
                  <a:pt x="9649" y="21580"/>
                  <a:pt x="0" y="11915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7150" cap="rnd" cmpd="thickThin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6" name="Arc 14"/>
          <p:cNvSpPr>
            <a:spLocks/>
          </p:cNvSpPr>
          <p:nvPr/>
        </p:nvSpPr>
        <p:spPr bwMode="auto">
          <a:xfrm>
            <a:off x="1492697" y="3076750"/>
            <a:ext cx="896937" cy="554038"/>
          </a:xfrm>
          <a:custGeom>
            <a:avLst/>
            <a:gdLst>
              <a:gd name="G0" fmla="+- 38 0 0"/>
              <a:gd name="G1" fmla="+- 21600 0 0"/>
              <a:gd name="G2" fmla="+- 21600 0 0"/>
              <a:gd name="T0" fmla="*/ 0 w 21637"/>
              <a:gd name="T1" fmla="*/ 1 h 21600"/>
              <a:gd name="T2" fmla="*/ 21637 w 21637"/>
              <a:gd name="T3" fmla="*/ 21539 h 21600"/>
              <a:gd name="T4" fmla="*/ 38 w 216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7" h="21600" fill="none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</a:path>
              <a:path w="21637" h="21600" stroke="0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  <a:lnTo>
                  <a:pt x="38" y="21600"/>
                </a:lnTo>
                <a:close/>
              </a:path>
            </a:pathLst>
          </a:custGeom>
          <a:noFill/>
          <a:ln w="57150" cap="rnd" cmpd="thickThin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7" name="Arc 15"/>
          <p:cNvSpPr>
            <a:spLocks/>
          </p:cNvSpPr>
          <p:nvPr/>
        </p:nvSpPr>
        <p:spPr bwMode="auto">
          <a:xfrm>
            <a:off x="598934" y="3078338"/>
            <a:ext cx="895350" cy="552450"/>
          </a:xfrm>
          <a:custGeom>
            <a:avLst/>
            <a:gdLst>
              <a:gd name="G0" fmla="+- 21599 0 0"/>
              <a:gd name="G1" fmla="+- 21599 0 0"/>
              <a:gd name="G2" fmla="+- 21600 0 0"/>
              <a:gd name="T0" fmla="*/ 0 w 21599"/>
              <a:gd name="T1" fmla="*/ 21538 h 21599"/>
              <a:gd name="T2" fmla="*/ 21561 w 21599"/>
              <a:gd name="T3" fmla="*/ 0 h 21599"/>
              <a:gd name="T4" fmla="*/ 21599 w 21599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9" fill="none" extrusionOk="0">
                <a:moveTo>
                  <a:pt x="-1" y="21537"/>
                </a:moveTo>
                <a:cubicBezTo>
                  <a:pt x="32" y="9647"/>
                  <a:pt x="9670" y="19"/>
                  <a:pt x="21560" y="-1"/>
                </a:cubicBezTo>
              </a:path>
              <a:path w="21599" h="21599" stroke="0" extrusionOk="0">
                <a:moveTo>
                  <a:pt x="-1" y="21537"/>
                </a:moveTo>
                <a:cubicBezTo>
                  <a:pt x="32" y="9647"/>
                  <a:pt x="9670" y="19"/>
                  <a:pt x="21560" y="-1"/>
                </a:cubicBezTo>
                <a:lnTo>
                  <a:pt x="21599" y="21599"/>
                </a:lnTo>
                <a:close/>
              </a:path>
            </a:pathLst>
          </a:custGeom>
          <a:noFill/>
          <a:ln w="57150" cap="rnd" cmpd="thickThin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8" name="Arc 16"/>
          <p:cNvSpPr>
            <a:spLocks/>
          </p:cNvSpPr>
          <p:nvPr/>
        </p:nvSpPr>
        <p:spPr bwMode="auto">
          <a:xfrm>
            <a:off x="598934" y="3629200"/>
            <a:ext cx="960438" cy="269875"/>
          </a:xfrm>
          <a:custGeom>
            <a:avLst/>
            <a:gdLst>
              <a:gd name="G0" fmla="+- 21600 0 0"/>
              <a:gd name="G1" fmla="+- 127 0 0"/>
              <a:gd name="G2" fmla="+- 21600 0 0"/>
              <a:gd name="T0" fmla="*/ 21565 w 21600"/>
              <a:gd name="T1" fmla="*/ 21726 h 21726"/>
              <a:gd name="T2" fmla="*/ 1 w 21600"/>
              <a:gd name="T3" fmla="*/ 0 h 21726"/>
              <a:gd name="T4" fmla="*/ 21600 w 21600"/>
              <a:gd name="T5" fmla="*/ 127 h 21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26" fill="none" extrusionOk="0">
                <a:moveTo>
                  <a:pt x="21564" y="21726"/>
                </a:moveTo>
                <a:cubicBezTo>
                  <a:pt x="9649" y="21707"/>
                  <a:pt x="0" y="12042"/>
                  <a:pt x="0" y="127"/>
                </a:cubicBezTo>
                <a:cubicBezTo>
                  <a:pt x="-1" y="84"/>
                  <a:pt x="0" y="42"/>
                  <a:pt x="0" y="-1"/>
                </a:cubicBezTo>
              </a:path>
              <a:path w="21600" h="21726" stroke="0" extrusionOk="0">
                <a:moveTo>
                  <a:pt x="21564" y="21726"/>
                </a:moveTo>
                <a:cubicBezTo>
                  <a:pt x="9649" y="21707"/>
                  <a:pt x="0" y="12042"/>
                  <a:pt x="0" y="127"/>
                </a:cubicBezTo>
                <a:cubicBezTo>
                  <a:pt x="-1" y="84"/>
                  <a:pt x="0" y="42"/>
                  <a:pt x="0" y="-1"/>
                </a:cubicBezTo>
                <a:lnTo>
                  <a:pt x="21600" y="127"/>
                </a:lnTo>
                <a:close/>
              </a:path>
            </a:pathLst>
          </a:custGeom>
          <a:noFill/>
          <a:ln w="57150" cap="rnd" cmpd="thickThin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H="1">
            <a:off x="1341884" y="2833863"/>
            <a:ext cx="379413" cy="0"/>
          </a:xfrm>
          <a:prstGeom prst="line">
            <a:avLst/>
          </a:prstGeom>
          <a:noFill/>
          <a:ln w="57150" cmpd="thickThin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10" name="Arc 18"/>
          <p:cNvSpPr>
            <a:spLocks/>
          </p:cNvSpPr>
          <p:nvPr/>
        </p:nvSpPr>
        <p:spPr bwMode="auto">
          <a:xfrm>
            <a:off x="1492697" y="2795763"/>
            <a:ext cx="896937" cy="554037"/>
          </a:xfrm>
          <a:custGeom>
            <a:avLst/>
            <a:gdLst>
              <a:gd name="G0" fmla="+- 38 0 0"/>
              <a:gd name="G1" fmla="+- 21600 0 0"/>
              <a:gd name="G2" fmla="+- 21600 0 0"/>
              <a:gd name="T0" fmla="*/ 0 w 21637"/>
              <a:gd name="T1" fmla="*/ 1 h 21600"/>
              <a:gd name="T2" fmla="*/ 21637 w 21637"/>
              <a:gd name="T3" fmla="*/ 21539 h 21600"/>
              <a:gd name="T4" fmla="*/ 38 w 216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7" h="21600" fill="none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</a:path>
              <a:path w="21637" h="21600" stroke="0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  <a:lnTo>
                  <a:pt x="38" y="21600"/>
                </a:lnTo>
                <a:close/>
              </a:path>
            </a:pathLst>
          </a:custGeom>
          <a:noFill/>
          <a:ln w="57150" cap="rnd" cmpd="thickThin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555954" y="5904306"/>
            <a:ext cx="7503658" cy="5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 sz="3200" dirty="0" smtClean="0">
                <a:solidFill>
                  <a:srgbClr val="CC0000"/>
                </a:solidFill>
                <a:latin typeface="Arial Narrow" panose="020B0606020202030204" pitchFamily="34" charset="0"/>
                <a:ea typeface="GE Black-Heavy+N" charset="-120"/>
              </a:rPr>
              <a:t>Objectives: describe, explain, predict, manipulate</a:t>
            </a:r>
            <a:endParaRPr lang="zh-TW" altLang="en-US" sz="3200" dirty="0">
              <a:solidFill>
                <a:srgbClr val="CC0000"/>
              </a:solidFill>
              <a:latin typeface="Arial Narrow" panose="020B0606020202030204" pitchFamily="34" charset="0"/>
              <a:ea typeface="GE Black-Heavy+N" charset="-120"/>
            </a:endParaRPr>
          </a:p>
        </p:txBody>
      </p:sp>
      <p:sp>
        <p:nvSpPr>
          <p:cNvPr id="85013" name="Arc 21"/>
          <p:cNvSpPr>
            <a:spLocks/>
          </p:cNvSpPr>
          <p:nvPr/>
        </p:nvSpPr>
        <p:spPr bwMode="auto">
          <a:xfrm>
            <a:off x="1492697" y="4246738"/>
            <a:ext cx="895350" cy="554037"/>
          </a:xfrm>
          <a:custGeom>
            <a:avLst/>
            <a:gdLst>
              <a:gd name="G0" fmla="+- 0 0 0"/>
              <a:gd name="G1" fmla="+- 61 0 0"/>
              <a:gd name="G2" fmla="+- 21600 0 0"/>
              <a:gd name="T0" fmla="*/ 21599 w 21600"/>
              <a:gd name="T1" fmla="*/ 0 h 21661"/>
              <a:gd name="T2" fmla="*/ 0 w 21600"/>
              <a:gd name="T3" fmla="*/ 21661 h 21661"/>
              <a:gd name="T4" fmla="*/ 0 w 21600"/>
              <a:gd name="T5" fmla="*/ 61 h 2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61" fill="none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</a:path>
              <a:path w="21600" h="21661" stroke="0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  <a:lnTo>
                  <a:pt x="0" y="61"/>
                </a:lnTo>
                <a:close/>
              </a:path>
            </a:pathLst>
          </a:custGeom>
          <a:noFill/>
          <a:ln w="57150" cap="rnd" cmpd="thickThin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15" name="Arc 23"/>
          <p:cNvSpPr>
            <a:spLocks/>
          </p:cNvSpPr>
          <p:nvPr/>
        </p:nvSpPr>
        <p:spPr bwMode="auto">
          <a:xfrm>
            <a:off x="1479997" y="3930825"/>
            <a:ext cx="895350" cy="5524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17" name="Arc 25"/>
          <p:cNvSpPr>
            <a:spLocks/>
          </p:cNvSpPr>
          <p:nvPr/>
        </p:nvSpPr>
        <p:spPr bwMode="auto">
          <a:xfrm>
            <a:off x="1492697" y="3629200"/>
            <a:ext cx="895350" cy="554038"/>
          </a:xfrm>
          <a:custGeom>
            <a:avLst/>
            <a:gdLst>
              <a:gd name="G0" fmla="+- 0 0 0"/>
              <a:gd name="G1" fmla="+- 61 0 0"/>
              <a:gd name="G2" fmla="+- 21600 0 0"/>
              <a:gd name="T0" fmla="*/ 21599 w 21600"/>
              <a:gd name="T1" fmla="*/ 0 h 21661"/>
              <a:gd name="T2" fmla="*/ 0 w 21600"/>
              <a:gd name="T3" fmla="*/ 21661 h 21661"/>
              <a:gd name="T4" fmla="*/ 0 w 21600"/>
              <a:gd name="T5" fmla="*/ 61 h 2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61" fill="none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</a:path>
              <a:path w="21600" h="21661" stroke="0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  <a:lnTo>
                  <a:pt x="0" y="61"/>
                </a:lnTo>
                <a:close/>
              </a:path>
            </a:pathLst>
          </a:custGeom>
          <a:noFill/>
          <a:ln w="57150" cap="rnd" cmpd="thickThin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19" name="Arc 27"/>
          <p:cNvSpPr>
            <a:spLocks/>
          </p:cNvSpPr>
          <p:nvPr/>
        </p:nvSpPr>
        <p:spPr bwMode="auto">
          <a:xfrm>
            <a:off x="1479997" y="3348213"/>
            <a:ext cx="895350" cy="554037"/>
          </a:xfrm>
          <a:custGeom>
            <a:avLst/>
            <a:gdLst>
              <a:gd name="G0" fmla="+- 0 0 0"/>
              <a:gd name="G1" fmla="+- 61 0 0"/>
              <a:gd name="G2" fmla="+- 21600 0 0"/>
              <a:gd name="T0" fmla="*/ 21599 w 21600"/>
              <a:gd name="T1" fmla="*/ 0 h 21661"/>
              <a:gd name="T2" fmla="*/ 0 w 21600"/>
              <a:gd name="T3" fmla="*/ 21661 h 21661"/>
              <a:gd name="T4" fmla="*/ 0 w 21600"/>
              <a:gd name="T5" fmla="*/ 61 h 2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61" fill="none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</a:path>
              <a:path w="21600" h="21661" stroke="0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  <a:lnTo>
                  <a:pt x="0" y="61"/>
                </a:lnTo>
                <a:close/>
              </a:path>
            </a:pathLst>
          </a:custGeom>
          <a:noFill/>
          <a:ln w="57150" cap="rnd" cmpd="thickThin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grpSp>
        <p:nvGrpSpPr>
          <p:cNvPr id="85020" name="Group 28"/>
          <p:cNvGrpSpPr>
            <a:grpSpLocks/>
          </p:cNvGrpSpPr>
          <p:nvPr/>
        </p:nvGrpSpPr>
        <p:grpSpPr bwMode="auto">
          <a:xfrm>
            <a:off x="2256830" y="1556791"/>
            <a:ext cx="7745415" cy="3370264"/>
            <a:chOff x="1480" y="728"/>
            <a:chExt cx="4879" cy="2123"/>
          </a:xfrm>
        </p:grpSpPr>
        <p:sp>
          <p:nvSpPr>
            <p:cNvPr id="85021" name="Rectangle 29"/>
            <p:cNvSpPr>
              <a:spLocks noChangeArrowheads="1"/>
            </p:cNvSpPr>
            <p:nvPr/>
          </p:nvSpPr>
          <p:spPr bwMode="auto">
            <a:xfrm>
              <a:off x="1480" y="843"/>
              <a:ext cx="975" cy="336"/>
            </a:xfrm>
            <a:prstGeom prst="rect">
              <a:avLst/>
            </a:prstGeom>
            <a:solidFill>
              <a:srgbClr val="FFFF66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1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Black-Medium+N" charset="-120"/>
                </a:rPr>
                <a:t>Phenomena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Black-Medium+N" charset="-120"/>
              </a:endParaRPr>
            </a:p>
          </p:txBody>
        </p:sp>
        <p:sp>
          <p:nvSpPr>
            <p:cNvPr id="85022" name="Rectangle 30"/>
            <p:cNvSpPr>
              <a:spLocks noChangeArrowheads="1"/>
            </p:cNvSpPr>
            <p:nvPr/>
          </p:nvSpPr>
          <p:spPr bwMode="auto">
            <a:xfrm>
              <a:off x="3695" y="865"/>
              <a:ext cx="408" cy="336"/>
            </a:xfrm>
            <a:prstGeom prst="rect">
              <a:avLst/>
            </a:prstGeom>
            <a:solidFill>
              <a:srgbClr val="FFFF00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1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Black-Medium+N" charset="-120"/>
                </a:rPr>
                <a:t>Law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Black-Medium+N" charset="-120"/>
              </a:endParaRPr>
            </a:p>
          </p:txBody>
        </p:sp>
        <p:sp>
          <p:nvSpPr>
            <p:cNvPr id="85023" name="Line 31"/>
            <p:cNvSpPr>
              <a:spLocks noChangeShapeType="1"/>
            </p:cNvSpPr>
            <p:nvPr/>
          </p:nvSpPr>
          <p:spPr bwMode="auto">
            <a:xfrm>
              <a:off x="2468" y="1028"/>
              <a:ext cx="1176" cy="0"/>
            </a:xfrm>
            <a:prstGeom prst="line">
              <a:avLst/>
            </a:prstGeom>
            <a:noFill/>
            <a:ln w="50800">
              <a:solidFill>
                <a:srgbClr val="67676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Arial Narrow" panose="020B0606020202030204" pitchFamily="34" charset="0"/>
              </a:endParaRPr>
            </a:p>
          </p:txBody>
        </p:sp>
        <p:sp>
          <p:nvSpPr>
            <p:cNvPr id="85024" name="Rectangle 32"/>
            <p:cNvSpPr>
              <a:spLocks noChangeArrowheads="1"/>
            </p:cNvSpPr>
            <p:nvPr/>
          </p:nvSpPr>
          <p:spPr bwMode="auto">
            <a:xfrm>
              <a:off x="2578" y="728"/>
              <a:ext cx="940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30000"/>
                </a:lnSpc>
                <a:spcBef>
                  <a:spcPct val="30000"/>
                </a:spcBef>
                <a:spcAft>
                  <a:spcPct val="2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Ming+N" charset="-120"/>
                </a:rPr>
                <a:t>observation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Ming+N" charset="-120"/>
              </a:endParaRPr>
            </a:p>
          </p:txBody>
        </p:sp>
        <p:sp>
          <p:nvSpPr>
            <p:cNvPr id="85025" name="Rectangle 33"/>
            <p:cNvSpPr>
              <a:spLocks noChangeArrowheads="1"/>
            </p:cNvSpPr>
            <p:nvPr/>
          </p:nvSpPr>
          <p:spPr bwMode="auto">
            <a:xfrm>
              <a:off x="5519" y="889"/>
              <a:ext cx="611" cy="336"/>
            </a:xfrm>
            <a:prstGeom prst="rect">
              <a:avLst/>
            </a:prstGeom>
            <a:solidFill>
              <a:srgbClr val="FFFF66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1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Black-Medium+N" charset="-120"/>
                </a:rPr>
                <a:t>Theory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Black-Medium+N" charset="-120"/>
              </a:endParaRPr>
            </a:p>
          </p:txBody>
        </p:sp>
        <p:sp>
          <p:nvSpPr>
            <p:cNvPr id="85026" name="Line 34"/>
            <p:cNvSpPr>
              <a:spLocks noChangeShapeType="1"/>
            </p:cNvSpPr>
            <p:nvPr/>
          </p:nvSpPr>
          <p:spPr bwMode="auto">
            <a:xfrm>
              <a:off x="4154" y="1028"/>
              <a:ext cx="1326" cy="0"/>
            </a:xfrm>
            <a:prstGeom prst="line">
              <a:avLst/>
            </a:prstGeom>
            <a:noFill/>
            <a:ln w="50800">
              <a:solidFill>
                <a:srgbClr val="67676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Arial Narrow" panose="020B0606020202030204" pitchFamily="34" charset="0"/>
              </a:endParaRPr>
            </a:p>
          </p:txBody>
        </p:sp>
        <p:sp>
          <p:nvSpPr>
            <p:cNvPr id="85027" name="Rectangle 35"/>
            <p:cNvSpPr>
              <a:spLocks noChangeArrowheads="1"/>
            </p:cNvSpPr>
            <p:nvPr/>
          </p:nvSpPr>
          <p:spPr bwMode="auto">
            <a:xfrm>
              <a:off x="4547" y="728"/>
              <a:ext cx="638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30000"/>
                </a:lnSpc>
                <a:spcBef>
                  <a:spcPct val="30000"/>
                </a:spcBef>
                <a:spcAft>
                  <a:spcPct val="2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Ming+N" charset="-120"/>
                </a:rPr>
                <a:t>Explain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Ming+N" charset="-120"/>
              </a:endParaRPr>
            </a:p>
          </p:txBody>
        </p:sp>
        <p:sp>
          <p:nvSpPr>
            <p:cNvPr id="85028" name="Rectangle 36"/>
            <p:cNvSpPr>
              <a:spLocks noChangeArrowheads="1"/>
            </p:cNvSpPr>
            <p:nvPr/>
          </p:nvSpPr>
          <p:spPr bwMode="auto">
            <a:xfrm>
              <a:off x="5387" y="2425"/>
              <a:ext cx="905" cy="336"/>
            </a:xfrm>
            <a:prstGeom prst="rect">
              <a:avLst/>
            </a:prstGeom>
            <a:solidFill>
              <a:srgbClr val="FFFF66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1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Black-Medium+N" charset="-120"/>
                </a:rPr>
                <a:t>Hypothesis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Black-Medium+N" charset="-120"/>
              </a:endParaRPr>
            </a:p>
          </p:txBody>
        </p:sp>
        <p:sp>
          <p:nvSpPr>
            <p:cNvPr id="85029" name="Line 37"/>
            <p:cNvSpPr>
              <a:spLocks noChangeShapeType="1"/>
            </p:cNvSpPr>
            <p:nvPr/>
          </p:nvSpPr>
          <p:spPr bwMode="auto">
            <a:xfrm>
              <a:off x="5768" y="1268"/>
              <a:ext cx="0" cy="1140"/>
            </a:xfrm>
            <a:prstGeom prst="line">
              <a:avLst/>
            </a:prstGeom>
            <a:noFill/>
            <a:ln w="50800">
              <a:solidFill>
                <a:srgbClr val="67676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Arial Narrow" panose="020B0606020202030204" pitchFamily="34" charset="0"/>
              </a:endParaRPr>
            </a:p>
          </p:txBody>
        </p:sp>
        <p:sp>
          <p:nvSpPr>
            <p:cNvPr id="85030" name="Rectangle 38"/>
            <p:cNvSpPr>
              <a:spLocks noChangeArrowheads="1"/>
            </p:cNvSpPr>
            <p:nvPr/>
          </p:nvSpPr>
          <p:spPr bwMode="auto">
            <a:xfrm>
              <a:off x="5783" y="1701"/>
              <a:ext cx="576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30000"/>
                </a:lnSpc>
                <a:spcBef>
                  <a:spcPct val="30000"/>
                </a:spcBef>
                <a:spcAft>
                  <a:spcPct val="2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Ming+N" charset="-120"/>
                </a:rPr>
                <a:t>Derive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Ming+N" charset="-120"/>
              </a:endParaRPr>
            </a:p>
          </p:txBody>
        </p:sp>
        <p:sp>
          <p:nvSpPr>
            <p:cNvPr id="85031" name="Rectangle 39"/>
            <p:cNvSpPr>
              <a:spLocks noChangeArrowheads="1"/>
            </p:cNvSpPr>
            <p:nvPr/>
          </p:nvSpPr>
          <p:spPr bwMode="auto">
            <a:xfrm>
              <a:off x="3447" y="2453"/>
              <a:ext cx="905" cy="336"/>
            </a:xfrm>
            <a:prstGeom prst="rect">
              <a:avLst/>
            </a:prstGeom>
            <a:solidFill>
              <a:srgbClr val="FFFF66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1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Black-Medium+N" charset="-120"/>
                </a:rPr>
                <a:t>Conclusion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Black-Medium+N" charset="-120"/>
              </a:endParaRPr>
            </a:p>
          </p:txBody>
        </p:sp>
        <p:sp>
          <p:nvSpPr>
            <p:cNvPr id="85032" name="Line 40"/>
            <p:cNvSpPr>
              <a:spLocks noChangeShapeType="1"/>
            </p:cNvSpPr>
            <p:nvPr/>
          </p:nvSpPr>
          <p:spPr bwMode="auto">
            <a:xfrm flipH="1" flipV="1">
              <a:off x="4352" y="2624"/>
              <a:ext cx="1035" cy="0"/>
            </a:xfrm>
            <a:prstGeom prst="line">
              <a:avLst/>
            </a:prstGeom>
            <a:noFill/>
            <a:ln w="50800">
              <a:solidFill>
                <a:srgbClr val="67676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Arial Narrow" panose="020B0606020202030204" pitchFamily="34" charset="0"/>
              </a:endParaRPr>
            </a:p>
          </p:txBody>
        </p:sp>
        <p:sp>
          <p:nvSpPr>
            <p:cNvPr id="85033" name="Rectangle 41"/>
            <p:cNvSpPr>
              <a:spLocks noChangeArrowheads="1"/>
            </p:cNvSpPr>
            <p:nvPr/>
          </p:nvSpPr>
          <p:spPr bwMode="auto">
            <a:xfrm>
              <a:off x="4439" y="2329"/>
              <a:ext cx="769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marL="0" indent="0" eaLnBrk="0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Ming+N" charset="-120"/>
                </a:rPr>
                <a:t>Empirical</a:t>
              </a:r>
            </a:p>
            <a:p>
              <a:pPr marL="0" indent="0" eaLnBrk="0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Ming+N" charset="-120"/>
                </a:rPr>
                <a:t>evidence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Ming+N" charset="-120"/>
              </a:endParaRPr>
            </a:p>
          </p:txBody>
        </p:sp>
        <p:sp>
          <p:nvSpPr>
            <p:cNvPr id="85034" name="Line 42"/>
            <p:cNvSpPr>
              <a:spLocks noChangeShapeType="1"/>
            </p:cNvSpPr>
            <p:nvPr/>
          </p:nvSpPr>
          <p:spPr bwMode="auto">
            <a:xfrm flipV="1">
              <a:off x="4112" y="1256"/>
              <a:ext cx="1368" cy="11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Arial Narrow" panose="020B0606020202030204" pitchFamily="34" charset="0"/>
              </a:endParaRPr>
            </a:p>
          </p:txBody>
        </p:sp>
        <p:sp>
          <p:nvSpPr>
            <p:cNvPr id="85035" name="Line 43"/>
            <p:cNvSpPr>
              <a:spLocks noChangeShapeType="1"/>
            </p:cNvSpPr>
            <p:nvPr/>
          </p:nvSpPr>
          <p:spPr bwMode="auto">
            <a:xfrm flipV="1">
              <a:off x="3932" y="1220"/>
              <a:ext cx="0" cy="11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Arial Narrow" panose="020B0606020202030204" pitchFamily="34" charset="0"/>
              </a:endParaRPr>
            </a:p>
          </p:txBody>
        </p:sp>
        <p:sp>
          <p:nvSpPr>
            <p:cNvPr id="85036" name="Line 44"/>
            <p:cNvSpPr>
              <a:spLocks noChangeShapeType="1"/>
            </p:cNvSpPr>
            <p:nvPr/>
          </p:nvSpPr>
          <p:spPr bwMode="auto">
            <a:xfrm flipH="1" flipV="1">
              <a:off x="2420" y="1232"/>
              <a:ext cx="130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Inductive and Deductive </a:t>
            </a:r>
            <a:r>
              <a:rPr lang="en-US" altLang="zh-TW" sz="3600" dirty="0" smtClean="0"/>
              <a:t>Reasoning </a:t>
            </a:r>
            <a:r>
              <a:rPr lang="en-US" altLang="zh-TW" sz="3600" baseline="-25000" dirty="0" smtClean="0"/>
              <a:t>1</a:t>
            </a:r>
            <a:endParaRPr lang="zh-TW" altLang="en-US" sz="3600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9938" y="1877991"/>
            <a:ext cx="9335764" cy="4106863"/>
          </a:xfrm>
        </p:spPr>
        <p:txBody>
          <a:bodyPr/>
          <a:lstStyle/>
          <a:p>
            <a:r>
              <a:rPr lang="en-US" altLang="zh-TW" sz="2800" dirty="0" smtClean="0"/>
              <a:t>Inductive </a:t>
            </a:r>
            <a:r>
              <a:rPr lang="en-US" altLang="zh-TW" sz="2800" dirty="0"/>
              <a:t>reasoning aims at developing a </a:t>
            </a:r>
            <a:r>
              <a:rPr lang="en-US" altLang="zh-TW" sz="2800" dirty="0" smtClean="0"/>
              <a:t>theory </a:t>
            </a:r>
          </a:p>
          <a:p>
            <a:r>
              <a:rPr lang="en-US" altLang="zh-TW" sz="2800" dirty="0" smtClean="0"/>
              <a:t> </a:t>
            </a:r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Deductive </a:t>
            </a:r>
            <a:r>
              <a:rPr lang="en-US" altLang="zh-TW" sz="2800" dirty="0"/>
              <a:t>reasoning aims at testing an </a:t>
            </a:r>
            <a:r>
              <a:rPr lang="en-US" altLang="zh-TW" sz="2800" dirty="0" smtClean="0"/>
              <a:t>existing theory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06" y="2342530"/>
            <a:ext cx="9449619" cy="14448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13" y="4574778"/>
            <a:ext cx="952887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7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Inductive</a:t>
            </a:r>
            <a:r>
              <a:rPr lang="en-US" altLang="zh-TW" sz="3600" dirty="0"/>
              <a:t> </a:t>
            </a:r>
            <a:r>
              <a:rPr lang="en-US" altLang="zh-TW" sz="3600" dirty="0" smtClean="0"/>
              <a:t>and </a:t>
            </a:r>
            <a:r>
              <a:rPr lang="en-US" altLang="zh-TW" sz="3600" dirty="0"/>
              <a:t>Deductive Reasoning </a:t>
            </a:r>
            <a:r>
              <a:rPr lang="en-US" altLang="zh-TW" sz="3600" baseline="-25000" dirty="0" smtClean="0"/>
              <a:t>2</a:t>
            </a:r>
            <a:endParaRPr lang="en-US" altLang="zh-TW" sz="3600" dirty="0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611048" y="2461637"/>
            <a:ext cx="1369286" cy="584775"/>
          </a:xfrm>
          <a:prstGeom prst="rect">
            <a:avLst/>
          </a:prstGeom>
          <a:solidFill>
            <a:srgbClr val="CCFF99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Theory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024393" y="3562640"/>
            <a:ext cx="2395207" cy="584775"/>
          </a:xfrm>
          <a:prstGeom prst="rect">
            <a:avLst/>
          </a:prstGeom>
          <a:solidFill>
            <a:srgbClr val="CCFF99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Confirmation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537645" y="3668138"/>
            <a:ext cx="2032929" cy="584775"/>
          </a:xfrm>
          <a:prstGeom prst="rect">
            <a:avLst/>
          </a:prstGeom>
          <a:solidFill>
            <a:srgbClr val="CCFF99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Hypothesis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512825" y="4821962"/>
            <a:ext cx="2191626" cy="584775"/>
          </a:xfrm>
          <a:prstGeom prst="rect">
            <a:avLst/>
          </a:prstGeom>
          <a:solidFill>
            <a:srgbClr val="CCFF99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Observation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94218" name="Group 10"/>
          <p:cNvGrpSpPr>
            <a:grpSpLocks/>
          </p:cNvGrpSpPr>
          <p:nvPr/>
        </p:nvGrpSpPr>
        <p:grpSpPr bwMode="auto">
          <a:xfrm>
            <a:off x="6704450" y="4419600"/>
            <a:ext cx="839349" cy="685800"/>
            <a:chOff x="3984" y="2688"/>
            <a:chExt cx="768" cy="432"/>
          </a:xfrm>
        </p:grpSpPr>
        <p:sp>
          <p:nvSpPr>
            <p:cNvPr id="94216" name="Arc 8"/>
            <p:cNvSpPr>
              <a:spLocks/>
            </p:cNvSpPr>
            <p:nvPr/>
          </p:nvSpPr>
          <p:spPr bwMode="auto">
            <a:xfrm flipV="1">
              <a:off x="4176" y="2688"/>
              <a:ext cx="57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592"/>
                <a:gd name="T2" fmla="*/ 21228 w 21600"/>
                <a:gd name="T3" fmla="*/ 25592 h 25592"/>
                <a:gd name="T4" fmla="*/ 0 w 21600"/>
                <a:gd name="T5" fmla="*/ 21600 h 25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592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</a:path>
                <a:path w="21600" h="25592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17" name="Line 9"/>
            <p:cNvSpPr>
              <a:spLocks noChangeShapeType="1"/>
            </p:cNvSpPr>
            <p:nvPr/>
          </p:nvSpPr>
          <p:spPr bwMode="auto">
            <a:xfrm>
              <a:off x="3984" y="3120"/>
              <a:ext cx="24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4228" name="Group 20"/>
          <p:cNvGrpSpPr>
            <a:grpSpLocks/>
          </p:cNvGrpSpPr>
          <p:nvPr/>
        </p:nvGrpSpPr>
        <p:grpSpPr bwMode="auto">
          <a:xfrm>
            <a:off x="3200400" y="4267200"/>
            <a:ext cx="1311276" cy="838200"/>
            <a:chOff x="2016" y="2688"/>
            <a:chExt cx="912" cy="528"/>
          </a:xfrm>
        </p:grpSpPr>
        <p:sp>
          <p:nvSpPr>
            <p:cNvPr id="94223" name="Arc 15"/>
            <p:cNvSpPr>
              <a:spLocks/>
            </p:cNvSpPr>
            <p:nvPr/>
          </p:nvSpPr>
          <p:spPr bwMode="auto">
            <a:xfrm flipH="1" flipV="1">
              <a:off x="2016" y="2880"/>
              <a:ext cx="91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592"/>
                <a:gd name="T2" fmla="*/ 21228 w 21600"/>
                <a:gd name="T3" fmla="*/ 25592 h 25592"/>
                <a:gd name="T4" fmla="*/ 0 w 21600"/>
                <a:gd name="T5" fmla="*/ 21600 h 25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592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</a:path>
                <a:path w="21600" h="25592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24" name="Line 16"/>
            <p:cNvSpPr>
              <a:spLocks noChangeShapeType="1"/>
            </p:cNvSpPr>
            <p:nvPr/>
          </p:nvSpPr>
          <p:spPr bwMode="auto">
            <a:xfrm rot="16200000" flipH="1">
              <a:off x="1896" y="2808"/>
              <a:ext cx="24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4225" name="Group 17"/>
          <p:cNvGrpSpPr>
            <a:grpSpLocks/>
          </p:cNvGrpSpPr>
          <p:nvPr/>
        </p:nvGrpSpPr>
        <p:grpSpPr bwMode="auto">
          <a:xfrm flipH="1" flipV="1">
            <a:off x="3200400" y="2819400"/>
            <a:ext cx="1219200" cy="685800"/>
            <a:chOff x="3984" y="2688"/>
            <a:chExt cx="768" cy="432"/>
          </a:xfrm>
        </p:grpSpPr>
        <p:sp>
          <p:nvSpPr>
            <p:cNvPr id="94226" name="Arc 18"/>
            <p:cNvSpPr>
              <a:spLocks/>
            </p:cNvSpPr>
            <p:nvPr/>
          </p:nvSpPr>
          <p:spPr bwMode="auto">
            <a:xfrm flipV="1">
              <a:off x="4176" y="2688"/>
              <a:ext cx="57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592"/>
                <a:gd name="T2" fmla="*/ 21228 w 21600"/>
                <a:gd name="T3" fmla="*/ 25592 h 25592"/>
                <a:gd name="T4" fmla="*/ 0 w 21600"/>
                <a:gd name="T5" fmla="*/ 21600 h 25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592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</a:path>
                <a:path w="21600" h="25592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27" name="Line 19"/>
            <p:cNvSpPr>
              <a:spLocks noChangeShapeType="1"/>
            </p:cNvSpPr>
            <p:nvPr/>
          </p:nvSpPr>
          <p:spPr bwMode="auto">
            <a:xfrm>
              <a:off x="3984" y="3120"/>
              <a:ext cx="240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4229" name="Group 21"/>
          <p:cNvGrpSpPr>
            <a:grpSpLocks/>
          </p:cNvGrpSpPr>
          <p:nvPr/>
        </p:nvGrpSpPr>
        <p:grpSpPr bwMode="auto">
          <a:xfrm flipH="1" flipV="1">
            <a:off x="6096000" y="2819400"/>
            <a:ext cx="1447800" cy="838200"/>
            <a:chOff x="2016" y="2688"/>
            <a:chExt cx="912" cy="528"/>
          </a:xfrm>
        </p:grpSpPr>
        <p:sp>
          <p:nvSpPr>
            <p:cNvPr id="94230" name="Arc 22"/>
            <p:cNvSpPr>
              <a:spLocks/>
            </p:cNvSpPr>
            <p:nvPr/>
          </p:nvSpPr>
          <p:spPr bwMode="auto">
            <a:xfrm flipH="1" flipV="1">
              <a:off x="2016" y="2880"/>
              <a:ext cx="91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592"/>
                <a:gd name="T2" fmla="*/ 21228 w 21600"/>
                <a:gd name="T3" fmla="*/ 25592 h 25592"/>
                <a:gd name="T4" fmla="*/ 0 w 21600"/>
                <a:gd name="T5" fmla="*/ 21600 h 25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592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</a:path>
                <a:path w="21600" h="25592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 rot="16200000" flipH="1">
              <a:off x="1896" y="2808"/>
              <a:ext cx="240" cy="0"/>
            </a:xfrm>
            <a:prstGeom prst="line">
              <a:avLst/>
            </a:prstGeom>
            <a:noFill/>
            <a:ln w="50800">
              <a:solidFill>
                <a:srgbClr val="CC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2274260" y="243616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00CC"/>
                </a:solidFill>
              </a:rPr>
              <a:t>Inductive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22742" y="2455724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C3300"/>
                </a:solidFill>
              </a:rPr>
              <a:t>Deductive</a:t>
            </a:r>
            <a:endParaRPr lang="zh-TW" altLang="en-US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What is a Researchable Issue?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/>
              <a:t>What are the </a:t>
            </a:r>
            <a:r>
              <a:rPr lang="en-US" altLang="zh-TW" sz="2800" dirty="0" smtClean="0"/>
              <a:t>general issues </a:t>
            </a:r>
            <a:r>
              <a:rPr lang="en-US" altLang="zh-TW" sz="2800" dirty="0"/>
              <a:t>in </a:t>
            </a:r>
            <a:r>
              <a:rPr lang="en-US" altLang="zh-TW" sz="2800" dirty="0" smtClean="0"/>
              <a:t>MIS?</a:t>
            </a:r>
            <a:endParaRPr lang="en-US" altLang="zh-TW" sz="2800" dirty="0"/>
          </a:p>
          <a:p>
            <a:pPr lvl="1"/>
            <a:r>
              <a:rPr lang="en-US" altLang="zh-TW" sz="2400" dirty="0"/>
              <a:t>“The study of the effective design, delivery and usage of information systems in organizations.”</a:t>
            </a:r>
          </a:p>
          <a:p>
            <a:pPr lvl="2"/>
            <a:r>
              <a:rPr lang="en-US" altLang="zh-TW" sz="2000" dirty="0"/>
              <a:t>--The MIS field as defined by Keen(1980)</a:t>
            </a:r>
          </a:p>
          <a:p>
            <a:pPr lvl="1"/>
            <a:r>
              <a:rPr lang="en-US" altLang="zh-TW" sz="2400" dirty="0"/>
              <a:t>What is your </a:t>
            </a:r>
            <a:r>
              <a:rPr lang="en-US" altLang="zh-TW" sz="2400" dirty="0" smtClean="0">
                <a:solidFill>
                  <a:srgbClr val="CC3300"/>
                </a:solidFill>
              </a:rPr>
              <a:t>dependent </a:t>
            </a:r>
            <a:r>
              <a:rPr lang="en-US" altLang="zh-TW" sz="2400" dirty="0">
                <a:solidFill>
                  <a:srgbClr val="CC3300"/>
                </a:solidFill>
              </a:rPr>
              <a:t>variable</a:t>
            </a:r>
            <a:r>
              <a:rPr lang="en-US" altLang="zh-TW" sz="2400" dirty="0"/>
              <a:t>?</a:t>
            </a:r>
          </a:p>
          <a:p>
            <a:r>
              <a:rPr lang="en-US" altLang="zh-TW" sz="2800" dirty="0"/>
              <a:t>Three </a:t>
            </a:r>
            <a:r>
              <a:rPr lang="en-US" altLang="zh-TW" sz="2800" dirty="0" smtClean="0"/>
              <a:t>questions </a:t>
            </a:r>
            <a:r>
              <a:rPr lang="en-US" altLang="zh-TW" sz="2800" dirty="0"/>
              <a:t>to a</a:t>
            </a:r>
            <a:r>
              <a:rPr lang="en-US" altLang="zh-TW" sz="2800" dirty="0" smtClean="0"/>
              <a:t>nswer when setting an issue</a:t>
            </a:r>
            <a:endParaRPr lang="en-US" altLang="zh-TW" sz="2800" dirty="0"/>
          </a:p>
          <a:p>
            <a:pPr lvl="1"/>
            <a:r>
              <a:rPr lang="en-US" altLang="zh-TW" sz="2400" dirty="0"/>
              <a:t>Why is it important (</a:t>
            </a:r>
            <a:r>
              <a:rPr lang="en-US" altLang="zh-TW" sz="2400" dirty="0" smtClean="0"/>
              <a:t>practically: </a:t>
            </a:r>
            <a:r>
              <a:rPr lang="en-US" altLang="zh-TW" sz="2400" dirty="0" smtClean="0">
                <a:solidFill>
                  <a:srgbClr val="C00000"/>
                </a:solidFill>
              </a:rPr>
              <a:t>relevance</a:t>
            </a:r>
            <a:r>
              <a:rPr lang="en-US" altLang="zh-TW" sz="2400" dirty="0" smtClean="0"/>
              <a:t>)?</a:t>
            </a:r>
            <a:endParaRPr lang="en-US" altLang="zh-TW" sz="2400" dirty="0"/>
          </a:p>
          <a:p>
            <a:pPr lvl="1"/>
            <a:r>
              <a:rPr lang="en-US" altLang="zh-TW" sz="2400" dirty="0"/>
              <a:t>Why is it interesting (</a:t>
            </a:r>
            <a:r>
              <a:rPr lang="en-US" altLang="zh-TW" sz="2400" dirty="0" smtClean="0"/>
              <a:t>academically: </a:t>
            </a:r>
            <a:r>
              <a:rPr lang="en-US" altLang="zh-TW" sz="2400" dirty="0" smtClean="0">
                <a:solidFill>
                  <a:srgbClr val="C00000"/>
                </a:solidFill>
              </a:rPr>
              <a:t>elegance</a:t>
            </a:r>
            <a:r>
              <a:rPr lang="en-US" altLang="zh-TW" sz="2400" dirty="0" smtClean="0"/>
              <a:t>)?</a:t>
            </a:r>
            <a:endParaRPr lang="en-US" altLang="zh-TW" sz="2400" dirty="0"/>
          </a:p>
          <a:p>
            <a:pPr lvl="1"/>
            <a:r>
              <a:rPr lang="en-US" altLang="zh-TW" sz="2400" dirty="0"/>
              <a:t>How do you contribute?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magic word </a:t>
            </a:r>
            <a:r>
              <a:rPr lang="en-US" altLang="zh-TW" dirty="0" smtClean="0"/>
              <a:t>for Elegance: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>
                <a:solidFill>
                  <a:srgbClr val="003399"/>
                </a:solidFill>
              </a:rPr>
              <a:t>Parsimony</a:t>
            </a:r>
            <a:endParaRPr lang="zh-TW" altLang="en-US" dirty="0">
              <a:solidFill>
                <a:srgbClr val="003399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Frugal, stingy, </a:t>
            </a:r>
            <a:r>
              <a:rPr lang="zh-TW" altLang="en-US" sz="2400" dirty="0" smtClean="0"/>
              <a:t>吝嗇</a:t>
            </a:r>
            <a:endParaRPr lang="en-US" altLang="zh-TW" sz="2400" dirty="0" smtClean="0"/>
          </a:p>
          <a:p>
            <a:r>
              <a:rPr lang="en-US" altLang="zh-TW" sz="2400" dirty="0" smtClean="0"/>
              <a:t>Principle </a:t>
            </a:r>
            <a:r>
              <a:rPr lang="en-US" altLang="zh-TW" sz="2400" dirty="0"/>
              <a:t>of </a:t>
            </a:r>
            <a:r>
              <a:rPr lang="en-US" altLang="zh-TW" sz="2400" dirty="0" smtClean="0"/>
              <a:t>parsimony</a:t>
            </a:r>
          </a:p>
          <a:p>
            <a:pPr lvl="1"/>
            <a:r>
              <a:rPr lang="en-US" altLang="zh-TW" sz="2000" dirty="0" smtClean="0"/>
              <a:t>… </a:t>
            </a:r>
            <a:r>
              <a:rPr lang="en-US" altLang="zh-TW" sz="2000" dirty="0"/>
              <a:t>that things are usually connected or behave in the simplest or most economical </a:t>
            </a:r>
            <a:r>
              <a:rPr lang="en-US" altLang="zh-TW" sz="2000" dirty="0" smtClean="0"/>
              <a:t>way</a:t>
            </a:r>
          </a:p>
          <a:p>
            <a:pPr lvl="1"/>
            <a:r>
              <a:rPr lang="en-US" altLang="zh-TW" sz="2000" dirty="0"/>
              <a:t> the simplest of two competing theories is to be preferred</a:t>
            </a:r>
            <a:endParaRPr lang="en-US" altLang="zh-TW" sz="2000" dirty="0" smtClean="0"/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law of </a:t>
            </a:r>
            <a:r>
              <a:rPr lang="en-US" altLang="zh-TW" sz="2400" dirty="0" smtClean="0"/>
              <a:t>parsimony</a:t>
            </a:r>
          </a:p>
          <a:p>
            <a:pPr lvl="1"/>
            <a:r>
              <a:rPr lang="en-US" altLang="zh-TW" sz="2000" dirty="0" smtClean="0"/>
              <a:t>A problem-solving principle: the simplest explanation for something is typically the most likely</a:t>
            </a:r>
          </a:p>
          <a:p>
            <a:r>
              <a:rPr lang="en-US" altLang="zh-TW" sz="2400" dirty="0" smtClean="0"/>
              <a:t>Making use of simple concept to explain complicated things</a:t>
            </a:r>
          </a:p>
          <a:p>
            <a:pPr lvl="1"/>
            <a:r>
              <a:rPr lang="en-US" altLang="zh-TW" sz="2000" dirty="0"/>
              <a:t>e</a:t>
            </a:r>
            <a:r>
              <a:rPr lang="en-US" altLang="zh-TW" sz="2000" dirty="0" smtClean="0"/>
              <a:t>.g. means, standard deviation, …</a:t>
            </a:r>
          </a:p>
          <a:p>
            <a:pPr marL="0" indent="0">
              <a:buNone/>
            </a:pPr>
            <a:endParaRPr lang="en-US" altLang="zh-TW" sz="28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256830" y="837543"/>
            <a:ext cx="2608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Parsimony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8545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Research Issue?</a:t>
            </a:r>
            <a:endParaRPr lang="zh-TW" alt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85525" y="1694458"/>
            <a:ext cx="8734425" cy="4106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/>
              <a:t>The key to social science development is to explain some variables in real-world phenomena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 smtClean="0">
                <a:solidFill>
                  <a:srgbClr val="CC3300"/>
                </a:solidFill>
              </a:rPr>
              <a:t>With few variables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Why the variable changes in different context? What are other factors that may affect it? (to explain) What are other factors that may co-exist with it? (to predict)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 smtClean="0"/>
              <a:t>The focus is call dependent variable </a:t>
            </a:r>
            <a:r>
              <a:rPr lang="en-US" altLang="zh-TW" sz="2000" dirty="0" smtClean="0">
                <a:solidFill>
                  <a:srgbClr val="C00000"/>
                </a:solidFill>
              </a:rPr>
              <a:t>Y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 smtClean="0"/>
              <a:t>The determinants are independent variables </a:t>
            </a:r>
            <a:r>
              <a:rPr lang="en-US" altLang="zh-TW" sz="2000" dirty="0" smtClean="0">
                <a:solidFill>
                  <a:srgbClr val="C00000"/>
                </a:solidFill>
              </a:rPr>
              <a:t>X</a:t>
            </a:r>
            <a:endParaRPr lang="zh-TW" altLang="en-US" sz="20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 smtClean="0"/>
              <a:t>System success, resistance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 smtClean="0"/>
              <a:t>System reliability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 smtClean="0"/>
              <a:t>Purchase behavior</a:t>
            </a:r>
            <a:endParaRPr lang="zh-TW" altLang="en-US" sz="2000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Some things to think about</a:t>
            </a:r>
            <a:endParaRPr lang="zh-TW" altLang="en-US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/>
              <a:t>Clarify what you are trying to answer</a:t>
            </a:r>
          </a:p>
          <a:p>
            <a:pPr lvl="1"/>
            <a:r>
              <a:rPr lang="en-US" altLang="zh-TW" sz="2400" dirty="0" smtClean="0"/>
              <a:t>What—fact finding, natural laws</a:t>
            </a:r>
          </a:p>
          <a:p>
            <a:pPr lvl="1"/>
            <a:r>
              <a:rPr lang="en-US" altLang="zh-TW" sz="2400" dirty="0" smtClean="0"/>
              <a:t>How—events, process</a:t>
            </a:r>
          </a:p>
          <a:p>
            <a:pPr lvl="1"/>
            <a:r>
              <a:rPr lang="en-US" altLang="zh-TW" sz="2400" dirty="0" smtClean="0"/>
              <a:t>Why—theory</a:t>
            </a:r>
          </a:p>
          <a:p>
            <a:r>
              <a:rPr lang="en-US" altLang="zh-TW" sz="2800" dirty="0" smtClean="0"/>
              <a:t>Research is a cumulative process</a:t>
            </a:r>
          </a:p>
          <a:p>
            <a:pPr lvl="1"/>
            <a:r>
              <a:rPr lang="en-US" altLang="zh-TW" sz="2400" dirty="0" smtClean="0"/>
              <a:t>Do not expect an independent research to have a earth shaking break-through</a:t>
            </a:r>
          </a:p>
          <a:p>
            <a:pPr lvl="1"/>
            <a:r>
              <a:rPr lang="en-US" altLang="zh-TW" sz="2400" dirty="0" smtClean="0"/>
              <a:t>Base you research on previous results</a:t>
            </a:r>
          </a:p>
          <a:p>
            <a:pPr lvl="1"/>
            <a:r>
              <a:rPr lang="en-US" altLang="zh-TW" sz="2400" dirty="0" smtClean="0"/>
              <a:t>Build on top of a </a:t>
            </a:r>
            <a:r>
              <a:rPr lang="en-US" altLang="zh-TW" sz="2400" dirty="0" smtClean="0">
                <a:solidFill>
                  <a:srgbClr val="CC3300"/>
                </a:solidFill>
              </a:rPr>
              <a:t>cumulative tradition</a:t>
            </a:r>
            <a:endParaRPr lang="en-US" altLang="zh-TW" sz="2400" dirty="0">
              <a:solidFill>
                <a:srgbClr val="CC3300"/>
              </a:solidFill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1613</TotalTime>
  <Words>1095</Words>
  <Application>Microsoft Office PowerPoint</Application>
  <PresentationFormat>自訂</PresentationFormat>
  <Paragraphs>251</Paragraphs>
  <Slides>23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8" baseType="lpstr">
      <vt:lpstr>GE Black-Heavy+N</vt:lpstr>
      <vt:lpstr>GE Black-Medium+N</vt:lpstr>
      <vt:lpstr>GE Ming</vt:lpstr>
      <vt:lpstr>GE Ming+N</vt:lpstr>
      <vt:lpstr>GE Normal</vt:lpstr>
      <vt:lpstr>Taipei</vt:lpstr>
      <vt:lpstr>新細明體</vt:lpstr>
      <vt:lpstr>標楷體</vt:lpstr>
      <vt:lpstr>Arial</vt:lpstr>
      <vt:lpstr>Arial Narrow</vt:lpstr>
      <vt:lpstr>Times</vt:lpstr>
      <vt:lpstr>Times New Roman</vt:lpstr>
      <vt:lpstr>Webdings</vt:lpstr>
      <vt:lpstr>Wingdings</vt:lpstr>
      <vt:lpstr>0ckf</vt:lpstr>
      <vt:lpstr>MIS Research -- Research Philosophy and Paradigms</vt:lpstr>
      <vt:lpstr>Scientific Research Philosophy</vt:lpstr>
      <vt:lpstr>Research Spiral</vt:lpstr>
      <vt:lpstr>Inductive and Deductive Reasoning 1</vt:lpstr>
      <vt:lpstr>Inductive and Deductive Reasoning 2</vt:lpstr>
      <vt:lpstr>What is a Researchable Issue?</vt:lpstr>
      <vt:lpstr>The magic word for Elegance:  Parsimony</vt:lpstr>
      <vt:lpstr>Research Issue?</vt:lpstr>
      <vt:lpstr>Some things to think about</vt:lpstr>
      <vt:lpstr>Descriptive and Normative Models</vt:lpstr>
      <vt:lpstr>Research Paradigm</vt:lpstr>
      <vt:lpstr>Social Science Research 1:  Theoretical Research</vt:lpstr>
      <vt:lpstr> Periodic Table of Elements</vt:lpstr>
      <vt:lpstr>Social Science Research 2:  Empirical Research 實徵性研究</vt:lpstr>
      <vt:lpstr>Types of Empirical Research</vt:lpstr>
      <vt:lpstr>Empirical Research</vt:lpstr>
      <vt:lpstr>Statistical analysis</vt:lpstr>
      <vt:lpstr>Engineering Paradigm 1:    Pioneering</vt:lpstr>
      <vt:lpstr>Engineering Paradigm 2:  Incremental Improvement </vt:lpstr>
      <vt:lpstr>Justifying improvement</vt:lpstr>
      <vt:lpstr>In setting a research issue…</vt:lpstr>
      <vt:lpstr>Some of the possible frameworks…</vt:lpstr>
      <vt:lpstr>Assignment #2:  pose a Research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 訊 管 理 研 究 </dc:title>
  <dc:creator>CKFarn</dc:creator>
  <cp:lastModifiedBy>CKFarn</cp:lastModifiedBy>
  <cp:revision>57</cp:revision>
  <dcterms:modified xsi:type="dcterms:W3CDTF">2023-09-18T09:17:28Z</dcterms:modified>
</cp:coreProperties>
</file>