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presProps.xml" ContentType="application/vnd.openxmlformats-officedocument.presentationml.presProps+xml"/>
  <Override PartName="/ppt/slides/slide1.xml" ContentType="application/vnd.openxmlformats-officedocument.presentationml.slide+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1"/>
          </p:nvPr>
        </p:nvSpPr>
        <p:spPr/>
        <p:txBody>
          <a:bodyPr/>
          <a:p>
            <a:fld id="{D415DD20-884E-4AE7-B8A3-B2FBB67A1B96}" type="slidenum">
              <a:t>&lt;#&gt;</a:t>
            </a:fld>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29"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0"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5" name="PlaceHolder 4"/>
          <p:cNvSpPr>
            <a:spLocks noGrp="1"/>
          </p:cNvSpPr>
          <p:nvPr>
            <p:ph type="sldNum" idx="1"/>
          </p:nvPr>
        </p:nvSpPr>
        <p:spPr/>
        <p:txBody>
          <a:bodyPr/>
          <a:p>
            <a:fld id="{2C5FEDAB-5BBC-43B2-80DD-233C77A68F70}" type="slidenum">
              <a:t>&lt;#&gt;</a:t>
            </a:fld>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32"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3"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4"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5"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 name="PlaceHolder 6"/>
          <p:cNvSpPr>
            <a:spLocks noGrp="1"/>
          </p:cNvSpPr>
          <p:nvPr>
            <p:ph type="sldNum" idx="1"/>
          </p:nvPr>
        </p:nvSpPr>
        <p:spPr/>
        <p:txBody>
          <a:bodyPr/>
          <a:p>
            <a:fld id="{F3FA1BAA-8EB1-4CD1-8ED9-2E37CDD11DA4}" type="slidenum">
              <a:t>&lt;#&gt;</a:t>
            </a:fld>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37"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8"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39"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40"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41"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42"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9" name="PlaceHolder 8"/>
          <p:cNvSpPr>
            <a:spLocks noGrp="1"/>
          </p:cNvSpPr>
          <p:nvPr>
            <p:ph type="sldNum" idx="1"/>
          </p:nvPr>
        </p:nvSpPr>
        <p:spPr/>
        <p:txBody>
          <a:bodyPr/>
          <a:p>
            <a:fld id="{1F8B0D7C-7B6B-4003-A1B5-4BA8B43D6A80}" type="slidenum">
              <a:t>&lt;#&gt;</a:t>
            </a:fld>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sldNum" idx="2"/>
          </p:nvPr>
        </p:nvSpPr>
        <p:spPr/>
        <p:txBody>
          <a:bodyPr/>
          <a:p>
            <a:fld id="{9123E3B9-DE9F-4801-B0B7-5C2EC02D7E1A}" type="slidenum">
              <a:t>&lt;#&gt;</a:t>
            </a:fld>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51"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4" name="PlaceHolder 3"/>
          <p:cNvSpPr>
            <a:spLocks noGrp="1"/>
          </p:cNvSpPr>
          <p:nvPr>
            <p:ph type="sldNum" idx="2"/>
          </p:nvPr>
        </p:nvSpPr>
        <p:spPr/>
        <p:txBody>
          <a:bodyPr/>
          <a:p>
            <a:fld id="{5E13106B-FC3F-4BEE-8CED-2692109C5A52}" type="slidenum">
              <a:t>&lt;#&gt;</a:t>
            </a:fld>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53"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endParaRPr b="0" lang="en-US" sz="3200" spc="-1" strike="noStrike">
              <a:latin typeface="Arial"/>
            </a:endParaRPr>
          </a:p>
        </p:txBody>
      </p:sp>
      <p:sp>
        <p:nvSpPr>
          <p:cNvPr id="4" name="PlaceHolder 3"/>
          <p:cNvSpPr>
            <a:spLocks noGrp="1"/>
          </p:cNvSpPr>
          <p:nvPr>
            <p:ph type="sldNum" idx="2"/>
          </p:nvPr>
        </p:nvSpPr>
        <p:spPr/>
        <p:txBody>
          <a:bodyPr/>
          <a:p>
            <a:fld id="{3F85C8F7-90DB-49DA-88C1-A789D3262D5B}" type="slidenum">
              <a:t>&lt;#&gt;</a:t>
            </a:fld>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55"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56"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5" name="PlaceHolder 4"/>
          <p:cNvSpPr>
            <a:spLocks noGrp="1"/>
          </p:cNvSpPr>
          <p:nvPr>
            <p:ph type="sldNum" idx="2"/>
          </p:nvPr>
        </p:nvSpPr>
        <p:spPr/>
        <p:txBody>
          <a:bodyPr/>
          <a:p>
            <a:fld id="{D2A9A0FB-063D-450F-B688-63DB92B7046F}" type="slidenum">
              <a:t>&lt;#&gt;</a:t>
            </a:fld>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3" name="PlaceHolder 2"/>
          <p:cNvSpPr>
            <a:spLocks noGrp="1"/>
          </p:cNvSpPr>
          <p:nvPr>
            <p:ph type="sldNum" idx="2"/>
          </p:nvPr>
        </p:nvSpPr>
        <p:spPr/>
        <p:txBody>
          <a:bodyPr/>
          <a:p>
            <a:fld id="{ABBEF069-4428-46A8-8821-5AC3C15C978B}" type="slidenum">
              <a:t>&lt;#&gt;</a:t>
            </a:fld>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8"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3" name="PlaceHolder 2"/>
          <p:cNvSpPr>
            <a:spLocks noGrp="1"/>
          </p:cNvSpPr>
          <p:nvPr>
            <p:ph type="sldNum" idx="2"/>
          </p:nvPr>
        </p:nvSpPr>
        <p:spPr/>
        <p:txBody>
          <a:bodyPr/>
          <a:p>
            <a:fld id="{CCB8FDBB-9D9F-47FF-91CF-F49ED22AD9DF}" type="slidenum">
              <a:t>&lt;#&gt;</a:t>
            </a:fld>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60"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1"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62"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2"/>
          </p:nvPr>
        </p:nvSpPr>
        <p:spPr/>
        <p:txBody>
          <a:bodyPr/>
          <a:p>
            <a:fld id="{75E5386D-0A46-4636-99A3-445D94B957D5}"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8" name="PlaceHolder 2"/>
          <p:cNvSpPr>
            <a:spLocks noGrp="1"/>
          </p:cNvSpPr>
          <p:nvPr>
            <p:ph type="subTitle"/>
          </p:nvPr>
        </p:nvSpPr>
        <p:spPr>
          <a:xfrm>
            <a:off x="457200" y="1203480"/>
            <a:ext cx="8229240" cy="298296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4" name="PlaceHolder 3"/>
          <p:cNvSpPr>
            <a:spLocks noGrp="1"/>
          </p:cNvSpPr>
          <p:nvPr>
            <p:ph type="sldNum" idx="1"/>
          </p:nvPr>
        </p:nvSpPr>
        <p:spPr/>
        <p:txBody>
          <a:bodyPr/>
          <a:p>
            <a:fld id="{55AC80D3-12D6-4534-B82E-1EC301E0701F}" type="slidenum">
              <a:t>&lt;#&gt;</a:t>
            </a:fld>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64"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65"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6"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2"/>
          </p:nvPr>
        </p:nvSpPr>
        <p:spPr/>
        <p:txBody>
          <a:bodyPr/>
          <a:p>
            <a:fld id="{C2B0675E-0AE5-43E8-8609-B3652B1D3994}" type="slidenum">
              <a:t>&lt;#&gt;</a:t>
            </a:fld>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68"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9"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0"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2"/>
          </p:nvPr>
        </p:nvSpPr>
        <p:spPr/>
        <p:txBody>
          <a:bodyPr/>
          <a:p>
            <a:fld id="{819F2CB0-20A6-4721-9F53-56ACF2B75BD3}" type="slidenum">
              <a:t>&lt;#&gt;</a:t>
            </a:fld>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72" name="PlaceHolder 2"/>
          <p:cNvSpPr>
            <a:spLocks noGrp="1"/>
          </p:cNvSpPr>
          <p:nvPr>
            <p:ph/>
          </p:nvPr>
        </p:nvSpPr>
        <p:spPr>
          <a:xfrm>
            <a:off x="457200" y="120348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3" name="PlaceHolder 3"/>
          <p:cNvSpPr>
            <a:spLocks noGrp="1"/>
          </p:cNvSpPr>
          <p:nvPr>
            <p:ph/>
          </p:nvPr>
        </p:nvSpPr>
        <p:spPr>
          <a:xfrm>
            <a:off x="457200" y="276192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5" name="PlaceHolder 4"/>
          <p:cNvSpPr>
            <a:spLocks noGrp="1"/>
          </p:cNvSpPr>
          <p:nvPr>
            <p:ph type="sldNum" idx="2"/>
          </p:nvPr>
        </p:nvSpPr>
        <p:spPr/>
        <p:txBody>
          <a:bodyPr/>
          <a:p>
            <a:fld id="{21CD6960-8F0D-4E57-9801-E12620DED0CE}" type="slidenum">
              <a:t>&lt;#&gt;</a:t>
            </a:fld>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7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7"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8" name="PlaceHolder 5"/>
          <p:cNvSpPr>
            <a:spLocks noGrp="1"/>
          </p:cNvSpPr>
          <p:nvPr>
            <p:ph/>
          </p:nvPr>
        </p:nvSpPr>
        <p:spPr>
          <a:xfrm>
            <a:off x="467424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7" name="PlaceHolder 6"/>
          <p:cNvSpPr>
            <a:spLocks noGrp="1"/>
          </p:cNvSpPr>
          <p:nvPr>
            <p:ph type="sldNum" idx="2"/>
          </p:nvPr>
        </p:nvSpPr>
        <p:spPr/>
        <p:txBody>
          <a:bodyPr/>
          <a:p>
            <a:fld id="{E06A87F2-1F71-442E-A0A7-33E3DC554082}" type="slidenum">
              <a:t>&lt;#&gt;</a:t>
            </a:fld>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80" name="PlaceHolder 2"/>
          <p:cNvSpPr>
            <a:spLocks noGrp="1"/>
          </p:cNvSpPr>
          <p:nvPr>
            <p:ph/>
          </p:nvPr>
        </p:nvSpPr>
        <p:spPr>
          <a:xfrm>
            <a:off x="45720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1" name="PlaceHolder 3"/>
          <p:cNvSpPr>
            <a:spLocks noGrp="1"/>
          </p:cNvSpPr>
          <p:nvPr>
            <p:ph/>
          </p:nvPr>
        </p:nvSpPr>
        <p:spPr>
          <a:xfrm>
            <a:off x="323964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2" name="PlaceHolder 4"/>
          <p:cNvSpPr>
            <a:spLocks noGrp="1"/>
          </p:cNvSpPr>
          <p:nvPr>
            <p:ph/>
          </p:nvPr>
        </p:nvSpPr>
        <p:spPr>
          <a:xfrm>
            <a:off x="6022080" y="120348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3" name="PlaceHolder 5"/>
          <p:cNvSpPr>
            <a:spLocks noGrp="1"/>
          </p:cNvSpPr>
          <p:nvPr>
            <p:ph/>
          </p:nvPr>
        </p:nvSpPr>
        <p:spPr>
          <a:xfrm>
            <a:off x="45720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4" name="PlaceHolder 6"/>
          <p:cNvSpPr>
            <a:spLocks noGrp="1"/>
          </p:cNvSpPr>
          <p:nvPr>
            <p:ph/>
          </p:nvPr>
        </p:nvSpPr>
        <p:spPr>
          <a:xfrm>
            <a:off x="323964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85" name="PlaceHolder 7"/>
          <p:cNvSpPr>
            <a:spLocks noGrp="1"/>
          </p:cNvSpPr>
          <p:nvPr>
            <p:ph/>
          </p:nvPr>
        </p:nvSpPr>
        <p:spPr>
          <a:xfrm>
            <a:off x="6022080" y="2761920"/>
            <a:ext cx="26496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9" name="PlaceHolder 8"/>
          <p:cNvSpPr>
            <a:spLocks noGrp="1"/>
          </p:cNvSpPr>
          <p:nvPr>
            <p:ph type="sldNum" idx="2"/>
          </p:nvPr>
        </p:nvSpPr>
        <p:spPr/>
        <p:txBody>
          <a:bodyPr/>
          <a:p>
            <a:fld id="{F8F8B9ED-3E4C-4360-AE21-834B0C4E9103}"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10" name="PlaceHolder 2"/>
          <p:cNvSpPr>
            <a:spLocks noGrp="1"/>
          </p:cNvSpPr>
          <p:nvPr>
            <p:ph/>
          </p:nvPr>
        </p:nvSpPr>
        <p:spPr>
          <a:xfrm>
            <a:off x="457200" y="1203480"/>
            <a:ext cx="8229240" cy="2982960"/>
          </a:xfrm>
          <a:prstGeom prst="rect">
            <a:avLst/>
          </a:prstGeom>
          <a:noFill/>
          <a:ln w="0">
            <a:noFill/>
          </a:ln>
        </p:spPr>
        <p:txBody>
          <a:bodyPr lIns="0" rIns="0" tIns="0" bIns="0" anchor="t">
            <a:normAutofit/>
          </a:bodyPr>
          <a:p>
            <a:endParaRPr b="0" lang="en-US" sz="3200" spc="-1" strike="noStrike">
              <a:latin typeface="Arial"/>
            </a:endParaRPr>
          </a:p>
        </p:txBody>
      </p:sp>
      <p:sp>
        <p:nvSpPr>
          <p:cNvPr id="4" name="PlaceHolder 3"/>
          <p:cNvSpPr>
            <a:spLocks noGrp="1"/>
          </p:cNvSpPr>
          <p:nvPr>
            <p:ph type="sldNum" idx="1"/>
          </p:nvPr>
        </p:nvSpPr>
        <p:spPr/>
        <p:txBody>
          <a:bodyPr/>
          <a:p>
            <a:fld id="{D35C7008-DC2A-47B1-B97A-03585FF0015F}" type="slidenum">
              <a:t>&lt;#&gt;</a:t>
            </a:fld>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12"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13"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5" name="PlaceHolder 4"/>
          <p:cNvSpPr>
            <a:spLocks noGrp="1"/>
          </p:cNvSpPr>
          <p:nvPr>
            <p:ph type="sldNum" idx="1"/>
          </p:nvPr>
        </p:nvSpPr>
        <p:spPr/>
        <p:txBody>
          <a:bodyPr/>
          <a:p>
            <a:fld id="{900D000B-5801-4B8C-B5EE-61D9A3C59C5D}" type="slidenum">
              <a:t>&lt;#&gt;</a:t>
            </a:fld>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3" name="PlaceHolder 2"/>
          <p:cNvSpPr>
            <a:spLocks noGrp="1"/>
          </p:cNvSpPr>
          <p:nvPr>
            <p:ph type="sldNum" idx="1"/>
          </p:nvPr>
        </p:nvSpPr>
        <p:spPr/>
        <p:txBody>
          <a:bodyPr/>
          <a:p>
            <a:fld id="{A386A2FC-B8C9-45C7-AC84-A072F61FB5C5}" type="slidenum">
              <a:t>&lt;#&gt;</a:t>
            </a:fld>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205200"/>
            <a:ext cx="8229240" cy="3981240"/>
          </a:xfrm>
          <a:prstGeom prst="rect">
            <a:avLst/>
          </a:prstGeom>
          <a:noFill/>
          <a:ln w="0">
            <a:noFill/>
          </a:ln>
        </p:spPr>
        <p:txBody>
          <a:bodyPr lIns="0" rIns="0" tIns="0" bIns="0" anchor="ctr">
            <a:noAutofit/>
          </a:bodyPr>
          <a:p>
            <a:pPr algn="ctr">
              <a:buNone/>
            </a:pPr>
            <a:endParaRPr b="0" lang="en-US" sz="3200" spc="-1" strike="noStrike">
              <a:latin typeface="Arial"/>
            </a:endParaRPr>
          </a:p>
        </p:txBody>
      </p:sp>
      <p:sp>
        <p:nvSpPr>
          <p:cNvPr id="3" name="PlaceHolder 2"/>
          <p:cNvSpPr>
            <a:spLocks noGrp="1"/>
          </p:cNvSpPr>
          <p:nvPr>
            <p:ph type="sldNum" idx="1"/>
          </p:nvPr>
        </p:nvSpPr>
        <p:spPr/>
        <p:txBody>
          <a:bodyPr/>
          <a:p>
            <a:fld id="{5C35CB70-F6B2-4E48-93DA-55BC7282E896}" type="slidenum">
              <a:t>&lt;#&gt;</a:t>
            </a:fld>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17"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18" name="PlaceHolder 3"/>
          <p:cNvSpPr>
            <a:spLocks noGrp="1"/>
          </p:cNvSpPr>
          <p:nvPr>
            <p:ph/>
          </p:nvPr>
        </p:nvSpPr>
        <p:spPr>
          <a:xfrm>
            <a:off x="467424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19" name="PlaceHolder 4"/>
          <p:cNvSpPr>
            <a:spLocks noGrp="1"/>
          </p:cNvSpPr>
          <p:nvPr>
            <p:ph/>
          </p:nvPr>
        </p:nvSpPr>
        <p:spPr>
          <a:xfrm>
            <a:off x="45720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1"/>
          </p:nvPr>
        </p:nvSpPr>
        <p:spPr/>
        <p:txBody>
          <a:bodyPr/>
          <a:p>
            <a:fld id="{B53B4755-6687-4AAE-9F49-605C1A56220E}" type="slidenum">
              <a:t>&lt;#&gt;</a:t>
            </a:fld>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21" name="PlaceHolder 2"/>
          <p:cNvSpPr>
            <a:spLocks noGrp="1"/>
          </p:cNvSpPr>
          <p:nvPr>
            <p:ph/>
          </p:nvPr>
        </p:nvSpPr>
        <p:spPr>
          <a:xfrm>
            <a:off x="457200" y="1203480"/>
            <a:ext cx="4015800" cy="2982960"/>
          </a:xfrm>
          <a:prstGeom prst="rect">
            <a:avLst/>
          </a:prstGeom>
          <a:noFill/>
          <a:ln w="0">
            <a:noFill/>
          </a:ln>
        </p:spPr>
        <p:txBody>
          <a:bodyPr lIns="0" rIns="0" tIns="0" bIns="0" anchor="t">
            <a:normAutofit/>
          </a:bodyPr>
          <a:p>
            <a:endParaRPr b="0" lang="en-US" sz="3200" spc="-1" strike="noStrike">
              <a:latin typeface="Arial"/>
            </a:endParaRPr>
          </a:p>
        </p:txBody>
      </p:sp>
      <p:sp>
        <p:nvSpPr>
          <p:cNvPr id="22"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23" name="PlaceHolder 4"/>
          <p:cNvSpPr>
            <a:spLocks noGrp="1"/>
          </p:cNvSpPr>
          <p:nvPr>
            <p:ph/>
          </p:nvPr>
        </p:nvSpPr>
        <p:spPr>
          <a:xfrm>
            <a:off x="4674240" y="276192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1"/>
          </p:nvPr>
        </p:nvSpPr>
        <p:spPr/>
        <p:txBody>
          <a:bodyPr/>
          <a:p>
            <a:fld id="{F5EB4ECF-8333-490E-A91E-B92651FF5CB6}" type="slidenum">
              <a:t>&lt;#&gt;</a:t>
            </a:fld>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endParaRPr b="0" lang="en-US" sz="4400" spc="-1" strike="noStrike">
              <a:latin typeface="Arial"/>
            </a:endParaRPr>
          </a:p>
        </p:txBody>
      </p:sp>
      <p:sp>
        <p:nvSpPr>
          <p:cNvPr id="25" name="PlaceHolder 2"/>
          <p:cNvSpPr>
            <a:spLocks noGrp="1"/>
          </p:cNvSpPr>
          <p:nvPr>
            <p:ph/>
          </p:nvPr>
        </p:nvSpPr>
        <p:spPr>
          <a:xfrm>
            <a:off x="45720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26" name="PlaceHolder 3"/>
          <p:cNvSpPr>
            <a:spLocks noGrp="1"/>
          </p:cNvSpPr>
          <p:nvPr>
            <p:ph/>
          </p:nvPr>
        </p:nvSpPr>
        <p:spPr>
          <a:xfrm>
            <a:off x="4674240" y="1203480"/>
            <a:ext cx="4015800" cy="1422720"/>
          </a:xfrm>
          <a:prstGeom prst="rect">
            <a:avLst/>
          </a:prstGeom>
          <a:noFill/>
          <a:ln w="0">
            <a:noFill/>
          </a:ln>
        </p:spPr>
        <p:txBody>
          <a:bodyPr lIns="0" rIns="0" tIns="0" bIns="0" anchor="t">
            <a:normAutofit/>
          </a:bodyPr>
          <a:p>
            <a:endParaRPr b="0" lang="en-US" sz="3200" spc="-1" strike="noStrike">
              <a:latin typeface="Arial"/>
            </a:endParaRPr>
          </a:p>
        </p:txBody>
      </p:sp>
      <p:sp>
        <p:nvSpPr>
          <p:cNvPr id="27" name="PlaceHolder 4"/>
          <p:cNvSpPr>
            <a:spLocks noGrp="1"/>
          </p:cNvSpPr>
          <p:nvPr>
            <p:ph/>
          </p:nvPr>
        </p:nvSpPr>
        <p:spPr>
          <a:xfrm>
            <a:off x="457200" y="2761920"/>
            <a:ext cx="8229240" cy="1422720"/>
          </a:xfrm>
          <a:prstGeom prst="rect">
            <a:avLst/>
          </a:prstGeom>
          <a:noFill/>
          <a:ln w="0">
            <a:noFill/>
          </a:ln>
        </p:spPr>
        <p:txBody>
          <a:bodyPr lIns="0" rIns="0" tIns="0" bIns="0" anchor="t">
            <a:normAutofit/>
          </a:bodyPr>
          <a:p>
            <a:endParaRPr b="0" lang="en-US" sz="3200" spc="-1" strike="noStrike">
              <a:latin typeface="Arial"/>
            </a:endParaRPr>
          </a:p>
        </p:txBody>
      </p:sp>
      <p:sp>
        <p:nvSpPr>
          <p:cNvPr id="6" name="PlaceHolder 5"/>
          <p:cNvSpPr>
            <a:spLocks noGrp="1"/>
          </p:cNvSpPr>
          <p:nvPr>
            <p:ph type="sldNum" idx="1"/>
          </p:nvPr>
        </p:nvSpPr>
        <p:spPr/>
        <p:txBody>
          <a:bodyPr/>
          <a:p>
            <a:fld id="{AE6F3AFF-7AA3-43AD-B10C-570B28EE4B98}"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Google Shape;24;p4"/>
          <p:cNvSpPr/>
          <p:nvPr/>
        </p:nvSpPr>
        <p:spPr>
          <a:xfrm>
            <a:off x="0" y="0"/>
            <a:ext cx="9142560" cy="486360"/>
          </a:xfrm>
          <a:prstGeom prst="rect">
            <a:avLst/>
          </a:prstGeom>
          <a:solidFill>
            <a:schemeClr val="lt2"/>
          </a:solidFill>
          <a:ln w="0">
            <a:noFill/>
          </a:ln>
        </p:spPr>
        <p:style>
          <a:lnRef idx="0"/>
          <a:fillRef idx="0"/>
          <a:effectRef idx="0"/>
          <a:fontRef idx="minor"/>
        </p:style>
      </p:sp>
      <p:grpSp>
        <p:nvGrpSpPr>
          <p:cNvPr id="1" name="Google Shape;25;p4"/>
          <p:cNvGrpSpPr/>
          <p:nvPr/>
        </p:nvGrpSpPr>
        <p:grpSpPr>
          <a:xfrm>
            <a:off x="530280" y="1206720"/>
            <a:ext cx="1341720" cy="16200"/>
            <a:chOff x="530280" y="1206720"/>
            <a:chExt cx="1341720" cy="16200"/>
          </a:xfrm>
        </p:grpSpPr>
        <p:sp>
          <p:nvSpPr>
            <p:cNvPr id="2" name="Google Shape;26;p4"/>
            <p:cNvSpPr/>
            <p:nvPr/>
          </p:nvSpPr>
          <p:spPr>
            <a:xfrm rot="16200000">
              <a:off x="1380600" y="731520"/>
              <a:ext cx="16200" cy="966240"/>
            </a:xfrm>
            <a:prstGeom prst="rect">
              <a:avLst/>
            </a:prstGeom>
            <a:solidFill>
              <a:schemeClr val="accent3"/>
            </a:solidFill>
            <a:ln w="0">
              <a:noFill/>
            </a:ln>
          </p:spPr>
          <p:style>
            <a:lnRef idx="0"/>
            <a:fillRef idx="0"/>
            <a:effectRef idx="0"/>
            <a:fontRef idx="minor"/>
          </p:style>
        </p:sp>
        <p:sp>
          <p:nvSpPr>
            <p:cNvPr id="3" name="Google Shape;27;p4"/>
            <p:cNvSpPr/>
            <p:nvPr/>
          </p:nvSpPr>
          <p:spPr>
            <a:xfrm rot="16200000">
              <a:off x="1009440" y="727560"/>
              <a:ext cx="16200" cy="974520"/>
            </a:xfrm>
            <a:prstGeom prst="rect">
              <a:avLst/>
            </a:prstGeom>
            <a:solidFill>
              <a:schemeClr val="dk1"/>
            </a:solidFill>
            <a:ln w="0">
              <a:noFill/>
            </a:ln>
          </p:spPr>
          <p:style>
            <a:lnRef idx="0"/>
            <a:fillRef idx="0"/>
            <a:effectRef idx="0"/>
            <a:fontRef idx="minor"/>
          </p:style>
        </p:sp>
      </p:grpSp>
      <p:sp>
        <p:nvSpPr>
          <p:cNvPr id="4" name="PlaceHolder 1"/>
          <p:cNvSpPr>
            <a:spLocks noGrp="1"/>
          </p:cNvSpPr>
          <p:nvPr>
            <p:ph type="sldNum" idx="1"/>
          </p:nvPr>
        </p:nvSpPr>
        <p:spPr>
          <a:xfrm>
            <a:off x="8536320" y="4749840"/>
            <a:ext cx="547200" cy="392040"/>
          </a:xfrm>
          <a:prstGeom prst="rect">
            <a:avLst/>
          </a:prstGeom>
          <a:noFill/>
          <a:ln w="0">
            <a:noFill/>
          </a:ln>
        </p:spPr>
        <p:txBody>
          <a:bodyPr lIns="90000" rIns="90000" tIns="91440" bIns="91440" anchor="ctr">
            <a:noAutofit/>
          </a:bodyPr>
          <a:lstStyle>
            <a:lvl1pPr algn="r">
              <a:lnSpc>
                <a:spcPct val="100000"/>
              </a:lnSpc>
              <a:buNone/>
              <a:tabLst>
                <a:tab algn="l" pos="0"/>
              </a:tabLst>
              <a:defRPr b="0" lang="en-US" sz="1000" spc="-1" strike="noStrike">
                <a:solidFill>
                  <a:srgbClr val="595959"/>
                </a:solidFill>
                <a:latin typeface="Lato"/>
                <a:ea typeface="Lato"/>
              </a:defRPr>
            </a:lvl1pPr>
          </a:lstStyle>
          <a:p>
            <a:pPr algn="r">
              <a:lnSpc>
                <a:spcPct val="100000"/>
              </a:lnSpc>
              <a:buNone/>
              <a:tabLst>
                <a:tab algn="l" pos="0"/>
              </a:tabLst>
            </a:pPr>
            <a:fld id="{DA3CAA77-D9F0-4208-A9B8-0BBF7D6EB924}" type="slidenum">
              <a:rPr b="0" lang="en-US" sz="1000" spc="-1" strike="noStrike">
                <a:solidFill>
                  <a:srgbClr val="595959"/>
                </a:solidFill>
                <a:latin typeface="Lato"/>
                <a:ea typeface="Lato"/>
              </a:rPr>
              <a:t>&lt;編號&gt;</a:t>
            </a:fld>
            <a:endParaRPr b="0" lang="en-US" sz="1000" spc="-1" strike="noStrike">
              <a:latin typeface="Times New Roman"/>
            </a:endParaRPr>
          </a:p>
        </p:txBody>
      </p:sp>
      <p:sp>
        <p:nvSpPr>
          <p:cNvPr id="5" name="PlaceHolder 2"/>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r>
              <a:rPr b="0" lang="zh-TW" sz="4400" spc="-1" strike="noStrike">
                <a:latin typeface="Arial"/>
              </a:rPr>
              <a:t>請按這裡編輯題名文字格式</a:t>
            </a:r>
            <a:endParaRPr b="0" lang="en-US" sz="4400" spc="-1" strike="noStrike">
              <a:latin typeface="Arial"/>
            </a:endParaRPr>
          </a:p>
        </p:txBody>
      </p:sp>
      <p:sp>
        <p:nvSpPr>
          <p:cNvPr id="6" name="PlaceHolder 3"/>
          <p:cNvSpPr>
            <a:spLocks noGrp="1"/>
          </p:cNvSpPr>
          <p:nvPr>
            <p:ph type="body"/>
          </p:nvPr>
        </p:nvSpPr>
        <p:spPr>
          <a:xfrm>
            <a:off x="457200" y="1203480"/>
            <a:ext cx="8229240" cy="2982960"/>
          </a:xfrm>
          <a:prstGeom prst="rect">
            <a:avLst/>
          </a:prstGeom>
          <a:noFill/>
          <a:ln w="0">
            <a:noFill/>
          </a:ln>
        </p:spPr>
        <p:txBody>
          <a:bodyPr lIns="0" rIns="0" tIns="0" bIns="0" anchor="t">
            <a:normAutofit fontScale="86000"/>
          </a:bodyPr>
          <a:p>
            <a:pPr marL="432000" indent="-324000">
              <a:spcBef>
                <a:spcPts val="1417"/>
              </a:spcBef>
              <a:buClr>
                <a:srgbClr val="000000"/>
              </a:buClr>
              <a:buSzPct val="45000"/>
              <a:buFont typeface="Wingdings" charset="2"/>
              <a:buChar char=""/>
            </a:pPr>
            <a:r>
              <a:rPr b="0" lang="zh-TW" sz="3200" spc="-1" strike="noStrike">
                <a:latin typeface="Arial"/>
              </a:rPr>
              <a:t>請按這裡編輯大綱文字格式</a:t>
            </a:r>
            <a:endParaRPr b="0" lang="en-US" sz="3200" spc="-1" strike="noStrike">
              <a:latin typeface="Arial"/>
            </a:endParaRPr>
          </a:p>
          <a:p>
            <a:pPr lvl="1" marL="864000" indent="-324000">
              <a:spcBef>
                <a:spcPts val="1134"/>
              </a:spcBef>
              <a:buClr>
                <a:srgbClr val="000000"/>
              </a:buClr>
              <a:buSzPct val="75000"/>
              <a:buFont typeface="Symbol" charset="2"/>
              <a:buChar char=""/>
            </a:pPr>
            <a:r>
              <a:rPr b="0" lang="zh-TW" sz="2800" spc="-1" strike="noStrike">
                <a:latin typeface="Arial"/>
              </a:rPr>
              <a:t>第二個大綱層次</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zh-TW" sz="2400" spc="-1" strike="noStrike">
                <a:latin typeface="Arial"/>
              </a:rPr>
              <a:t>第三個大綱層次</a:t>
            </a:r>
            <a:endParaRPr b="0" lang="en-US" sz="2400" spc="-1" strike="noStrike">
              <a:latin typeface="Arial"/>
            </a:endParaRPr>
          </a:p>
          <a:p>
            <a:pPr lvl="3" marL="1728000" indent="-216000">
              <a:spcBef>
                <a:spcPts val="567"/>
              </a:spcBef>
              <a:buClr>
                <a:srgbClr val="000000"/>
              </a:buClr>
              <a:buSzPct val="75000"/>
              <a:buFont typeface="Symbol" charset="2"/>
              <a:buChar char=""/>
            </a:pPr>
            <a:r>
              <a:rPr b="0" lang="zh-TW" sz="2000" spc="-1" strike="noStrike">
                <a:latin typeface="Arial"/>
              </a:rPr>
              <a:t>第四個大綱層次</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zh-TW" sz="2000" spc="-1" strike="noStrike">
                <a:latin typeface="Arial"/>
              </a:rPr>
              <a:t>第五個大綱層次</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zh-TW" sz="2000" spc="-1" strike="noStrike">
                <a:latin typeface="Arial"/>
              </a:rPr>
              <a:t>第六個大綱層次</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zh-TW" sz="2000" spc="-1" strike="noStrike">
                <a:latin typeface="Arial"/>
              </a:rPr>
              <a:t>第七個大綱層次</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Google Shape;24;p4"/>
          <p:cNvSpPr/>
          <p:nvPr/>
        </p:nvSpPr>
        <p:spPr>
          <a:xfrm>
            <a:off x="0" y="0"/>
            <a:ext cx="9142560" cy="486360"/>
          </a:xfrm>
          <a:prstGeom prst="rect">
            <a:avLst/>
          </a:prstGeom>
          <a:solidFill>
            <a:schemeClr val="lt2"/>
          </a:solidFill>
          <a:ln w="0">
            <a:noFill/>
          </a:ln>
        </p:spPr>
        <p:style>
          <a:lnRef idx="0"/>
          <a:fillRef idx="0"/>
          <a:effectRef idx="0"/>
          <a:fontRef idx="minor"/>
        </p:style>
      </p:sp>
      <p:grpSp>
        <p:nvGrpSpPr>
          <p:cNvPr id="44" name="Google Shape;25;p4"/>
          <p:cNvGrpSpPr/>
          <p:nvPr/>
        </p:nvGrpSpPr>
        <p:grpSpPr>
          <a:xfrm>
            <a:off x="530280" y="1206720"/>
            <a:ext cx="1341720" cy="16200"/>
            <a:chOff x="530280" y="1206720"/>
            <a:chExt cx="1341720" cy="16200"/>
          </a:xfrm>
        </p:grpSpPr>
        <p:sp>
          <p:nvSpPr>
            <p:cNvPr id="45" name="Google Shape;26;p4"/>
            <p:cNvSpPr/>
            <p:nvPr/>
          </p:nvSpPr>
          <p:spPr>
            <a:xfrm rot="16200000">
              <a:off x="1380600" y="731520"/>
              <a:ext cx="16200" cy="966240"/>
            </a:xfrm>
            <a:prstGeom prst="rect">
              <a:avLst/>
            </a:prstGeom>
            <a:solidFill>
              <a:schemeClr val="accent3"/>
            </a:solidFill>
            <a:ln w="0">
              <a:noFill/>
            </a:ln>
          </p:spPr>
          <p:style>
            <a:lnRef idx="0"/>
            <a:fillRef idx="0"/>
            <a:effectRef idx="0"/>
            <a:fontRef idx="minor"/>
          </p:style>
        </p:sp>
        <p:sp>
          <p:nvSpPr>
            <p:cNvPr id="46" name="Google Shape;27;p4"/>
            <p:cNvSpPr/>
            <p:nvPr/>
          </p:nvSpPr>
          <p:spPr>
            <a:xfrm rot="16200000">
              <a:off x="1009440" y="727560"/>
              <a:ext cx="16200" cy="974520"/>
            </a:xfrm>
            <a:prstGeom prst="rect">
              <a:avLst/>
            </a:prstGeom>
            <a:solidFill>
              <a:schemeClr val="dk1"/>
            </a:solidFill>
            <a:ln w="0">
              <a:noFill/>
            </a:ln>
          </p:spPr>
          <p:style>
            <a:lnRef idx="0"/>
            <a:fillRef idx="0"/>
            <a:effectRef idx="0"/>
            <a:fontRef idx="minor"/>
          </p:style>
        </p:sp>
      </p:grpSp>
      <p:sp>
        <p:nvSpPr>
          <p:cNvPr id="47" name="PlaceHolder 1"/>
          <p:cNvSpPr>
            <a:spLocks noGrp="1"/>
          </p:cNvSpPr>
          <p:nvPr>
            <p:ph type="sldNum" idx="2"/>
          </p:nvPr>
        </p:nvSpPr>
        <p:spPr>
          <a:xfrm>
            <a:off x="8536320" y="4749840"/>
            <a:ext cx="547200" cy="392040"/>
          </a:xfrm>
          <a:prstGeom prst="rect">
            <a:avLst/>
          </a:prstGeom>
          <a:noFill/>
          <a:ln w="0">
            <a:noFill/>
          </a:ln>
        </p:spPr>
        <p:txBody>
          <a:bodyPr lIns="90000" rIns="90000" tIns="91440" bIns="91440" anchor="ctr">
            <a:noAutofit/>
          </a:bodyPr>
          <a:lstStyle>
            <a:lvl1pPr algn="r">
              <a:lnSpc>
                <a:spcPct val="100000"/>
              </a:lnSpc>
              <a:buNone/>
              <a:tabLst>
                <a:tab algn="l" pos="0"/>
              </a:tabLst>
              <a:defRPr b="0" lang="en-US" sz="1000" spc="-1" strike="noStrike">
                <a:solidFill>
                  <a:srgbClr val="595959"/>
                </a:solidFill>
                <a:latin typeface="Lato"/>
                <a:ea typeface="Lato"/>
              </a:defRPr>
            </a:lvl1pPr>
          </a:lstStyle>
          <a:p>
            <a:pPr algn="r">
              <a:lnSpc>
                <a:spcPct val="100000"/>
              </a:lnSpc>
              <a:buNone/>
              <a:tabLst>
                <a:tab algn="l" pos="0"/>
              </a:tabLst>
            </a:pPr>
            <a:fld id="{37D21E0E-45DF-4884-BBAA-FC432FEF5676}" type="slidenum">
              <a:rPr b="0" lang="en-US" sz="1000" spc="-1" strike="noStrike">
                <a:solidFill>
                  <a:srgbClr val="595959"/>
                </a:solidFill>
                <a:latin typeface="Lato"/>
                <a:ea typeface="Lato"/>
              </a:rPr>
              <a:t>&lt;編號&gt;</a:t>
            </a:fld>
            <a:endParaRPr b="0" lang="en-US" sz="1000" spc="-1" strike="noStrike">
              <a:latin typeface="Times New Roman"/>
            </a:endParaRPr>
          </a:p>
        </p:txBody>
      </p:sp>
      <p:sp>
        <p:nvSpPr>
          <p:cNvPr id="48" name="PlaceHolder 2"/>
          <p:cNvSpPr>
            <a:spLocks noGrp="1"/>
          </p:cNvSpPr>
          <p:nvPr>
            <p:ph type="title"/>
          </p:nvPr>
        </p:nvSpPr>
        <p:spPr>
          <a:xfrm>
            <a:off x="457200" y="205200"/>
            <a:ext cx="8229240" cy="858600"/>
          </a:xfrm>
          <a:prstGeom prst="rect">
            <a:avLst/>
          </a:prstGeom>
          <a:noFill/>
          <a:ln w="0">
            <a:noFill/>
          </a:ln>
        </p:spPr>
        <p:txBody>
          <a:bodyPr lIns="0" rIns="0" tIns="0" bIns="0" anchor="ctr">
            <a:noAutofit/>
          </a:bodyPr>
          <a:p>
            <a:pPr algn="ctr">
              <a:buNone/>
            </a:pPr>
            <a:r>
              <a:rPr b="0" lang="zh-TW" sz="4400" spc="-1" strike="noStrike">
                <a:latin typeface="Arial"/>
              </a:rPr>
              <a:t>請按這裡編輯題名文字格式</a:t>
            </a:r>
            <a:endParaRPr b="0" lang="en-US" sz="4400" spc="-1" strike="noStrike">
              <a:latin typeface="Arial"/>
            </a:endParaRPr>
          </a:p>
        </p:txBody>
      </p:sp>
      <p:sp>
        <p:nvSpPr>
          <p:cNvPr id="49" name="PlaceHolder 3"/>
          <p:cNvSpPr>
            <a:spLocks noGrp="1"/>
          </p:cNvSpPr>
          <p:nvPr>
            <p:ph type="body"/>
          </p:nvPr>
        </p:nvSpPr>
        <p:spPr>
          <a:xfrm>
            <a:off x="457200" y="1203480"/>
            <a:ext cx="8229240" cy="2982960"/>
          </a:xfrm>
          <a:prstGeom prst="rect">
            <a:avLst/>
          </a:prstGeom>
          <a:noFill/>
          <a:ln w="0">
            <a:noFill/>
          </a:ln>
        </p:spPr>
        <p:txBody>
          <a:bodyPr lIns="0" rIns="0" tIns="0" bIns="0" anchor="t">
            <a:normAutofit fontScale="86000"/>
          </a:bodyPr>
          <a:p>
            <a:pPr marL="432000" indent="-324000">
              <a:spcBef>
                <a:spcPts val="1417"/>
              </a:spcBef>
              <a:buClr>
                <a:srgbClr val="000000"/>
              </a:buClr>
              <a:buSzPct val="45000"/>
              <a:buFont typeface="Wingdings" charset="2"/>
              <a:buChar char=""/>
            </a:pPr>
            <a:r>
              <a:rPr b="0" lang="zh-TW" sz="3200" spc="-1" strike="noStrike">
                <a:latin typeface="Arial"/>
              </a:rPr>
              <a:t>請按這裡編輯大綱文字格式</a:t>
            </a:r>
            <a:endParaRPr b="0" lang="en-US" sz="3200" spc="-1" strike="noStrike">
              <a:latin typeface="Arial"/>
            </a:endParaRPr>
          </a:p>
          <a:p>
            <a:pPr lvl="1" marL="864000" indent="-324000">
              <a:spcBef>
                <a:spcPts val="1134"/>
              </a:spcBef>
              <a:buClr>
                <a:srgbClr val="000000"/>
              </a:buClr>
              <a:buSzPct val="75000"/>
              <a:buFont typeface="Symbol" charset="2"/>
              <a:buChar char=""/>
            </a:pPr>
            <a:r>
              <a:rPr b="0" lang="zh-TW" sz="2800" spc="-1" strike="noStrike">
                <a:latin typeface="Arial"/>
              </a:rPr>
              <a:t>第二個大綱層次</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zh-TW" sz="2400" spc="-1" strike="noStrike">
                <a:latin typeface="Arial"/>
              </a:rPr>
              <a:t>第三個大綱層次</a:t>
            </a:r>
            <a:endParaRPr b="0" lang="en-US" sz="2400" spc="-1" strike="noStrike">
              <a:latin typeface="Arial"/>
            </a:endParaRPr>
          </a:p>
          <a:p>
            <a:pPr lvl="3" marL="1728000" indent="-216000">
              <a:spcBef>
                <a:spcPts val="567"/>
              </a:spcBef>
              <a:buClr>
                <a:srgbClr val="000000"/>
              </a:buClr>
              <a:buSzPct val="75000"/>
              <a:buFont typeface="Symbol" charset="2"/>
              <a:buChar char=""/>
            </a:pPr>
            <a:r>
              <a:rPr b="0" lang="zh-TW" sz="2000" spc="-1" strike="noStrike">
                <a:latin typeface="Arial"/>
              </a:rPr>
              <a:t>第四個大綱層次</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zh-TW" sz="2000" spc="-1" strike="noStrike">
                <a:latin typeface="Arial"/>
              </a:rPr>
              <a:t>第五個大綱層次</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zh-TW" sz="2000" spc="-1" strike="noStrike">
                <a:latin typeface="Arial"/>
              </a:rPr>
              <a:t>第六個大綱層次</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zh-TW" sz="2000" spc="-1" strike="noStrike">
                <a:latin typeface="Arial"/>
              </a:rPr>
              <a:t>第七個大綱層次</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PlaceHolder 1"/>
          <p:cNvSpPr>
            <a:spLocks noGrp="1"/>
          </p:cNvSpPr>
          <p:nvPr>
            <p:ph type="title"/>
          </p:nvPr>
        </p:nvSpPr>
        <p:spPr>
          <a:xfrm>
            <a:off x="729360" y="585360"/>
            <a:ext cx="7687440" cy="533880"/>
          </a:xfrm>
          <a:prstGeom prst="rect">
            <a:avLst/>
          </a:prstGeom>
          <a:noFill/>
          <a:ln w="0">
            <a:noFill/>
          </a:ln>
        </p:spPr>
        <p:txBody>
          <a:bodyPr lIns="0" rIns="0" tIns="91440" bIns="91440" anchor="t">
            <a:normAutofit/>
          </a:bodyPr>
          <a:p>
            <a:pPr>
              <a:lnSpc>
                <a:spcPct val="100000"/>
              </a:lnSpc>
              <a:buNone/>
              <a:tabLst>
                <a:tab algn="l" pos="0"/>
              </a:tabLst>
            </a:pPr>
            <a:r>
              <a:rPr b="0" lang="en-US" sz="1540" spc="-1" strike="noStrike">
                <a:solidFill>
                  <a:srgbClr val="1a1a1a"/>
                </a:solidFill>
                <a:latin typeface="Raleway"/>
                <a:ea typeface="Raleway"/>
              </a:rPr>
              <a:t>Assignment#2 11204604 Hong, Tse-Wen</a:t>
            </a:r>
            <a:endParaRPr b="0" lang="en-US" sz="1540" spc="-1" strike="noStrike">
              <a:latin typeface="Arial"/>
            </a:endParaRPr>
          </a:p>
        </p:txBody>
      </p:sp>
      <p:sp>
        <p:nvSpPr>
          <p:cNvPr id="87" name="PlaceHolder 2"/>
          <p:cNvSpPr>
            <a:spLocks noGrp="1"/>
          </p:cNvSpPr>
          <p:nvPr>
            <p:ph/>
          </p:nvPr>
        </p:nvSpPr>
        <p:spPr>
          <a:xfrm>
            <a:off x="397080" y="1309320"/>
            <a:ext cx="8345520" cy="3915720"/>
          </a:xfrm>
          <a:prstGeom prst="rect">
            <a:avLst/>
          </a:prstGeom>
          <a:noFill/>
          <a:ln w="0">
            <a:noFill/>
          </a:ln>
        </p:spPr>
        <p:txBody>
          <a:bodyPr lIns="0" rIns="0" tIns="91440" bIns="91440" anchor="t">
            <a:normAutofit fontScale="21000"/>
          </a:bodyPr>
          <a:p>
            <a:pPr>
              <a:lnSpc>
                <a:spcPct val="115000"/>
              </a:lnSpc>
              <a:buNone/>
              <a:tabLst>
                <a:tab algn="l" pos="0"/>
              </a:tabLst>
            </a:pPr>
            <a:r>
              <a:rPr b="0" lang="en-US" sz="4250" spc="-1" strike="noStrike">
                <a:solidFill>
                  <a:srgbClr val="595959"/>
                </a:solidFill>
                <a:latin typeface="Lato"/>
                <a:ea typeface="Lato"/>
              </a:rPr>
              <a:t>1.The topic I wish to research is "</a:t>
            </a:r>
            <a:r>
              <a:rPr b="1" lang="en-US" sz="4250" spc="-1" strike="noStrike">
                <a:solidFill>
                  <a:srgbClr val="595959"/>
                </a:solidFill>
                <a:latin typeface="Lato"/>
                <a:ea typeface="Lato"/>
              </a:rPr>
              <a:t>How to Evaluate the Job Performance of Liquid Chemical Warehouse Management Personnel.</a:t>
            </a:r>
            <a:r>
              <a:rPr b="0" lang="en-US" sz="4250" spc="-1" strike="noStrike">
                <a:solidFill>
                  <a:srgbClr val="595959"/>
                </a:solidFill>
                <a:latin typeface="Lato"/>
                <a:ea typeface="Lato"/>
              </a:rPr>
              <a:t>"</a:t>
            </a:r>
            <a:endParaRPr b="0" lang="en-US" sz="4250" spc="-1" strike="noStrike">
              <a:latin typeface="Arial"/>
            </a:endParaRPr>
          </a:p>
          <a:p>
            <a:pPr>
              <a:lnSpc>
                <a:spcPct val="115000"/>
              </a:lnSpc>
              <a:buNone/>
              <a:tabLst>
                <a:tab algn="l" pos="0"/>
              </a:tabLst>
            </a:pP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2.</a:t>
            </a:r>
            <a:r>
              <a:rPr b="1" lang="en-US" sz="4250" spc="-1" strike="noStrike">
                <a:solidFill>
                  <a:srgbClr val="595959"/>
                </a:solidFill>
                <a:latin typeface="Lato"/>
                <a:ea typeface="Lato"/>
              </a:rPr>
              <a:t>The responsibilities of warehouse management involve more than ensuring the correct quantity of goods</a:t>
            </a:r>
            <a:r>
              <a:rPr b="0" lang="en-US" sz="4250" spc="-1" strike="noStrike">
                <a:solidFill>
                  <a:srgbClr val="595959"/>
                </a:solidFill>
                <a:latin typeface="Lato"/>
                <a:ea typeface="Lato"/>
              </a:rPr>
              <a:t>. It also includes aspects such as: inventory management (First-In-First-Out, dead stock management, defective goods management, safe stacking, etc.), work efficiency (speed in processing delivery orders, responses to customer inquiries, handling of abnormal situations, etc.), and coordination (comprehension of departmental procedures, review and improvement of processes, adaptation to new operation methods, etc.) among various other facets and details. Each detail represents a KPI (Key Performance Index).</a:t>
            </a:r>
            <a:endParaRPr b="0" lang="en-US" sz="4250" spc="-1" strike="noStrike">
              <a:latin typeface="Arial"/>
            </a:endParaRPr>
          </a:p>
          <a:p>
            <a:pPr>
              <a:lnSpc>
                <a:spcPct val="115000"/>
              </a:lnSpc>
              <a:buNone/>
              <a:tabLst>
                <a:tab algn="l" pos="0"/>
              </a:tabLst>
            </a:pP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3. </a:t>
            </a:r>
            <a:r>
              <a:rPr b="1" lang="en-US" sz="4250" spc="-1" strike="noStrike">
                <a:solidFill>
                  <a:srgbClr val="595959"/>
                </a:solidFill>
                <a:latin typeface="Lato"/>
                <a:ea typeface="Lato"/>
              </a:rPr>
              <a:t>I plan to initially read some related research papers through Google Scholar and Bing, such as</a:t>
            </a:r>
            <a:r>
              <a:rPr b="0" lang="en-US" sz="4250" spc="-1" strike="noStrike">
                <a:solidFill>
                  <a:srgbClr val="595959"/>
                </a:solidFill>
                <a:latin typeface="Lato"/>
                <a:ea typeface="Lato"/>
              </a:rPr>
              <a:t>:</a:t>
            </a: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 Revising the Warehouse Productivity Measurement Indicators: Ratio-Based Benchmark</a:t>
            </a: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 Using System Dynamics in Warehouse Management: A Fast‐Fashion Case Study</a:t>
            </a: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 The Impact of Logistics 4.0 on Corporate Sustainability: A Performance Assessment of Automated Warehouse Operations</a:t>
            </a:r>
            <a:endParaRPr b="0" lang="en-US" sz="4250" spc="-1" strike="noStrike">
              <a:latin typeface="Arial"/>
            </a:endParaRPr>
          </a:p>
          <a:p>
            <a:pPr>
              <a:lnSpc>
                <a:spcPct val="115000"/>
              </a:lnSpc>
              <a:buNone/>
              <a:tabLst>
                <a:tab algn="l" pos="0"/>
              </a:tabLst>
            </a:pP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4.</a:t>
            </a:r>
            <a:r>
              <a:rPr b="1" lang="en-US" sz="4250" spc="-1" strike="noStrike">
                <a:solidFill>
                  <a:srgbClr val="595959"/>
                </a:solidFill>
                <a:latin typeface="Lato"/>
                <a:ea typeface="Lato"/>
              </a:rPr>
              <a:t>The aim of the research is to identify the 5-10 most important KPIs (Key Performance Index) and their evaluation methods.</a:t>
            </a:r>
            <a:endParaRPr b="0" lang="en-US" sz="4250" spc="-1" strike="noStrike">
              <a:latin typeface="Arial"/>
            </a:endParaRPr>
          </a:p>
          <a:p>
            <a:pPr>
              <a:lnSpc>
                <a:spcPct val="115000"/>
              </a:lnSpc>
              <a:buNone/>
              <a:tabLst>
                <a:tab algn="l" pos="0"/>
              </a:tabLst>
            </a:pPr>
            <a:r>
              <a:rPr b="0" lang="en-US" sz="4250" spc="-1" strike="noStrike">
                <a:solidFill>
                  <a:srgbClr val="595959"/>
                </a:solidFill>
                <a:latin typeface="Lato"/>
                <a:ea typeface="Lato"/>
              </a:rPr>
              <a:t>5.I plan to distribute questionnaires to the warehouse logistics managers, administrative staff, and warehouse keepers of several different companies to compare the importance of each KPI. (or to supplement with other KPIs).</a:t>
            </a:r>
            <a:endParaRPr b="0" lang="en-US" sz="4250" spc="-1" strike="noStrike">
              <a:latin typeface="Arial"/>
            </a:endParaRPr>
          </a:p>
          <a:p>
            <a:pPr>
              <a:lnSpc>
                <a:spcPct val="115000"/>
              </a:lnSpc>
              <a:buNone/>
              <a:tabLst>
                <a:tab algn="l" pos="0"/>
              </a:tabLst>
            </a:pPr>
            <a:endParaRPr b="0" lang="en-US" sz="4250" spc="-1" strike="noStrike">
              <a:latin typeface="Arial"/>
            </a:endParaRPr>
          </a:p>
          <a:p>
            <a:pPr>
              <a:lnSpc>
                <a:spcPct val="115000"/>
              </a:lnSpc>
              <a:buNone/>
              <a:tabLst>
                <a:tab algn="l" pos="0"/>
              </a:tabLst>
            </a:pPr>
            <a:r>
              <a:rPr b="1" lang="en-US" sz="4250" spc="-1" strike="noStrike">
                <a:solidFill>
                  <a:srgbClr val="595959"/>
                </a:solidFill>
                <a:latin typeface="Lato"/>
                <a:ea typeface="Lato"/>
              </a:rPr>
              <a:t>Additional Explanation: </a:t>
            </a:r>
            <a:r>
              <a:rPr b="0" lang="en-US" sz="4250" spc="-1" strike="noStrike">
                <a:solidFill>
                  <a:srgbClr val="595959"/>
                </a:solidFill>
                <a:latin typeface="Lato"/>
                <a:ea typeface="Lato"/>
              </a:rPr>
              <a:t>The scope of storage and transportation of liquid chemical products includes types such as paints, lubricating oils, edible oils, etc., with packaging ranging from cans to Bottle, Pail, Drum, Bulk etc.. These kinds of logistics operations are subject to environmental and safety regulations, as well as the progression of work automation and digitization, presenting challenges for the enhancement of the capabilities of warehouse management personnel. Many industries in Taiwan have similar warehouse and logistics operations. At present, everyone is encountering challenges like digitization, labor shortages, and regulatory requirements. Historically, the performance of warehouse management personnel was evaluated based on the amount of work and the intuition of the supervisors, lacking objective and data-driven assessment methods. Therefore, identifying the most crucial KPIs and measurement methods will assist in management.</a:t>
            </a:r>
            <a:endParaRPr b="0" lang="en-US" sz="425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8" name="PlaceHolder 1"/>
          <p:cNvSpPr>
            <a:spLocks noGrp="1"/>
          </p:cNvSpPr>
          <p:nvPr>
            <p:ph type="title"/>
          </p:nvPr>
        </p:nvSpPr>
        <p:spPr>
          <a:xfrm>
            <a:off x="729360" y="585360"/>
            <a:ext cx="7687440" cy="533880"/>
          </a:xfrm>
          <a:prstGeom prst="rect">
            <a:avLst/>
          </a:prstGeom>
          <a:noFill/>
          <a:ln w="0">
            <a:noFill/>
          </a:ln>
        </p:spPr>
        <p:txBody>
          <a:bodyPr lIns="0" rIns="0" tIns="91440" bIns="91440" anchor="t">
            <a:normAutofit/>
          </a:bodyPr>
          <a:p>
            <a:pPr>
              <a:lnSpc>
                <a:spcPct val="100000"/>
              </a:lnSpc>
              <a:buNone/>
              <a:tabLst>
                <a:tab algn="l" pos="0"/>
              </a:tabLst>
            </a:pPr>
            <a:r>
              <a:rPr b="0" lang="en-US" sz="1540" spc="-1" strike="noStrike">
                <a:solidFill>
                  <a:srgbClr val="1a1a1a"/>
                </a:solidFill>
                <a:latin typeface="Raleway"/>
                <a:ea typeface="Raleway"/>
              </a:rPr>
              <a:t>Assignment#2 11204604 Hong, Tse-Wen </a:t>
            </a:r>
            <a:r>
              <a:rPr b="0" lang="zh-TW" sz="1540" spc="-1" strike="noStrike">
                <a:solidFill>
                  <a:srgbClr val="1a1a1a"/>
                </a:solidFill>
                <a:latin typeface="Raleway"/>
                <a:ea typeface="Raleway"/>
              </a:rPr>
              <a:t>洪哲文</a:t>
            </a:r>
            <a:endParaRPr b="0" lang="en-US" sz="1540" spc="-1" strike="noStrike">
              <a:latin typeface="Arial"/>
            </a:endParaRPr>
          </a:p>
        </p:txBody>
      </p:sp>
      <p:sp>
        <p:nvSpPr>
          <p:cNvPr id="89" name="PlaceHolder 2"/>
          <p:cNvSpPr>
            <a:spLocks noGrp="1"/>
          </p:cNvSpPr>
          <p:nvPr>
            <p:ph/>
          </p:nvPr>
        </p:nvSpPr>
        <p:spPr>
          <a:xfrm>
            <a:off x="540000" y="1284840"/>
            <a:ext cx="8165520" cy="3710880"/>
          </a:xfrm>
          <a:prstGeom prst="rect">
            <a:avLst/>
          </a:prstGeom>
          <a:noFill/>
          <a:ln w="0">
            <a:noFill/>
          </a:ln>
        </p:spPr>
        <p:txBody>
          <a:bodyPr lIns="0" rIns="0" tIns="91440" bIns="91440" anchor="t">
            <a:normAutofit fontScale="26000"/>
          </a:bodyPr>
          <a:p>
            <a:pPr>
              <a:lnSpc>
                <a:spcPct val="115000"/>
              </a:lnSpc>
              <a:buNone/>
              <a:tabLst>
                <a:tab algn="l" pos="0"/>
              </a:tabLst>
            </a:pPr>
            <a:r>
              <a:rPr b="0" lang="en-US" sz="4250" spc="-1" strike="noStrike">
                <a:solidFill>
                  <a:srgbClr val="595959"/>
                </a:solidFill>
                <a:latin typeface="Lato"/>
                <a:ea typeface="Lato"/>
              </a:rPr>
              <a:t>1.</a:t>
            </a:r>
            <a:r>
              <a:rPr b="0" lang="zh-TW" sz="4250" spc="-1" strike="noStrike">
                <a:solidFill>
                  <a:srgbClr val="595959"/>
                </a:solidFill>
                <a:latin typeface="Lato"/>
                <a:ea typeface="Lato"/>
              </a:rPr>
              <a:t>我想研究的題目是「</a:t>
            </a:r>
            <a:r>
              <a:rPr b="1" lang="zh-TW" sz="4250" spc="-1" strike="noStrike">
                <a:solidFill>
                  <a:srgbClr val="595959"/>
                </a:solidFill>
                <a:latin typeface="Lato"/>
                <a:ea typeface="Lato"/>
              </a:rPr>
              <a:t>如何評價液體類化學品倉庫倉管人員的工作績效</a:t>
            </a:r>
            <a:r>
              <a:rPr b="0" lang="zh-TW" sz="4250" spc="-1" strike="noStrike">
                <a:solidFill>
                  <a:srgbClr val="595959"/>
                </a:solidFill>
                <a:latin typeface="Lato"/>
                <a:ea typeface="Lato"/>
              </a:rPr>
              <a:t>」</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2.</a:t>
            </a:r>
            <a:r>
              <a:rPr b="0" lang="zh-TW" sz="4250" spc="-1" strike="noStrike">
                <a:solidFill>
                  <a:srgbClr val="595959"/>
                </a:solidFill>
                <a:latin typeface="Lato"/>
                <a:ea typeface="Lato"/>
              </a:rPr>
              <a:t>倉管的工作不只要貨品數量正確，還包括了如</a:t>
            </a:r>
            <a:r>
              <a:rPr b="0" lang="en-US" sz="4250" spc="-1" strike="noStrike">
                <a:solidFill>
                  <a:srgbClr val="595959"/>
                </a:solidFill>
                <a:latin typeface="Lato"/>
                <a:ea typeface="Lato"/>
              </a:rPr>
              <a:t>:</a:t>
            </a:r>
            <a:r>
              <a:rPr b="0" lang="zh-TW" sz="4250" spc="-1" strike="noStrike">
                <a:solidFill>
                  <a:srgbClr val="595959"/>
                </a:solidFill>
                <a:latin typeface="Lato"/>
                <a:ea typeface="Lato"/>
              </a:rPr>
              <a:t>貨品管理</a:t>
            </a:r>
            <a:r>
              <a:rPr b="0" lang="en-US" sz="4250" spc="-1" strike="noStrike">
                <a:solidFill>
                  <a:srgbClr val="595959"/>
                </a:solidFill>
                <a:latin typeface="Lato"/>
                <a:ea typeface="Lato"/>
              </a:rPr>
              <a:t>(</a:t>
            </a:r>
            <a:r>
              <a:rPr b="0" lang="zh-TW" sz="4250" spc="-1" strike="noStrike">
                <a:solidFill>
                  <a:srgbClr val="595959"/>
                </a:solidFill>
                <a:latin typeface="Lato"/>
                <a:ea typeface="Lato"/>
              </a:rPr>
              <a:t>先進先出</a:t>
            </a:r>
            <a:r>
              <a:rPr b="0" lang="en-US" sz="4250" spc="-1" strike="noStrike">
                <a:solidFill>
                  <a:srgbClr val="595959"/>
                </a:solidFill>
                <a:latin typeface="Lato"/>
                <a:ea typeface="Lato"/>
              </a:rPr>
              <a:t>,</a:t>
            </a:r>
            <a:r>
              <a:rPr b="0" lang="zh-TW" sz="4250" spc="-1" strike="noStrike">
                <a:solidFill>
                  <a:srgbClr val="595959"/>
                </a:solidFill>
                <a:latin typeface="Lato"/>
                <a:ea typeface="Lato"/>
              </a:rPr>
              <a:t>呆貨管理</a:t>
            </a:r>
            <a:r>
              <a:rPr b="0" lang="en-US" sz="4250" spc="-1" strike="noStrike">
                <a:solidFill>
                  <a:srgbClr val="595959"/>
                </a:solidFill>
                <a:latin typeface="Lato"/>
                <a:ea typeface="Lato"/>
              </a:rPr>
              <a:t>,</a:t>
            </a:r>
            <a:r>
              <a:rPr b="0" lang="zh-TW" sz="4250" spc="-1" strike="noStrike">
                <a:solidFill>
                  <a:srgbClr val="595959"/>
                </a:solidFill>
                <a:latin typeface="Lato"/>
                <a:ea typeface="Lato"/>
              </a:rPr>
              <a:t>不良品管理</a:t>
            </a:r>
            <a:r>
              <a:rPr b="0" lang="en-US" sz="4250" spc="-1" strike="noStrike">
                <a:solidFill>
                  <a:srgbClr val="595959"/>
                </a:solidFill>
                <a:latin typeface="Lato"/>
                <a:ea typeface="Lato"/>
              </a:rPr>
              <a:t>,</a:t>
            </a:r>
            <a:r>
              <a:rPr b="0" lang="zh-TW" sz="4250" spc="-1" strike="noStrike">
                <a:solidFill>
                  <a:srgbClr val="595959"/>
                </a:solidFill>
                <a:latin typeface="Lato"/>
                <a:ea typeface="Lato"/>
              </a:rPr>
              <a:t>安全堆疊</a:t>
            </a:r>
            <a:r>
              <a:rPr b="0" lang="en-US" sz="4250" spc="-1" strike="noStrike">
                <a:solidFill>
                  <a:srgbClr val="595959"/>
                </a:solidFill>
                <a:latin typeface="Lato"/>
                <a:ea typeface="Lato"/>
              </a:rPr>
              <a:t>..)</a:t>
            </a:r>
            <a:r>
              <a:rPr b="0" lang="zh-TW" sz="4250" spc="-1" strike="noStrike">
                <a:solidFill>
                  <a:srgbClr val="595959"/>
                </a:solidFill>
                <a:latin typeface="Lato"/>
                <a:ea typeface="Lato"/>
              </a:rPr>
              <a:t>、工作效率</a:t>
            </a:r>
            <a:r>
              <a:rPr b="0" lang="en-US" sz="4250" spc="-1" strike="noStrike">
                <a:solidFill>
                  <a:srgbClr val="595959"/>
                </a:solidFill>
                <a:latin typeface="Lato"/>
                <a:ea typeface="Lato"/>
              </a:rPr>
              <a:t>(</a:t>
            </a:r>
            <a:r>
              <a:rPr b="0" lang="zh-TW" sz="4250" spc="-1" strike="noStrike">
                <a:solidFill>
                  <a:srgbClr val="595959"/>
                </a:solidFill>
                <a:latin typeface="Lato"/>
                <a:ea typeface="Lato"/>
              </a:rPr>
              <a:t>送貨單處理速度</a:t>
            </a:r>
            <a:r>
              <a:rPr b="0" lang="en-US" sz="4250" spc="-1" strike="noStrike">
                <a:solidFill>
                  <a:srgbClr val="595959"/>
                </a:solidFill>
                <a:latin typeface="Lato"/>
                <a:ea typeface="Lato"/>
              </a:rPr>
              <a:t>,</a:t>
            </a:r>
            <a:r>
              <a:rPr b="0" lang="zh-TW" sz="4250" spc="-1" strike="noStrike">
                <a:solidFill>
                  <a:srgbClr val="595959"/>
                </a:solidFill>
                <a:latin typeface="Lato"/>
                <a:ea typeface="Lato"/>
              </a:rPr>
              <a:t>對客戶的查詢答覆</a:t>
            </a:r>
            <a:r>
              <a:rPr b="0" lang="en-US" sz="4250" spc="-1" strike="noStrike">
                <a:solidFill>
                  <a:srgbClr val="595959"/>
                </a:solidFill>
                <a:latin typeface="Lato"/>
                <a:ea typeface="Lato"/>
              </a:rPr>
              <a:t>,</a:t>
            </a:r>
            <a:r>
              <a:rPr b="0" lang="zh-TW" sz="4250" spc="-1" strike="noStrike">
                <a:solidFill>
                  <a:srgbClr val="595959"/>
                </a:solidFill>
                <a:latin typeface="Lato"/>
                <a:ea typeface="Lato"/>
              </a:rPr>
              <a:t>異常狀況的處理</a:t>
            </a:r>
            <a:r>
              <a:rPr b="0" lang="en-US" sz="4250" spc="-1" strike="noStrike">
                <a:solidFill>
                  <a:srgbClr val="595959"/>
                </a:solidFill>
                <a:latin typeface="Lato"/>
                <a:ea typeface="Lato"/>
              </a:rPr>
              <a:t>..), </a:t>
            </a:r>
            <a:r>
              <a:rPr b="0" lang="zh-TW" sz="4250" spc="-1" strike="noStrike">
                <a:solidFill>
                  <a:srgbClr val="595959"/>
                </a:solidFill>
                <a:latin typeface="Lato"/>
                <a:ea typeface="Lato"/>
              </a:rPr>
              <a:t>協調性</a:t>
            </a:r>
            <a:r>
              <a:rPr b="0" lang="en-US" sz="4250" spc="-1" strike="noStrike">
                <a:solidFill>
                  <a:srgbClr val="595959"/>
                </a:solidFill>
                <a:latin typeface="Lato"/>
                <a:ea typeface="Lato"/>
              </a:rPr>
              <a:t>(</a:t>
            </a:r>
            <a:r>
              <a:rPr b="0" lang="zh-TW" sz="4250" spc="-1" strike="noStrike">
                <a:solidFill>
                  <a:srgbClr val="595959"/>
                </a:solidFill>
                <a:latin typeface="Lato"/>
                <a:ea typeface="Lato"/>
              </a:rPr>
              <a:t>配合部門的流程理解</a:t>
            </a:r>
            <a:r>
              <a:rPr b="0" lang="en-US" sz="4250" spc="-1" strike="noStrike">
                <a:solidFill>
                  <a:srgbClr val="595959"/>
                </a:solidFill>
                <a:latin typeface="Lato"/>
                <a:ea typeface="Lato"/>
              </a:rPr>
              <a:t>,</a:t>
            </a:r>
            <a:r>
              <a:rPr b="0" lang="zh-TW" sz="4250" spc="-1" strike="noStrike">
                <a:solidFill>
                  <a:srgbClr val="595959"/>
                </a:solidFill>
                <a:latin typeface="Lato"/>
                <a:ea typeface="Lato"/>
              </a:rPr>
              <a:t>流程檢討改善</a:t>
            </a:r>
            <a:r>
              <a:rPr b="0" lang="en-US" sz="4250" spc="-1" strike="noStrike">
                <a:solidFill>
                  <a:srgbClr val="595959"/>
                </a:solidFill>
                <a:latin typeface="Lato"/>
                <a:ea typeface="Lato"/>
              </a:rPr>
              <a:t>,</a:t>
            </a:r>
            <a:r>
              <a:rPr b="0" lang="zh-TW" sz="4250" spc="-1" strike="noStrike">
                <a:solidFill>
                  <a:srgbClr val="595959"/>
                </a:solidFill>
                <a:latin typeface="Lato"/>
                <a:ea typeface="Lato"/>
              </a:rPr>
              <a:t>新作業方式的配合</a:t>
            </a:r>
            <a:r>
              <a:rPr b="0" lang="en-US" sz="4250" spc="-1" strike="noStrike">
                <a:solidFill>
                  <a:srgbClr val="595959"/>
                </a:solidFill>
                <a:latin typeface="Lato"/>
                <a:ea typeface="Lato"/>
              </a:rPr>
              <a:t>..)</a:t>
            </a:r>
            <a:r>
              <a:rPr b="0" lang="zh-TW" sz="4250" spc="-1" strike="noStrike">
                <a:solidFill>
                  <a:srgbClr val="595959"/>
                </a:solidFill>
                <a:latin typeface="Lato"/>
                <a:ea typeface="Lato"/>
              </a:rPr>
              <a:t>種種面向和細節。每項細節都是一個</a:t>
            </a:r>
            <a:r>
              <a:rPr b="0" lang="en-US" sz="4250" spc="-1" strike="noStrike">
                <a:solidFill>
                  <a:srgbClr val="595959"/>
                </a:solidFill>
                <a:latin typeface="Lato"/>
                <a:ea typeface="Lato"/>
              </a:rPr>
              <a:t>KPI (Key Performance Index)</a:t>
            </a:r>
            <a:r>
              <a:rPr b="0" lang="zh-TW" sz="4250" spc="-1" strike="noStrike">
                <a:solidFill>
                  <a:srgbClr val="595959"/>
                </a:solidFill>
                <a:latin typeface="Lato"/>
                <a:ea typeface="Lato"/>
              </a:rPr>
              <a:t>。</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3.</a:t>
            </a:r>
            <a:r>
              <a:rPr b="0" lang="zh-TW" sz="4250" spc="-1" strike="noStrike">
                <a:solidFill>
                  <a:srgbClr val="595959"/>
                </a:solidFill>
                <a:latin typeface="Lato"/>
                <a:ea typeface="Lato"/>
              </a:rPr>
              <a:t>先透過</a:t>
            </a:r>
            <a:r>
              <a:rPr b="0" lang="en-US" sz="4250" spc="-1" strike="noStrike">
                <a:solidFill>
                  <a:srgbClr val="595959"/>
                </a:solidFill>
                <a:latin typeface="Lato"/>
                <a:ea typeface="Lato"/>
              </a:rPr>
              <a:t>Google Scholar, Bing</a:t>
            </a:r>
            <a:r>
              <a:rPr b="0" lang="zh-TW" sz="4250" spc="-1" strike="noStrike">
                <a:solidFill>
                  <a:srgbClr val="595959"/>
                </a:solidFill>
                <a:latin typeface="Lato"/>
                <a:ea typeface="Lato"/>
              </a:rPr>
              <a:t>搜尋一些相關研究的</a:t>
            </a:r>
            <a:r>
              <a:rPr b="0" lang="en-US" sz="4250" spc="-1" strike="noStrike">
                <a:solidFill>
                  <a:srgbClr val="595959"/>
                </a:solidFill>
                <a:latin typeface="Lato"/>
                <a:ea typeface="Lato"/>
              </a:rPr>
              <a:t>paper</a:t>
            </a:r>
            <a:r>
              <a:rPr b="0" lang="zh-TW" sz="4250" spc="-1" strike="noStrike">
                <a:solidFill>
                  <a:srgbClr val="595959"/>
                </a:solidFill>
                <a:latin typeface="Lato"/>
                <a:ea typeface="Lato"/>
              </a:rPr>
              <a:t>來閱讀，比如</a:t>
            </a:r>
            <a:r>
              <a:rPr b="0" lang="en-US" sz="4250" spc="-1" strike="noStrike">
                <a:solidFill>
                  <a:srgbClr val="595959"/>
                </a:solidFill>
                <a:latin typeface="Lato"/>
                <a:ea typeface="Lato"/>
              </a:rPr>
              <a:t>:</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 Revising the warehouse productivity measurement indicators: ratio-based benchmark</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 Using system dynamics in warehouse management: a fast‐fashion case study</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	</a:t>
            </a:r>
            <a:r>
              <a:rPr b="0" lang="en-US" sz="4250" spc="-1" strike="noStrike">
                <a:solidFill>
                  <a:srgbClr val="595959"/>
                </a:solidFill>
                <a:latin typeface="Lato"/>
                <a:ea typeface="Lato"/>
              </a:rPr>
              <a:t>- The impact of Logistics 4.0 on corporate sustainability: a performance assessment of automated warehouse operations</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4.</a:t>
            </a:r>
            <a:r>
              <a:rPr b="0" lang="zh-TW" sz="4250" spc="-1" strike="noStrike">
                <a:solidFill>
                  <a:srgbClr val="595959"/>
                </a:solidFill>
                <a:latin typeface="Lato"/>
                <a:ea typeface="Lato"/>
              </a:rPr>
              <a:t>研究目的在：找出</a:t>
            </a:r>
            <a:r>
              <a:rPr b="0" lang="en-US" sz="4250" spc="-1" strike="noStrike">
                <a:solidFill>
                  <a:srgbClr val="595959"/>
                </a:solidFill>
                <a:latin typeface="Lato"/>
                <a:ea typeface="Lato"/>
              </a:rPr>
              <a:t>5-10</a:t>
            </a:r>
            <a:r>
              <a:rPr b="0" lang="zh-TW" sz="4250" spc="-1" strike="noStrike">
                <a:solidFill>
                  <a:srgbClr val="595959"/>
                </a:solidFill>
                <a:latin typeface="Lato"/>
                <a:ea typeface="Lato"/>
              </a:rPr>
              <a:t>項最重要的</a:t>
            </a:r>
            <a:r>
              <a:rPr b="0" lang="en-US" sz="4250" spc="-1" strike="noStrike">
                <a:solidFill>
                  <a:srgbClr val="595959"/>
                </a:solidFill>
                <a:latin typeface="Lato"/>
                <a:ea typeface="Lato"/>
              </a:rPr>
              <a:t>KPI (Key Performance Index)</a:t>
            </a:r>
            <a:r>
              <a:rPr b="0" lang="zh-TW" sz="4250" spc="-1" strike="noStrike">
                <a:solidFill>
                  <a:srgbClr val="595959"/>
                </a:solidFill>
                <a:latin typeface="Lato"/>
                <a:ea typeface="Lato"/>
              </a:rPr>
              <a:t>，及其評量的方法。</a:t>
            </a:r>
            <a:endParaRPr b="0" lang="en-US" sz="4250" spc="-1" strike="noStrike">
              <a:latin typeface="Arial"/>
            </a:endParaRPr>
          </a:p>
          <a:p>
            <a:pPr>
              <a:lnSpc>
                <a:spcPct val="115000"/>
              </a:lnSpc>
              <a:spcBef>
                <a:spcPts val="1199"/>
              </a:spcBef>
              <a:buNone/>
              <a:tabLst>
                <a:tab algn="l" pos="0"/>
              </a:tabLst>
            </a:pPr>
            <a:r>
              <a:rPr b="0" lang="en-US" sz="4250" spc="-1" strike="noStrike">
                <a:solidFill>
                  <a:srgbClr val="595959"/>
                </a:solidFill>
                <a:latin typeface="Lato"/>
                <a:ea typeface="Lato"/>
              </a:rPr>
              <a:t>5.</a:t>
            </a:r>
            <a:r>
              <a:rPr b="0" lang="zh-TW" sz="4250" spc="-1" strike="noStrike">
                <a:solidFill>
                  <a:srgbClr val="595959"/>
                </a:solidFill>
                <a:latin typeface="Lato"/>
                <a:ea typeface="Lato"/>
              </a:rPr>
              <a:t>計劃對多家不同公司的倉儲物流主管、內勤、及倉管、提出問卷，比較各項</a:t>
            </a:r>
            <a:r>
              <a:rPr b="0" lang="en-US" sz="4250" spc="-1" strike="noStrike">
                <a:solidFill>
                  <a:srgbClr val="595959"/>
                </a:solidFill>
                <a:latin typeface="Lato"/>
                <a:ea typeface="Lato"/>
              </a:rPr>
              <a:t>KPI</a:t>
            </a:r>
            <a:r>
              <a:rPr b="0" lang="zh-TW" sz="4250" spc="-1" strike="noStrike">
                <a:solidFill>
                  <a:srgbClr val="595959"/>
                </a:solidFill>
                <a:latin typeface="Lato"/>
                <a:ea typeface="Lato"/>
              </a:rPr>
              <a:t>的重要性。</a:t>
            </a:r>
            <a:r>
              <a:rPr b="0" lang="en-US" sz="4250" spc="-1" strike="noStrike">
                <a:solidFill>
                  <a:srgbClr val="595959"/>
                </a:solidFill>
                <a:latin typeface="Lato"/>
                <a:ea typeface="Lato"/>
              </a:rPr>
              <a:t>(</a:t>
            </a:r>
            <a:r>
              <a:rPr b="0" lang="zh-TW" sz="4250" spc="-1" strike="noStrike">
                <a:solidFill>
                  <a:srgbClr val="595959"/>
                </a:solidFill>
                <a:latin typeface="Lato"/>
                <a:ea typeface="Lato"/>
              </a:rPr>
              <a:t>或補充其他</a:t>
            </a:r>
            <a:r>
              <a:rPr b="0" lang="en-US" sz="4250" spc="-1" strike="noStrike">
                <a:solidFill>
                  <a:srgbClr val="595959"/>
                </a:solidFill>
                <a:latin typeface="Lato"/>
                <a:ea typeface="Lato"/>
              </a:rPr>
              <a:t>KPI)</a:t>
            </a:r>
            <a:r>
              <a:rPr b="0" lang="zh-TW" sz="4250" spc="-1" strike="noStrike">
                <a:solidFill>
                  <a:srgbClr val="595959"/>
                </a:solidFill>
                <a:latin typeface="Lato"/>
                <a:ea typeface="Lato"/>
              </a:rPr>
              <a:t>。</a:t>
            </a:r>
            <a:endParaRPr b="0" lang="en-US" sz="4250" spc="-1" strike="noStrike">
              <a:latin typeface="Arial"/>
            </a:endParaRPr>
          </a:p>
          <a:p>
            <a:pPr>
              <a:lnSpc>
                <a:spcPct val="115000"/>
              </a:lnSpc>
              <a:spcBef>
                <a:spcPts val="1199"/>
              </a:spcBef>
              <a:buNone/>
              <a:tabLst>
                <a:tab algn="l" pos="0"/>
              </a:tabLst>
            </a:pPr>
            <a:endParaRPr b="0" lang="en-US" sz="4250" spc="-1" strike="noStrike">
              <a:latin typeface="Arial"/>
            </a:endParaRPr>
          </a:p>
          <a:p>
            <a:pPr>
              <a:lnSpc>
                <a:spcPct val="115000"/>
              </a:lnSpc>
              <a:spcBef>
                <a:spcPts val="1199"/>
              </a:spcBef>
              <a:buNone/>
              <a:tabLst>
                <a:tab algn="l" pos="0"/>
              </a:tabLst>
            </a:pPr>
            <a:r>
              <a:rPr b="0" lang="zh-TW" sz="4250" spc="-1" strike="noStrike">
                <a:solidFill>
                  <a:srgbClr val="595959"/>
                </a:solidFill>
                <a:latin typeface="Lato"/>
                <a:ea typeface="Lato"/>
              </a:rPr>
              <a:t>補充說明</a:t>
            </a:r>
            <a:r>
              <a:rPr b="0" lang="en-US" sz="4250" spc="-1" strike="noStrike">
                <a:solidFill>
                  <a:srgbClr val="595959"/>
                </a:solidFill>
                <a:latin typeface="Lato"/>
                <a:ea typeface="Lato"/>
              </a:rPr>
              <a:t>:  </a:t>
            </a:r>
            <a:r>
              <a:rPr b="0" lang="zh-TW" sz="4250" spc="-1" strike="noStrike">
                <a:solidFill>
                  <a:srgbClr val="595959"/>
                </a:solidFill>
                <a:latin typeface="Lato"/>
                <a:ea typeface="Lato"/>
              </a:rPr>
              <a:t>液體類化學品的倉儲與運輸範圍包括例如油漆、潤滑油、食用油</a:t>
            </a:r>
            <a:r>
              <a:rPr b="0" lang="en-US" sz="4250" spc="-1" strike="noStrike">
                <a:solidFill>
                  <a:srgbClr val="595959"/>
                </a:solidFill>
                <a:latin typeface="Lato"/>
                <a:ea typeface="Lato"/>
              </a:rPr>
              <a:t>..</a:t>
            </a:r>
            <a:r>
              <a:rPr b="0" lang="zh-TW" sz="4250" spc="-1" strike="noStrike">
                <a:solidFill>
                  <a:srgbClr val="595959"/>
                </a:solidFill>
                <a:latin typeface="Lato"/>
                <a:ea typeface="Lato"/>
              </a:rPr>
              <a:t>等種類，包裝包括小罐至桶、槽</a:t>
            </a:r>
            <a:r>
              <a:rPr b="0" lang="en-US" sz="4250" spc="-1" strike="noStrike">
                <a:solidFill>
                  <a:srgbClr val="595959"/>
                </a:solidFill>
                <a:latin typeface="Lato"/>
                <a:ea typeface="Lato"/>
              </a:rPr>
              <a:t>(Can, Bottle, Pail, Drum, Bulk)</a:t>
            </a:r>
            <a:r>
              <a:rPr b="0" lang="zh-TW" sz="4250" spc="-1" strike="noStrike">
                <a:solidFill>
                  <a:srgbClr val="595959"/>
                </a:solidFill>
                <a:latin typeface="Lato"/>
                <a:ea typeface="Lato"/>
              </a:rPr>
              <a:t>，這類物流的作業受到環保、安全法規的要求，以及工作自動化、數位化的演變，倉管人員的能力也面臨升級的挑戰。  台灣許多產業都有類似的倉庫和物流作業。目前大家都面臨：數位化、缺工、法規要求</a:t>
            </a:r>
            <a:r>
              <a:rPr b="0" lang="en-US" sz="4250" spc="-1" strike="noStrike">
                <a:solidFill>
                  <a:srgbClr val="595959"/>
                </a:solidFill>
                <a:latin typeface="Lato"/>
                <a:ea typeface="Lato"/>
              </a:rPr>
              <a:t>..</a:t>
            </a:r>
            <a:r>
              <a:rPr b="0" lang="zh-TW" sz="4250" spc="-1" strike="noStrike">
                <a:solidFill>
                  <a:srgbClr val="595959"/>
                </a:solidFill>
                <a:latin typeface="Lato"/>
                <a:ea typeface="Lato"/>
              </a:rPr>
              <a:t>等挑戰。過去對於倉管人員的績效，都是以工作量多寡，和主管的直覺來評斷。缺乏客觀、數據化的考核辦法。所以找出最重要的</a:t>
            </a:r>
            <a:r>
              <a:rPr b="0" lang="en-US" sz="4250" spc="-1" strike="noStrike">
                <a:solidFill>
                  <a:srgbClr val="595959"/>
                </a:solidFill>
                <a:latin typeface="Lato"/>
                <a:ea typeface="Lato"/>
              </a:rPr>
              <a:t>KPI</a:t>
            </a:r>
            <a:r>
              <a:rPr b="0" lang="zh-TW" sz="4250" spc="-1" strike="noStrike">
                <a:solidFill>
                  <a:srgbClr val="595959"/>
                </a:solidFill>
                <a:latin typeface="Lato"/>
                <a:ea typeface="Lato"/>
              </a:rPr>
              <a:t>與衡量辦法，對於管理將會有所幫助。</a:t>
            </a:r>
            <a:endParaRPr b="0" lang="en-US" sz="4250" spc="-1" strike="noStrike">
              <a:latin typeface="Arial"/>
            </a:endParaRPr>
          </a:p>
          <a:p>
            <a:pPr>
              <a:lnSpc>
                <a:spcPct val="115000"/>
              </a:lnSpc>
              <a:spcBef>
                <a:spcPts val="1199"/>
              </a:spcBef>
              <a:buNone/>
              <a:tabLst>
                <a:tab algn="l" pos="0"/>
              </a:tabLst>
            </a:pPr>
            <a:endParaRPr b="0" lang="en-US" sz="4250" spc="-1" strike="noStrike">
              <a:latin typeface="Arial"/>
            </a:endParaRPr>
          </a:p>
          <a:p>
            <a:pPr>
              <a:lnSpc>
                <a:spcPct val="115000"/>
              </a:lnSpc>
              <a:spcBef>
                <a:spcPts val="1199"/>
              </a:spcBef>
              <a:buNone/>
              <a:tabLst>
                <a:tab algn="l" pos="0"/>
              </a:tabLst>
            </a:pPr>
            <a:endParaRPr b="0" lang="en-US" sz="4250" spc="-1" strike="noStrike">
              <a:latin typeface="Arial"/>
            </a:endParaRPr>
          </a:p>
          <a:p>
            <a:pPr>
              <a:lnSpc>
                <a:spcPct val="115000"/>
              </a:lnSpc>
              <a:spcBef>
                <a:spcPts val="1199"/>
              </a:spcBef>
              <a:buNone/>
              <a:tabLst>
                <a:tab algn="l" pos="0"/>
              </a:tabLst>
            </a:pPr>
            <a:endParaRPr b="0" lang="en-US" sz="3459" spc="-1" strike="noStrike">
              <a:latin typeface="Arial"/>
            </a:endParaRPr>
          </a:p>
          <a:p>
            <a:pPr>
              <a:lnSpc>
                <a:spcPct val="115000"/>
              </a:lnSpc>
              <a:spcBef>
                <a:spcPts val="1199"/>
              </a:spcBef>
              <a:buNone/>
              <a:tabLst>
                <a:tab algn="l" pos="0"/>
              </a:tabLst>
            </a:pPr>
            <a:endParaRPr b="0" lang="en-US" sz="3459" spc="-1" strike="noStrike">
              <a:latin typeface="Arial"/>
            </a:endParaRPr>
          </a:p>
          <a:p>
            <a:pPr>
              <a:lnSpc>
                <a:spcPct val="115000"/>
              </a:lnSpc>
              <a:spcBef>
                <a:spcPts val="1199"/>
              </a:spcBef>
              <a:buNone/>
              <a:tabLst>
                <a:tab algn="l" pos="0"/>
              </a:tabLst>
            </a:pPr>
            <a:endParaRPr b="0" lang="en-US" sz="3459" spc="-1" strike="noStrike">
              <a:latin typeface="Arial"/>
            </a:endParaRPr>
          </a:p>
          <a:p>
            <a:pPr>
              <a:lnSpc>
                <a:spcPct val="115000"/>
              </a:lnSpc>
              <a:spcBef>
                <a:spcPts val="1199"/>
              </a:spcBef>
              <a:buNone/>
              <a:tabLst>
                <a:tab algn="l" pos="0"/>
              </a:tabLst>
            </a:pPr>
            <a:endParaRPr b="0" lang="en-US" sz="1300" spc="-1" strike="noStrike">
              <a:latin typeface="Arial"/>
            </a:endParaRPr>
          </a:p>
          <a:p>
            <a:pPr>
              <a:lnSpc>
                <a:spcPct val="115000"/>
              </a:lnSpc>
              <a:spcBef>
                <a:spcPts val="1199"/>
              </a:spcBef>
              <a:spcAft>
                <a:spcPts val="1199"/>
              </a:spcAft>
              <a:buNone/>
              <a:tabLst>
                <a:tab algn="l" pos="0"/>
              </a:tabLst>
            </a:pPr>
            <a:endParaRPr b="0" lang="en-US" sz="1300" spc="-1" strike="noStrike">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19</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description/>
  <dc:language>zh-TW</dc:language>
  <cp:lastModifiedBy/>
  <dcterms:modified xsi:type="dcterms:W3CDTF">2023-09-24T21:09:32Z</dcterms:modified>
  <cp:revision>7</cp:revision>
  <dc:subject/>
  <dc:title/>
</cp:coreProperties>
</file>

<file path=docProps/custom.xml><?xml version="1.0" encoding="utf-8"?>
<Properties xmlns="http://schemas.openxmlformats.org/officeDocument/2006/custom-properties" xmlns:vt="http://schemas.openxmlformats.org/officeDocument/2006/docPropsVTypes"/>
</file>