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aleway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8cf1518167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8cf1518167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8cf1518167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8cf1518167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8cf1518167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8cf1518167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8cf1518167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8cf1518167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4deeb0514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4deeb051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ocs.google.com/spreadsheets/d/1BJWv_Cmx3bheJ1_0T1iNsgbTiIYP4Fy0KCAJ3YQYFsg/edit?usp=sharing" TargetMode="External"/><Relationship Id="rId4" Type="http://schemas.openxmlformats.org/officeDocument/2006/relationships/hyperlink" Target="https://docs.google.com/spreadsheets/d/1BJWv_Cmx3bheJ1_0T1iNsgbTiIYP4Fy0KCAJ3YQYFsg/edit?usp=sharin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7950" y="2319475"/>
            <a:ext cx="7688100" cy="69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33">
                <a:latin typeface="Arial"/>
                <a:ea typeface="Arial"/>
                <a:cs typeface="Arial"/>
                <a:sym typeface="Arial"/>
              </a:rPr>
              <a:t>HW4_11204604_HongTseWen.pptx</a:t>
            </a:r>
            <a:r>
              <a:rPr b="0" lang="zh-TW" sz="2988">
                <a:latin typeface="Lato"/>
                <a:ea typeface="Lato"/>
                <a:cs typeface="Lato"/>
                <a:sym typeface="Lato"/>
              </a:rPr>
              <a:t> </a:t>
            </a:r>
            <a:r>
              <a:rPr b="0" lang="zh-TW" sz="3644">
                <a:latin typeface="Lato"/>
                <a:ea typeface="Lato"/>
                <a:cs typeface="Lato"/>
                <a:sym typeface="Lato"/>
              </a:rPr>
              <a:t> </a:t>
            </a:r>
            <a:r>
              <a:rPr b="0" lang="zh-TW" sz="3422">
                <a:latin typeface="Lato"/>
                <a:ea typeface="Lato"/>
                <a:cs typeface="Lato"/>
                <a:sym typeface="Lato"/>
              </a:rPr>
              <a:t> </a:t>
            </a:r>
            <a:r>
              <a:rPr b="0" lang="zh-TW" sz="2088">
                <a:latin typeface="Lato"/>
                <a:ea typeface="Lato"/>
                <a:cs typeface="Lato"/>
                <a:sym typeface="Lato"/>
              </a:rPr>
              <a:t>[</a:t>
            </a:r>
            <a:r>
              <a:rPr b="0" lang="zh-TW" sz="2088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Reference D</a:t>
            </a:r>
            <a:r>
              <a:rPr b="0" lang="zh-TW" sz="2088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4"/>
              </a:rPr>
              <a:t>ata</a:t>
            </a:r>
            <a:r>
              <a:rPr b="0" lang="zh-TW" sz="2088">
                <a:latin typeface="Lato"/>
                <a:ea typeface="Lato"/>
                <a:cs typeface="Lato"/>
                <a:sym typeface="Lato"/>
              </a:rPr>
              <a:t>]</a:t>
            </a:r>
            <a:endParaRPr b="0" sz="2088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44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44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7952" y="5732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Seminar on Information Management CYCU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7650" y="5651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1840">
                <a:latin typeface="Lato"/>
                <a:ea typeface="Lato"/>
                <a:cs typeface="Lato"/>
                <a:sym typeface="Lato"/>
              </a:rPr>
              <a:t>1.Distribution of publication years</a:t>
            </a:r>
            <a:endParaRPr sz="184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07925" y="1369425"/>
            <a:ext cx="7688700" cy="297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4350" y="1100350"/>
            <a:ext cx="7688700" cy="360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>
            <p:ph type="title"/>
          </p:nvPr>
        </p:nvSpPr>
        <p:spPr>
          <a:xfrm>
            <a:off x="333475" y="503225"/>
            <a:ext cx="959400" cy="419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1640">
                <a:latin typeface="Lato"/>
                <a:ea typeface="Lato"/>
                <a:cs typeface="Lato"/>
                <a:sym typeface="Lato"/>
              </a:rPr>
              <a:t>2.</a:t>
            </a:r>
            <a:endParaRPr sz="164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1640">
                <a:latin typeface="Lato"/>
                <a:ea typeface="Lato"/>
                <a:cs typeface="Lato"/>
                <a:sym typeface="Lato"/>
              </a:rPr>
              <a:t>Distribution of sources (journal)</a:t>
            </a:r>
            <a:endParaRPr sz="164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0" name="Google Shape;100;p15"/>
          <p:cNvSpPr txBox="1"/>
          <p:nvPr>
            <p:ph idx="1" type="body"/>
          </p:nvPr>
        </p:nvSpPr>
        <p:spPr>
          <a:xfrm>
            <a:off x="729450" y="1413100"/>
            <a:ext cx="7688700" cy="29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Google Shape;10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0225" y="161825"/>
            <a:ext cx="6998051" cy="4981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729450" y="5760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1540">
                <a:latin typeface="Lato"/>
                <a:ea typeface="Lato"/>
                <a:cs typeface="Lato"/>
                <a:sym typeface="Lato"/>
              </a:rPr>
              <a:t>3.Are there author names that appears frequently? Countries? Affiliated universities?</a:t>
            </a:r>
            <a:endParaRPr sz="154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729450" y="1287950"/>
            <a:ext cx="7688700" cy="38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4715"/>
              <a:t>Feng Chia University, Taiwan: </a:t>
            </a:r>
            <a:endParaRPr b="1" sz="47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4715"/>
              <a:t>	1.Ho, CW (Ho, Ching-Wei) 		</a:t>
            </a:r>
            <a:endParaRPr b="1" sz="47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4715"/>
              <a:t>	2.Wang, YB (Wang, Yu-Bing) 						</a:t>
            </a:r>
            <a:endParaRPr b="1" sz="47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4715"/>
              <a:t>	3.Ha, HY (Ha, Hong-Youl) 	</a:t>
            </a:r>
            <a:endParaRPr b="1" sz="4715"/>
          </a:p>
          <a:p>
            <a:pPr indent="45720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zh-TW" sz="4315"/>
              <a:t>Appears in 3 articles:</a:t>
            </a:r>
            <a:endParaRPr b="1" i="1"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zh-TW" sz="4315"/>
              <a:t>	Re-purchase intentions and virtual customer relationships on social media brand community			</a:t>
            </a:r>
            <a:endParaRPr i="1"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zh-TW" sz="4315"/>
              <a:t>	Does Social Media Marketing and Brand Community Play the Role in Building a Sustainable Digital Business Strategy?</a:t>
            </a:r>
            <a:endParaRPr i="1"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zh-TW" sz="4315"/>
              <a:t>	Re-purchase intentions and virtual customer relationships on social media brand community</a:t>
            </a:r>
            <a:r>
              <a:rPr lang="zh-TW" sz="4315"/>
              <a:t>			</a:t>
            </a:r>
            <a:endParaRPr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4715"/>
              <a:t>Konyang University, South Korea:</a:t>
            </a:r>
            <a:r>
              <a:rPr lang="zh-TW" sz="4315"/>
              <a:t>	</a:t>
            </a:r>
            <a:endParaRPr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4715"/>
              <a:t>	4.Kim, G (Kim, Gimun)</a:t>
            </a:r>
            <a:r>
              <a:rPr lang="zh-TW" sz="4315"/>
              <a:t> 				</a:t>
            </a:r>
            <a:endParaRPr sz="4315"/>
          </a:p>
          <a:p>
            <a:pPr indent="45720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zh-TW" sz="4315"/>
              <a:t>Appears in 2 articles:</a:t>
            </a:r>
            <a:endParaRPr b="1" i="1"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zh-TW" sz="4315"/>
              <a:t>	Determinants of consumer attitudes and re-purchase intentions toward direct-to-consumer (DTC) brands</a:t>
            </a:r>
            <a:endParaRPr i="1" sz="4315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zh-TW" sz="4315"/>
              <a:t>	A study of factors that affect user intentions toward email service switching</a:t>
            </a:r>
            <a:endParaRPr i="1" sz="4315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729450" y="6197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1840">
                <a:latin typeface="Lato"/>
                <a:ea typeface="Lato"/>
                <a:cs typeface="Lato"/>
                <a:sym typeface="Lato"/>
              </a:rPr>
              <a:t>4.Distribution of keywords</a:t>
            </a:r>
            <a:endParaRPr sz="184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729450" y="1347575"/>
            <a:ext cx="3567000" cy="29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1	Customer satisfaction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2	Repurchase intention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3	Loyalty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4	Relationship quality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5	Perceived value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6	Trust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7	Commitment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8	Service quality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9	B2B</a:t>
            </a:r>
            <a:endParaRPr b="1" sz="12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200"/>
              <a:t>10	Structural equation modelling</a:t>
            </a:r>
            <a:endParaRPr b="1" sz="1200"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437975" y="1254400"/>
            <a:ext cx="3567000" cy="29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11	Relationship marketing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12	Business-to-business marketing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13	Online shopping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14	Innovation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15	Brand loyalty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16	Social media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17	Internet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18	E-commerce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19	Marketing strategy</a:t>
            </a:r>
            <a:endParaRPr b="1" sz="121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b="1" lang="zh-TW" sz="1210"/>
              <a:t>20	Trust propensity</a:t>
            </a:r>
            <a:endParaRPr b="1" sz="1210"/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sz="91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654900" y="5452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0" lang="zh-TW" sz="2140">
                <a:latin typeface="Arial"/>
                <a:ea typeface="Arial"/>
                <a:cs typeface="Arial"/>
                <a:sym typeface="Arial"/>
              </a:rPr>
              <a:t>Appendix:</a:t>
            </a:r>
            <a:r>
              <a:rPr b="0" lang="zh-TW" sz="2140"/>
              <a:t> </a:t>
            </a:r>
            <a:r>
              <a:rPr lang="zh-TW" sz="194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1940">
                <a:latin typeface="Arial"/>
                <a:ea typeface="Arial"/>
                <a:cs typeface="Arial"/>
                <a:sym typeface="Arial"/>
              </a:rPr>
              <a:t>(renew) </a:t>
            </a:r>
            <a:r>
              <a:rPr lang="zh-TW" sz="1940">
                <a:latin typeface="Arial"/>
                <a:ea typeface="Arial"/>
                <a:cs typeface="Arial"/>
                <a:sym typeface="Arial"/>
              </a:rPr>
              <a:t>Assignment #3: </a:t>
            </a:r>
            <a:endParaRPr sz="194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476250" y="1297275"/>
            <a:ext cx="8544600" cy="364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500"/>
              <a:t>1.Topic: </a:t>
            </a:r>
            <a:r>
              <a:rPr b="1" lang="zh-TW" sz="5500"/>
              <a:t>Relational bonding strategies, customer satisfaction, and loyalty in the Industrial Lubricant market</a:t>
            </a:r>
            <a:endParaRPr b="1"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5500"/>
              <a:t>2.Interested in: </a:t>
            </a:r>
            <a:r>
              <a:rPr b="1" lang="zh-TW" sz="5500"/>
              <a:t>Investigate the influence of relational bonding strategies on customer satisfaction and loyalty.</a:t>
            </a:r>
            <a:endParaRPr b="1"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5500"/>
              <a:t>3.</a:t>
            </a:r>
            <a:r>
              <a:rPr b="1" lang="zh-TW" sz="5500"/>
              <a:t>Dependent variables</a:t>
            </a:r>
            <a:r>
              <a:rPr lang="zh-TW" sz="5500"/>
              <a:t> are "</a:t>
            </a:r>
            <a:r>
              <a:rPr b="1" lang="zh-TW" sz="5500"/>
              <a:t>customer satisfaction</a:t>
            </a:r>
            <a:r>
              <a:rPr lang="zh-TW" sz="5500"/>
              <a:t>" and "</a:t>
            </a:r>
            <a:r>
              <a:rPr b="1" lang="zh-TW" sz="5500"/>
              <a:t>customer loyalty</a:t>
            </a:r>
            <a:r>
              <a:rPr lang="zh-TW" sz="5500"/>
              <a:t>." These variables are what I trying to understand and explain in the context of the Industrial Lubricant  market.</a:t>
            </a:r>
            <a:endParaRPr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5500"/>
              <a:t>4.Question:</a:t>
            </a:r>
            <a:endParaRPr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5500"/>
              <a:t>	</a:t>
            </a:r>
            <a:r>
              <a:rPr b="1" lang="zh-TW" sz="5500"/>
              <a:t>-The impact of Social bonding strategies on customer loyalty.</a:t>
            </a:r>
            <a:endParaRPr b="1"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5500"/>
              <a:t>	-The effects of Financial bonding strategies on customer satisfaction.</a:t>
            </a:r>
            <a:endParaRPr b="1"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5500"/>
              <a:t>	-The impact of Technical service on customer satisfaction.</a:t>
            </a:r>
            <a:endParaRPr b="1" sz="5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zh-TW" sz="5500"/>
              <a:t>	-The impact of Educational training service on customer satisfaction.</a:t>
            </a:r>
            <a:r>
              <a:rPr b="1" lang="zh-TW" sz="2700"/>
              <a:t> </a:t>
            </a:r>
            <a:endParaRPr b="1"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