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93" r:id="rId3"/>
    <p:sldId id="259" r:id="rId4"/>
    <p:sldId id="260" r:id="rId5"/>
    <p:sldId id="284" r:id="rId6"/>
    <p:sldId id="261" r:id="rId7"/>
    <p:sldId id="295" r:id="rId8"/>
    <p:sldId id="263" r:id="rId9"/>
    <p:sldId id="264" r:id="rId10"/>
    <p:sldId id="269" r:id="rId11"/>
    <p:sldId id="271" r:id="rId12"/>
    <p:sldId id="273" r:id="rId13"/>
    <p:sldId id="275" r:id="rId14"/>
    <p:sldId id="276" r:id="rId15"/>
    <p:sldId id="278" r:id="rId16"/>
    <p:sldId id="289" r:id="rId17"/>
    <p:sldId id="265" r:id="rId18"/>
    <p:sldId id="291" r:id="rId19"/>
    <p:sldId id="280" r:id="rId20"/>
    <p:sldId id="287" r:id="rId21"/>
    <p:sldId id="281" r:id="rId22"/>
    <p:sldId id="283" r:id="rId23"/>
    <p:sldId id="292" r:id="rId24"/>
    <p:sldId id="29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367" autoAdjust="0"/>
  </p:normalViewPr>
  <p:slideViewPr>
    <p:cSldViewPr snapToGrid="0">
      <p:cViewPr varScale="1">
        <p:scale>
          <a:sx n="70" d="100"/>
          <a:sy n="70" d="100"/>
        </p:scale>
        <p:origin x="11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BB3EA-0416-48CA-BA57-841137ED59D0}" type="datetimeFigureOut">
              <a:rPr lang="zh-TW" altLang="en-US" smtClean="0"/>
              <a:t>2023/12/18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B5188-BE99-41D4-852A-31165CA241A5}" type="slidenum">
              <a:rPr lang="zh-TW" altLang="en-US" smtClean="0"/>
              <a:t>‹#›</a:t>
            </a:fld>
            <a:endParaRPr lang="zh-TW" altLang="en-US"/>
          </a:p>
        </p:txBody>
      </p:sp>
    </p:spTree>
    <p:extLst>
      <p:ext uri="{BB962C8B-B14F-4D97-AF65-F5344CB8AC3E}">
        <p14:creationId xmlns:p14="http://schemas.microsoft.com/office/powerpoint/2010/main" val="3636550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D8B5188-BE99-41D4-852A-31165CA241A5}" type="slidenum">
              <a:rPr lang="zh-TW" altLang="en-US" smtClean="0"/>
              <a:t>2</a:t>
            </a:fld>
            <a:endParaRPr lang="zh-TW" altLang="en-US"/>
          </a:p>
        </p:txBody>
      </p:sp>
    </p:spTree>
    <p:extLst>
      <p:ext uri="{BB962C8B-B14F-4D97-AF65-F5344CB8AC3E}">
        <p14:creationId xmlns:p14="http://schemas.microsoft.com/office/powerpoint/2010/main" val="153520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81916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269852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B2B8E3-3B6F-45D8-B030-38273DE42DE5}" type="slidenum">
              <a:rPr lang="zh-TW" altLang="en-US" smtClean="0"/>
              <a:t>‹#›</a:t>
            </a:fld>
            <a:endParaRPr lang="zh-TW"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19826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353950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B2B8E3-3B6F-45D8-B030-38273DE42DE5}" type="slidenum">
              <a:rPr lang="zh-TW" altLang="en-US" smtClean="0"/>
              <a:t>‹#›</a:t>
            </a:fld>
            <a:endParaRPr lang="zh-TW"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1195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按一下以編輯母片文字樣式</a:t>
            </a:r>
          </a:p>
        </p:txBody>
      </p:sp>
      <p:sp>
        <p:nvSpPr>
          <p:cNvPr id="5" name="Date Placeholder 4"/>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2218620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290220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25845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375741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418866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337148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192540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259871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3199551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1117957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7D38C226-E5A1-42B7-9F16-902A20189D6A}" type="datetimeFigureOut">
              <a:rPr lang="zh-TW" altLang="en-US" smtClean="0"/>
              <a:t>2023/12/18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190569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D38C226-E5A1-42B7-9F16-902A20189D6A}" type="datetimeFigureOut">
              <a:rPr lang="zh-TW" altLang="en-US" smtClean="0"/>
              <a:t>2023/12/18</a:t>
            </a:fld>
            <a:endParaRPr lang="zh-TW"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EB2B8E3-3B6F-45D8-B030-38273DE42DE5}" type="slidenum">
              <a:rPr lang="zh-TW" altLang="en-US" smtClean="0"/>
              <a:t>‹#›</a:t>
            </a:fld>
            <a:endParaRPr lang="zh-TW" altLang="en-US"/>
          </a:p>
        </p:txBody>
      </p:sp>
    </p:spTree>
    <p:extLst>
      <p:ext uri="{BB962C8B-B14F-4D97-AF65-F5344CB8AC3E}">
        <p14:creationId xmlns:p14="http://schemas.microsoft.com/office/powerpoint/2010/main" val="134178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F43244-5269-8792-4897-2CD819833BD8}"/>
              </a:ext>
            </a:extLst>
          </p:cNvPr>
          <p:cNvSpPr>
            <a:spLocks noGrp="1"/>
          </p:cNvSpPr>
          <p:nvPr>
            <p:ph type="ctrTitle"/>
          </p:nvPr>
        </p:nvSpPr>
        <p:spPr>
          <a:xfrm>
            <a:off x="2375204" y="1247182"/>
            <a:ext cx="8915399" cy="2262781"/>
          </a:xfrm>
        </p:spPr>
        <p:txBody>
          <a:bodyPr>
            <a:normAutofit fontScale="90000"/>
          </a:bodyPr>
          <a:lstStyle/>
          <a:p>
            <a:r>
              <a:rPr lang="en-US" altLang="zh-TW" sz="5400" b="0" i="0" u="none" strike="noStrike" baseline="0" dirty="0">
                <a:solidFill>
                  <a:srgbClr val="211D1E"/>
                </a:solidFill>
                <a:latin typeface="GKCFD L+ Adv P 4 D F 60 E"/>
              </a:rPr>
              <a:t>Critical barriers in implementing reverse logistics in the Chinese manufacturing sectors </a:t>
            </a:r>
            <a:endParaRPr lang="zh-TW" altLang="en-US" sz="19900" dirty="0"/>
          </a:p>
        </p:txBody>
      </p:sp>
      <p:sp>
        <p:nvSpPr>
          <p:cNvPr id="3" name="副標題 2">
            <a:extLst>
              <a:ext uri="{FF2B5EF4-FFF2-40B4-BE49-F238E27FC236}">
                <a16:creationId xmlns:a16="http://schemas.microsoft.com/office/drawing/2014/main" id="{CFCF44EC-6931-A378-2A56-C9E142D1AD41}"/>
              </a:ext>
            </a:extLst>
          </p:cNvPr>
          <p:cNvSpPr>
            <a:spLocks noGrp="1"/>
          </p:cNvSpPr>
          <p:nvPr>
            <p:ph type="subTitle" idx="1"/>
          </p:nvPr>
        </p:nvSpPr>
        <p:spPr>
          <a:xfrm>
            <a:off x="1524000" y="3509963"/>
            <a:ext cx="9144000" cy="390233"/>
          </a:xfrm>
        </p:spPr>
        <p:txBody>
          <a:bodyPr/>
          <a:lstStyle/>
          <a:p>
            <a:r>
              <a:rPr lang="en-US" altLang="zh-TW" sz="1800" b="0" i="0" u="none" strike="noStrike" baseline="0" dirty="0">
                <a:solidFill>
                  <a:srgbClr val="211D1E"/>
                </a:solidFill>
                <a:latin typeface="GKCFD L+ Adv P 4 D F 60 E"/>
              </a:rPr>
              <a:t>By: </a:t>
            </a:r>
            <a:r>
              <a:rPr lang="pt-BR" altLang="zh-TW" sz="1800" b="0" i="0" u="none" strike="noStrike" baseline="0" dirty="0">
                <a:solidFill>
                  <a:srgbClr val="211D1E"/>
                </a:solidFill>
                <a:latin typeface="GKCFD L+ Adv P 4 D F 60 E"/>
              </a:rPr>
              <a:t>Muhammad D.</a:t>
            </a:r>
            <a:r>
              <a:rPr lang="zh-TW" altLang="en-US" sz="1800" b="0" i="0" u="none" strike="noStrike" baseline="0" dirty="0">
                <a:solidFill>
                  <a:srgbClr val="211D1E"/>
                </a:solidFill>
                <a:latin typeface="GKCFD L+ Adv P 4 D F 60 E"/>
              </a:rPr>
              <a:t> </a:t>
            </a:r>
            <a:r>
              <a:rPr lang="pt-BR" altLang="zh-TW" sz="1800" b="0" i="0" u="none" strike="noStrike" baseline="0" dirty="0" err="1">
                <a:solidFill>
                  <a:srgbClr val="211D1E"/>
                </a:solidFill>
                <a:latin typeface="GKCFD L+ Adv P 4 D F 60 E"/>
              </a:rPr>
              <a:t>Abdulrahman</a:t>
            </a:r>
            <a:r>
              <a:rPr lang="pt-BR" altLang="zh-TW" sz="1800" b="0" i="0" u="none" strike="noStrike" baseline="0" dirty="0">
                <a:solidFill>
                  <a:srgbClr val="211D1E"/>
                </a:solidFill>
                <a:latin typeface="GKCFD L+ Adv P 4 D F 60 E"/>
              </a:rPr>
              <a:t>, </a:t>
            </a:r>
            <a:r>
              <a:rPr lang="pt-BR" altLang="zh-TW" sz="1800" b="0" i="0" u="none" strike="noStrike" baseline="0" dirty="0" err="1">
                <a:solidFill>
                  <a:srgbClr val="211D1E"/>
                </a:solidFill>
                <a:latin typeface="GKCFD L+ Adv P 4 D F 60 E"/>
              </a:rPr>
              <a:t>Angappa</a:t>
            </a:r>
            <a:r>
              <a:rPr lang="zh-TW" altLang="en-US" sz="1800" b="0" i="0" u="none" strike="noStrike" baseline="0" dirty="0">
                <a:solidFill>
                  <a:srgbClr val="211D1E"/>
                </a:solidFill>
                <a:latin typeface="GKCFD L+ Adv P 4 D F 60 E"/>
              </a:rPr>
              <a:t> </a:t>
            </a:r>
            <a:r>
              <a:rPr lang="pt-BR" altLang="zh-TW" sz="1800" b="0" i="0" u="none" strike="noStrike" baseline="0" dirty="0" err="1">
                <a:solidFill>
                  <a:srgbClr val="211D1E"/>
                </a:solidFill>
                <a:latin typeface="GKCFD L+ Adv P 4 D F 60 E"/>
              </a:rPr>
              <a:t>Gunasekaran</a:t>
            </a:r>
            <a:r>
              <a:rPr lang="pt-BR" altLang="zh-TW" sz="1800" b="0" i="0" u="none" strike="noStrike" baseline="0" dirty="0">
                <a:solidFill>
                  <a:srgbClr val="211D1E"/>
                </a:solidFill>
                <a:latin typeface="GKCFD L+ Adv P 4 D F 60 E"/>
              </a:rPr>
              <a:t>, </a:t>
            </a:r>
            <a:r>
              <a:rPr lang="zh-TW" altLang="en-US" sz="1800" b="0" i="0" u="none" strike="noStrike" baseline="0" dirty="0">
                <a:solidFill>
                  <a:srgbClr val="211D1E"/>
                </a:solidFill>
                <a:latin typeface="GKCFD L+ Adv P 4 D F 60 E"/>
              </a:rPr>
              <a:t> </a:t>
            </a:r>
            <a:r>
              <a:rPr lang="pt-BR" altLang="zh-TW" sz="1800" b="0" i="0" u="none" strike="noStrike" baseline="0" dirty="0" err="1">
                <a:solidFill>
                  <a:srgbClr val="211D1E"/>
                </a:solidFill>
                <a:latin typeface="GKCFD L+ Adv P 4 D F 60 E"/>
              </a:rPr>
              <a:t>NachiappanSubramanian</a:t>
            </a:r>
            <a:r>
              <a:rPr lang="pt-BR" altLang="zh-TW" sz="1800" b="0" i="0" u="none" strike="noStrike" baseline="0" dirty="0">
                <a:solidFill>
                  <a:srgbClr val="211D1E"/>
                </a:solidFill>
                <a:latin typeface="GKCFD L+ Adv P 4 D F 60 E"/>
              </a:rPr>
              <a:t> </a:t>
            </a:r>
            <a:endParaRPr lang="zh-TW" altLang="en-US" dirty="0"/>
          </a:p>
        </p:txBody>
      </p:sp>
      <p:sp>
        <p:nvSpPr>
          <p:cNvPr id="5" name="文字方塊 4">
            <a:extLst>
              <a:ext uri="{FF2B5EF4-FFF2-40B4-BE49-F238E27FC236}">
                <a16:creationId xmlns:a16="http://schemas.microsoft.com/office/drawing/2014/main" id="{E9159940-3AE4-4CDD-E1A6-48F41DBDA90C}"/>
              </a:ext>
            </a:extLst>
          </p:cNvPr>
          <p:cNvSpPr txBox="1"/>
          <p:nvPr/>
        </p:nvSpPr>
        <p:spPr>
          <a:xfrm>
            <a:off x="1971472" y="4687488"/>
            <a:ext cx="9144000" cy="923330"/>
          </a:xfrm>
          <a:prstGeom prst="rect">
            <a:avLst/>
          </a:prstGeom>
          <a:noFill/>
        </p:spPr>
        <p:txBody>
          <a:bodyPr wrap="square">
            <a:spAutoFit/>
          </a:bodyPr>
          <a:lstStyle/>
          <a:p>
            <a:r>
              <a:rPr lang="en-US" altLang="zh-TW" dirty="0">
                <a:solidFill>
                  <a:srgbClr val="211D1E"/>
                </a:solidFill>
                <a:latin typeface="GKCFD L+ Adv P 4 D F 60 E"/>
              </a:rPr>
              <a:t>Professor			:</a:t>
            </a:r>
            <a:r>
              <a:rPr lang="zh-TW" altLang="en-US" dirty="0">
                <a:solidFill>
                  <a:srgbClr val="211D1E"/>
                </a:solidFill>
                <a:latin typeface="GKCFD L+ Adv P 4 D F 60 E"/>
              </a:rPr>
              <a:t> </a:t>
            </a:r>
            <a:r>
              <a:rPr lang="en-US" altLang="zh-TW" sz="1800" b="1" dirty="0">
                <a:latin typeface="Caviar Dreams" panose="020B0402020204020504" pitchFamily="34" charset="0"/>
              </a:rPr>
              <a:t>Professor Cheng-Wen Lee</a:t>
            </a:r>
          </a:p>
          <a:p>
            <a:r>
              <a:rPr lang="en-US" altLang="zh-TW" sz="1800" b="0" i="0" u="none" strike="noStrike" baseline="0" dirty="0">
                <a:solidFill>
                  <a:srgbClr val="211D1E"/>
                </a:solidFill>
                <a:latin typeface="GKCFD L+ Adv P 4 D F 60 E"/>
              </a:rPr>
              <a:t>Name			:</a:t>
            </a:r>
            <a:r>
              <a:rPr lang="zh-TW" altLang="en-US" sz="1800" b="0" i="0" u="none" strike="noStrike" baseline="0" dirty="0">
                <a:solidFill>
                  <a:srgbClr val="211D1E"/>
                </a:solidFill>
                <a:latin typeface="GKCFD L+ Adv P 4 D F 60 E"/>
              </a:rPr>
              <a:t> </a:t>
            </a:r>
            <a:r>
              <a:rPr lang="en-US" altLang="zh-TW" dirty="0" err="1">
                <a:solidFill>
                  <a:srgbClr val="211D1E"/>
                </a:solidFill>
                <a:latin typeface="GKCFD L+ Adv P 4 D F 60 E"/>
              </a:rPr>
              <a:t>Fu,Mao</a:t>
            </a:r>
            <a:r>
              <a:rPr lang="en-US" altLang="zh-TW" dirty="0">
                <a:solidFill>
                  <a:srgbClr val="211D1E"/>
                </a:solidFill>
                <a:latin typeface="GKCFD L+ Adv P 4 D F 60 E"/>
              </a:rPr>
              <a:t>-Wen</a:t>
            </a:r>
            <a:r>
              <a:rPr lang="en-US" altLang="zh-TW" sz="1800" b="0" i="0" u="none" strike="noStrike" baseline="0" dirty="0">
                <a:solidFill>
                  <a:srgbClr val="211D1E"/>
                </a:solidFill>
                <a:latin typeface="GKCFD L+ Adv P 4 D F 60 E"/>
              </a:rPr>
              <a:t> </a:t>
            </a:r>
          </a:p>
          <a:p>
            <a:r>
              <a:rPr lang="en-US" altLang="zh-TW" dirty="0">
                <a:solidFill>
                  <a:srgbClr val="211D1E"/>
                </a:solidFill>
                <a:latin typeface="GKCFD L+ Adv P 4 D F 60 E"/>
              </a:rPr>
              <a:t>Date of Presentation	:</a:t>
            </a:r>
            <a:r>
              <a:rPr lang="zh-TW" altLang="en-US" dirty="0">
                <a:solidFill>
                  <a:srgbClr val="211D1E"/>
                </a:solidFill>
                <a:latin typeface="GKCFD L+ Adv P 4 D F 60 E"/>
              </a:rPr>
              <a:t> </a:t>
            </a:r>
            <a:r>
              <a:rPr lang="en-US" altLang="zh-TW" dirty="0">
                <a:solidFill>
                  <a:srgbClr val="211D1E"/>
                </a:solidFill>
                <a:latin typeface="GKCFD L+ Adv P 4 D F 60 E"/>
              </a:rPr>
              <a:t>19</a:t>
            </a:r>
            <a:r>
              <a:rPr lang="zh-TW" altLang="en-US" dirty="0">
                <a:solidFill>
                  <a:srgbClr val="211D1E"/>
                </a:solidFill>
                <a:latin typeface="GKCFD L+ Adv P 4 D F 60 E"/>
              </a:rPr>
              <a:t> </a:t>
            </a:r>
            <a:r>
              <a:rPr lang="en-US" altLang="zh-TW" dirty="0">
                <a:solidFill>
                  <a:srgbClr val="211D1E"/>
                </a:solidFill>
                <a:latin typeface="GKCFD L+ Adv P 4 D F 60 E"/>
              </a:rPr>
              <a:t>December 2023</a:t>
            </a:r>
            <a:endParaRPr lang="zh-TW" altLang="en-US" dirty="0"/>
          </a:p>
        </p:txBody>
      </p:sp>
    </p:spTree>
    <p:extLst>
      <p:ext uri="{BB962C8B-B14F-4D97-AF65-F5344CB8AC3E}">
        <p14:creationId xmlns:p14="http://schemas.microsoft.com/office/powerpoint/2010/main" val="553554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4A23F1-8212-78E1-BFDA-04F81FF5D02C}"/>
              </a:ext>
            </a:extLst>
          </p:cNvPr>
          <p:cNvSpPr>
            <a:spLocks noGrp="1"/>
          </p:cNvSpPr>
          <p:nvPr>
            <p:ph type="title"/>
          </p:nvPr>
        </p:nvSpPr>
        <p:spPr>
          <a:xfrm>
            <a:off x="200025" y="210055"/>
            <a:ext cx="6477000" cy="586220"/>
          </a:xfrm>
        </p:spPr>
        <p:txBody>
          <a:bodyPr>
            <a:noAutofit/>
          </a:bodyPr>
          <a:lstStyle/>
          <a:p>
            <a:r>
              <a:rPr lang="en-US" altLang="zh-TW" sz="3200" dirty="0"/>
              <a:t>Research Methods (contd.)</a:t>
            </a:r>
            <a:endParaRPr lang="zh-TW" altLang="en-US" sz="3200" dirty="0"/>
          </a:p>
        </p:txBody>
      </p:sp>
      <p:pic>
        <p:nvPicPr>
          <p:cNvPr id="5" name="內容版面配置區 4">
            <a:extLst>
              <a:ext uri="{FF2B5EF4-FFF2-40B4-BE49-F238E27FC236}">
                <a16:creationId xmlns:a16="http://schemas.microsoft.com/office/drawing/2014/main" id="{4F37C536-23CB-7C91-A860-C5873D71B3CE}"/>
              </a:ext>
            </a:extLst>
          </p:cNvPr>
          <p:cNvPicPr>
            <a:picLocks noGrp="1" noChangeAspect="1"/>
          </p:cNvPicPr>
          <p:nvPr>
            <p:ph idx="1"/>
          </p:nvPr>
        </p:nvPicPr>
        <p:blipFill>
          <a:blip r:embed="rId2"/>
          <a:stretch>
            <a:fillRect/>
          </a:stretch>
        </p:blipFill>
        <p:spPr>
          <a:xfrm>
            <a:off x="397020" y="821531"/>
            <a:ext cx="5800725" cy="4076700"/>
          </a:xfrm>
        </p:spPr>
      </p:pic>
      <p:pic>
        <p:nvPicPr>
          <p:cNvPr id="6" name="內容版面配置區 4">
            <a:extLst>
              <a:ext uri="{FF2B5EF4-FFF2-40B4-BE49-F238E27FC236}">
                <a16:creationId xmlns:a16="http://schemas.microsoft.com/office/drawing/2014/main" id="{A7B3207E-55E1-3AA1-17A7-F691C187DC75}"/>
              </a:ext>
            </a:extLst>
          </p:cNvPr>
          <p:cNvPicPr>
            <a:picLocks noChangeAspect="1"/>
          </p:cNvPicPr>
          <p:nvPr/>
        </p:nvPicPr>
        <p:blipFill>
          <a:blip r:embed="rId3"/>
          <a:stretch>
            <a:fillRect/>
          </a:stretch>
        </p:blipFill>
        <p:spPr>
          <a:xfrm>
            <a:off x="6030625" y="4676270"/>
            <a:ext cx="5838825" cy="1971675"/>
          </a:xfrm>
          <a:prstGeom prst="rect">
            <a:avLst/>
          </a:prstGeom>
        </p:spPr>
      </p:pic>
    </p:spTree>
    <p:extLst>
      <p:ext uri="{BB962C8B-B14F-4D97-AF65-F5344CB8AC3E}">
        <p14:creationId xmlns:p14="http://schemas.microsoft.com/office/powerpoint/2010/main" val="10223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F95228-6D6E-F614-73D2-A0D96E50F397}"/>
              </a:ext>
            </a:extLst>
          </p:cNvPr>
          <p:cNvSpPr>
            <a:spLocks noGrp="1"/>
          </p:cNvSpPr>
          <p:nvPr>
            <p:ph type="title"/>
          </p:nvPr>
        </p:nvSpPr>
        <p:spPr>
          <a:xfrm>
            <a:off x="838200" y="365125"/>
            <a:ext cx="10515600" cy="438439"/>
          </a:xfrm>
        </p:spPr>
        <p:txBody>
          <a:bodyPr>
            <a:normAutofit fontScale="90000"/>
          </a:bodyPr>
          <a:lstStyle/>
          <a:p>
            <a:r>
              <a:rPr lang="en-US" altLang="zh-TW" sz="4400" dirty="0"/>
              <a:t>Research Methods (contd.)</a:t>
            </a:r>
            <a:endParaRPr lang="zh-TW" altLang="en-US" dirty="0"/>
          </a:p>
        </p:txBody>
      </p:sp>
      <p:pic>
        <p:nvPicPr>
          <p:cNvPr id="5" name="內容版面配置區 4">
            <a:extLst>
              <a:ext uri="{FF2B5EF4-FFF2-40B4-BE49-F238E27FC236}">
                <a16:creationId xmlns:a16="http://schemas.microsoft.com/office/drawing/2014/main" id="{60F9EBD2-EE32-039C-2CD1-6731E813BC67}"/>
              </a:ext>
            </a:extLst>
          </p:cNvPr>
          <p:cNvPicPr>
            <a:picLocks noGrp="1" noChangeAspect="1"/>
          </p:cNvPicPr>
          <p:nvPr>
            <p:ph idx="1"/>
          </p:nvPr>
        </p:nvPicPr>
        <p:blipFill>
          <a:blip r:embed="rId2"/>
          <a:stretch>
            <a:fillRect/>
          </a:stretch>
        </p:blipFill>
        <p:spPr>
          <a:xfrm>
            <a:off x="764309" y="933306"/>
            <a:ext cx="5810250" cy="4162425"/>
          </a:xfrm>
        </p:spPr>
      </p:pic>
      <p:pic>
        <p:nvPicPr>
          <p:cNvPr id="6" name="內容版面配置區 4">
            <a:extLst>
              <a:ext uri="{FF2B5EF4-FFF2-40B4-BE49-F238E27FC236}">
                <a16:creationId xmlns:a16="http://schemas.microsoft.com/office/drawing/2014/main" id="{E9B7D3DB-DEDD-9AAF-D60B-0814556AF115}"/>
              </a:ext>
            </a:extLst>
          </p:cNvPr>
          <p:cNvPicPr>
            <a:picLocks noChangeAspect="1"/>
          </p:cNvPicPr>
          <p:nvPr/>
        </p:nvPicPr>
        <p:blipFill>
          <a:blip r:embed="rId3"/>
          <a:stretch>
            <a:fillRect/>
          </a:stretch>
        </p:blipFill>
        <p:spPr>
          <a:xfrm>
            <a:off x="6574559" y="3978202"/>
            <a:ext cx="5519883" cy="2743200"/>
          </a:xfrm>
          <a:prstGeom prst="rect">
            <a:avLst/>
          </a:prstGeom>
        </p:spPr>
      </p:pic>
    </p:spTree>
    <p:extLst>
      <p:ext uri="{BB962C8B-B14F-4D97-AF65-F5344CB8AC3E}">
        <p14:creationId xmlns:p14="http://schemas.microsoft.com/office/powerpoint/2010/main" val="2950066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AEF810-7DEE-A1BA-D875-868F3FF9F567}"/>
              </a:ext>
            </a:extLst>
          </p:cNvPr>
          <p:cNvSpPr>
            <a:spLocks noGrp="1"/>
          </p:cNvSpPr>
          <p:nvPr>
            <p:ph type="title"/>
          </p:nvPr>
        </p:nvSpPr>
        <p:spPr>
          <a:xfrm>
            <a:off x="838200" y="365126"/>
            <a:ext cx="10515600" cy="974148"/>
          </a:xfrm>
        </p:spPr>
        <p:txBody>
          <a:bodyPr/>
          <a:lstStyle/>
          <a:p>
            <a:r>
              <a:rPr lang="en-US" altLang="zh-TW" sz="4400" dirty="0"/>
              <a:t>Research Methods (contd.)</a:t>
            </a:r>
            <a:endParaRPr lang="zh-TW" altLang="en-US" dirty="0"/>
          </a:p>
        </p:txBody>
      </p:sp>
      <p:pic>
        <p:nvPicPr>
          <p:cNvPr id="5" name="內容版面配置區 4">
            <a:extLst>
              <a:ext uri="{FF2B5EF4-FFF2-40B4-BE49-F238E27FC236}">
                <a16:creationId xmlns:a16="http://schemas.microsoft.com/office/drawing/2014/main" id="{0D471757-8C4F-043B-E37C-45A8A54ED3C7}"/>
              </a:ext>
            </a:extLst>
          </p:cNvPr>
          <p:cNvPicPr>
            <a:picLocks noGrp="1" noChangeAspect="1"/>
          </p:cNvPicPr>
          <p:nvPr>
            <p:ph idx="1"/>
          </p:nvPr>
        </p:nvPicPr>
        <p:blipFill>
          <a:blip r:embed="rId2"/>
          <a:stretch>
            <a:fillRect/>
          </a:stretch>
        </p:blipFill>
        <p:spPr>
          <a:xfrm>
            <a:off x="342547" y="1339274"/>
            <a:ext cx="6335344" cy="4351338"/>
          </a:xfrm>
        </p:spPr>
      </p:pic>
      <p:pic>
        <p:nvPicPr>
          <p:cNvPr id="6" name="內容版面配置區 4">
            <a:extLst>
              <a:ext uri="{FF2B5EF4-FFF2-40B4-BE49-F238E27FC236}">
                <a16:creationId xmlns:a16="http://schemas.microsoft.com/office/drawing/2014/main" id="{40187FB7-CCDE-343B-6712-E710E2767E39}"/>
              </a:ext>
            </a:extLst>
          </p:cNvPr>
          <p:cNvPicPr>
            <a:picLocks noChangeAspect="1"/>
          </p:cNvPicPr>
          <p:nvPr/>
        </p:nvPicPr>
        <p:blipFill>
          <a:blip r:embed="rId3"/>
          <a:stretch>
            <a:fillRect/>
          </a:stretch>
        </p:blipFill>
        <p:spPr>
          <a:xfrm>
            <a:off x="6308436" y="1253331"/>
            <a:ext cx="5791200" cy="4351338"/>
          </a:xfrm>
          <a:prstGeom prst="rect">
            <a:avLst/>
          </a:prstGeom>
        </p:spPr>
      </p:pic>
    </p:spTree>
    <p:extLst>
      <p:ext uri="{BB962C8B-B14F-4D97-AF65-F5344CB8AC3E}">
        <p14:creationId xmlns:p14="http://schemas.microsoft.com/office/powerpoint/2010/main" val="349542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1CC544-503B-E450-46E3-459AD7F3560E}"/>
              </a:ext>
            </a:extLst>
          </p:cNvPr>
          <p:cNvSpPr>
            <a:spLocks noGrp="1"/>
          </p:cNvSpPr>
          <p:nvPr>
            <p:ph type="title"/>
          </p:nvPr>
        </p:nvSpPr>
        <p:spPr>
          <a:xfrm>
            <a:off x="838200" y="365126"/>
            <a:ext cx="10515600" cy="480002"/>
          </a:xfrm>
        </p:spPr>
        <p:txBody>
          <a:bodyPr>
            <a:normAutofit fontScale="90000"/>
          </a:bodyPr>
          <a:lstStyle/>
          <a:p>
            <a:r>
              <a:rPr lang="en-US" altLang="zh-TW" sz="4400" dirty="0"/>
              <a:t>Research Methods (contd.)</a:t>
            </a:r>
            <a:endParaRPr lang="zh-TW" altLang="en-US" dirty="0"/>
          </a:p>
        </p:txBody>
      </p:sp>
      <p:pic>
        <p:nvPicPr>
          <p:cNvPr id="5" name="內容版面配置區 4">
            <a:extLst>
              <a:ext uri="{FF2B5EF4-FFF2-40B4-BE49-F238E27FC236}">
                <a16:creationId xmlns:a16="http://schemas.microsoft.com/office/drawing/2014/main" id="{B3EE4FD8-34D2-2618-F1CF-2B67AACC8EA6}"/>
              </a:ext>
            </a:extLst>
          </p:cNvPr>
          <p:cNvPicPr>
            <a:picLocks noGrp="1" noChangeAspect="1"/>
          </p:cNvPicPr>
          <p:nvPr>
            <p:ph idx="1"/>
          </p:nvPr>
        </p:nvPicPr>
        <p:blipFill>
          <a:blip r:embed="rId2"/>
          <a:stretch>
            <a:fillRect/>
          </a:stretch>
        </p:blipFill>
        <p:spPr>
          <a:xfrm>
            <a:off x="660267" y="1262206"/>
            <a:ext cx="4752242" cy="4750667"/>
          </a:xfrm>
        </p:spPr>
      </p:pic>
      <p:pic>
        <p:nvPicPr>
          <p:cNvPr id="7" name="內容版面配置區 4">
            <a:extLst>
              <a:ext uri="{FF2B5EF4-FFF2-40B4-BE49-F238E27FC236}">
                <a16:creationId xmlns:a16="http://schemas.microsoft.com/office/drawing/2014/main" id="{4E5E893B-3314-23E8-4BCE-01DC678AC748}"/>
              </a:ext>
            </a:extLst>
          </p:cNvPr>
          <p:cNvPicPr>
            <a:picLocks noChangeAspect="1"/>
          </p:cNvPicPr>
          <p:nvPr/>
        </p:nvPicPr>
        <p:blipFill>
          <a:blip r:embed="rId3"/>
          <a:stretch>
            <a:fillRect/>
          </a:stretch>
        </p:blipFill>
        <p:spPr>
          <a:xfrm>
            <a:off x="5808724" y="1429542"/>
            <a:ext cx="5404222" cy="4750667"/>
          </a:xfrm>
          <a:prstGeom prst="rect">
            <a:avLst/>
          </a:prstGeom>
        </p:spPr>
      </p:pic>
    </p:spTree>
    <p:extLst>
      <p:ext uri="{BB962C8B-B14F-4D97-AF65-F5344CB8AC3E}">
        <p14:creationId xmlns:p14="http://schemas.microsoft.com/office/powerpoint/2010/main" val="77576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AC2987-9A46-D125-6975-C4BC1E7E3E65}"/>
              </a:ext>
            </a:extLst>
          </p:cNvPr>
          <p:cNvSpPr>
            <a:spLocks noGrp="1"/>
          </p:cNvSpPr>
          <p:nvPr>
            <p:ph type="title"/>
          </p:nvPr>
        </p:nvSpPr>
        <p:spPr/>
        <p:txBody>
          <a:bodyPr/>
          <a:lstStyle/>
          <a:p>
            <a:r>
              <a:rPr lang="en-US" altLang="zh-TW" sz="4400" dirty="0"/>
              <a:t>Research Methods (contd.)</a:t>
            </a:r>
            <a:endParaRPr lang="zh-TW" altLang="en-US" dirty="0"/>
          </a:p>
        </p:txBody>
      </p:sp>
      <p:pic>
        <p:nvPicPr>
          <p:cNvPr id="11" name="內容版面配置區 4">
            <a:extLst>
              <a:ext uri="{FF2B5EF4-FFF2-40B4-BE49-F238E27FC236}">
                <a16:creationId xmlns:a16="http://schemas.microsoft.com/office/drawing/2014/main" id="{CA2404FC-9DE9-5BCE-ADE0-7242F7DA24A9}"/>
              </a:ext>
            </a:extLst>
          </p:cNvPr>
          <p:cNvPicPr>
            <a:picLocks noGrp="1" noChangeAspect="1"/>
          </p:cNvPicPr>
          <p:nvPr>
            <p:ph idx="1"/>
          </p:nvPr>
        </p:nvPicPr>
        <p:blipFill>
          <a:blip r:embed="rId2"/>
          <a:stretch>
            <a:fillRect/>
          </a:stretch>
        </p:blipFill>
        <p:spPr>
          <a:xfrm>
            <a:off x="3204045" y="2133600"/>
            <a:ext cx="7685735" cy="3778250"/>
          </a:xfrm>
        </p:spPr>
      </p:pic>
      <p:pic>
        <p:nvPicPr>
          <p:cNvPr id="8" name="內容版面配置區 4">
            <a:extLst>
              <a:ext uri="{FF2B5EF4-FFF2-40B4-BE49-F238E27FC236}">
                <a16:creationId xmlns:a16="http://schemas.microsoft.com/office/drawing/2014/main" id="{75CBF2CA-2206-30BA-5DB9-24F4954CB0C7}"/>
              </a:ext>
            </a:extLst>
          </p:cNvPr>
          <p:cNvPicPr>
            <a:picLocks noChangeAspect="1"/>
          </p:cNvPicPr>
          <p:nvPr/>
        </p:nvPicPr>
        <p:blipFill>
          <a:blip r:embed="rId3"/>
          <a:stretch>
            <a:fillRect/>
          </a:stretch>
        </p:blipFill>
        <p:spPr>
          <a:xfrm>
            <a:off x="193963" y="1899516"/>
            <a:ext cx="5717310" cy="4351338"/>
          </a:xfrm>
          <a:prstGeom prst="rect">
            <a:avLst/>
          </a:prstGeom>
        </p:spPr>
      </p:pic>
    </p:spTree>
    <p:extLst>
      <p:ext uri="{BB962C8B-B14F-4D97-AF65-F5344CB8AC3E}">
        <p14:creationId xmlns:p14="http://schemas.microsoft.com/office/powerpoint/2010/main" val="210842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AC2987-9A46-D125-6975-C4BC1E7E3E65}"/>
              </a:ext>
            </a:extLst>
          </p:cNvPr>
          <p:cNvSpPr>
            <a:spLocks noGrp="1"/>
          </p:cNvSpPr>
          <p:nvPr>
            <p:ph type="title"/>
          </p:nvPr>
        </p:nvSpPr>
        <p:spPr>
          <a:xfrm>
            <a:off x="838200" y="365125"/>
            <a:ext cx="10515600" cy="964911"/>
          </a:xfrm>
        </p:spPr>
        <p:txBody>
          <a:bodyPr/>
          <a:lstStyle/>
          <a:p>
            <a:r>
              <a:rPr lang="en-US" altLang="zh-TW" sz="4400" dirty="0"/>
              <a:t>Research Methods (contd.)</a:t>
            </a:r>
            <a:endParaRPr lang="zh-TW" altLang="en-US" dirty="0"/>
          </a:p>
        </p:txBody>
      </p:sp>
      <p:pic>
        <p:nvPicPr>
          <p:cNvPr id="6" name="內容版面配置區 4">
            <a:extLst>
              <a:ext uri="{FF2B5EF4-FFF2-40B4-BE49-F238E27FC236}">
                <a16:creationId xmlns:a16="http://schemas.microsoft.com/office/drawing/2014/main" id="{0C904389-07F4-8CAB-C9AB-197ADB924B7D}"/>
              </a:ext>
            </a:extLst>
          </p:cNvPr>
          <p:cNvPicPr>
            <a:picLocks noChangeAspect="1"/>
          </p:cNvPicPr>
          <p:nvPr/>
        </p:nvPicPr>
        <p:blipFill>
          <a:blip r:embed="rId2"/>
          <a:stretch>
            <a:fillRect/>
          </a:stretch>
        </p:blipFill>
        <p:spPr>
          <a:xfrm>
            <a:off x="227369" y="1890280"/>
            <a:ext cx="10515600" cy="4351338"/>
          </a:xfrm>
          <a:prstGeom prst="rect">
            <a:avLst/>
          </a:prstGeom>
        </p:spPr>
      </p:pic>
    </p:spTree>
    <p:extLst>
      <p:ext uri="{BB962C8B-B14F-4D97-AF65-F5344CB8AC3E}">
        <p14:creationId xmlns:p14="http://schemas.microsoft.com/office/powerpoint/2010/main" val="279555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521EAB-5021-08A4-C92B-BD355C4A98B3}"/>
              </a:ext>
            </a:extLst>
          </p:cNvPr>
          <p:cNvSpPr>
            <a:spLocks noGrp="1"/>
          </p:cNvSpPr>
          <p:nvPr>
            <p:ph type="title"/>
          </p:nvPr>
        </p:nvSpPr>
        <p:spPr/>
        <p:txBody>
          <a:bodyPr/>
          <a:lstStyle/>
          <a:p>
            <a:r>
              <a:rPr lang="en-US" altLang="zh-TW" dirty="0"/>
              <a:t>Result discussion and analysis</a:t>
            </a:r>
            <a:endParaRPr lang="zh-TW" altLang="en-US" dirty="0"/>
          </a:p>
        </p:txBody>
      </p:sp>
      <p:sp>
        <p:nvSpPr>
          <p:cNvPr id="3" name="內容版面配置區 2">
            <a:extLst>
              <a:ext uri="{FF2B5EF4-FFF2-40B4-BE49-F238E27FC236}">
                <a16:creationId xmlns:a16="http://schemas.microsoft.com/office/drawing/2014/main" id="{9C29D71A-E99A-BB3E-EEF0-360466C4E786}"/>
              </a:ext>
            </a:extLst>
          </p:cNvPr>
          <p:cNvSpPr>
            <a:spLocks noGrp="1"/>
          </p:cNvSpPr>
          <p:nvPr>
            <p:ph idx="1"/>
          </p:nvPr>
        </p:nvSpPr>
        <p:spPr>
          <a:xfrm>
            <a:off x="838200" y="1622425"/>
            <a:ext cx="10515600" cy="4351338"/>
          </a:xfrm>
        </p:spPr>
        <p:txBody>
          <a:bodyPr>
            <a:noAutofit/>
          </a:bodyPr>
          <a:lstStyle/>
          <a:p>
            <a:pPr algn="just"/>
            <a:r>
              <a:rPr lang="en-US" altLang="zh-TW" sz="2400" dirty="0"/>
              <a:t>Analyzing the differences in reverse logistics obstacles faced by enterprises in different industries and ownership groups increases the persuasiveness of the research conclusions.</a:t>
            </a:r>
          </a:p>
          <a:p>
            <a:pPr algn="just"/>
            <a:r>
              <a:rPr lang="en-US" altLang="zh-TW" sz="2400" dirty="0"/>
              <a:t>This research also provides a basis for enterprises to formulate targeted reverse logistics implementation countermeasures and has practical application value.</a:t>
            </a:r>
          </a:p>
          <a:p>
            <a:pPr algn="just"/>
            <a:r>
              <a:rPr lang="en-US" altLang="zh-TW" sz="2400" dirty="0"/>
              <a:t>Provide reference for relevant government departments to formulate promotion policies and help create a good institutional environment. It also provides basic data and analysis framework for future related research and helps to dig deeper into research topics.</a:t>
            </a:r>
          </a:p>
        </p:txBody>
      </p:sp>
    </p:spTree>
    <p:extLst>
      <p:ext uri="{BB962C8B-B14F-4D97-AF65-F5344CB8AC3E}">
        <p14:creationId xmlns:p14="http://schemas.microsoft.com/office/powerpoint/2010/main" val="234903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513990-B576-EC90-46C1-EF537BFC2CFD}"/>
              </a:ext>
            </a:extLst>
          </p:cNvPr>
          <p:cNvSpPr>
            <a:spLocks noGrp="1"/>
          </p:cNvSpPr>
          <p:nvPr>
            <p:ph type="title"/>
          </p:nvPr>
        </p:nvSpPr>
        <p:spPr/>
        <p:txBody>
          <a:bodyPr/>
          <a:lstStyle/>
          <a:p>
            <a:r>
              <a:rPr lang="en-US" altLang="zh-TW" dirty="0"/>
              <a:t>Result discussion and analysis (contd.)</a:t>
            </a:r>
            <a:endParaRPr lang="zh-TW" altLang="en-US" dirty="0"/>
          </a:p>
        </p:txBody>
      </p:sp>
      <p:sp>
        <p:nvSpPr>
          <p:cNvPr id="3" name="內容版面配置區 2">
            <a:extLst>
              <a:ext uri="{FF2B5EF4-FFF2-40B4-BE49-F238E27FC236}">
                <a16:creationId xmlns:a16="http://schemas.microsoft.com/office/drawing/2014/main" id="{729224F3-94BC-7A2D-9E8A-53E387F3E8AA}"/>
              </a:ext>
            </a:extLst>
          </p:cNvPr>
          <p:cNvSpPr>
            <a:spLocks noGrp="1"/>
          </p:cNvSpPr>
          <p:nvPr>
            <p:ph idx="1"/>
          </p:nvPr>
        </p:nvSpPr>
        <p:spPr/>
        <p:txBody>
          <a:bodyPr>
            <a:normAutofit/>
          </a:bodyPr>
          <a:lstStyle/>
          <a:p>
            <a:pPr algn="just"/>
            <a:r>
              <a:rPr lang="en-US" altLang="zh-TW" sz="2000" dirty="0"/>
              <a:t>This study aims to identify existing barriers in the implementation of reverse logistics in China's manufacturing industry. </a:t>
            </a:r>
          </a:p>
          <a:p>
            <a:pPr algn="just"/>
            <a:r>
              <a:rPr lang="en-US" altLang="zh-TW" sz="2000" dirty="0"/>
              <a:t>To overcome these challenges, this research proposes a theoretical model that considers four main factors: management, finance, infrastructure and policy. The model also considers the impact of ownership on barriers to implementing reverse logistics.</a:t>
            </a:r>
          </a:p>
          <a:p>
            <a:pPr algn="just"/>
            <a:r>
              <a:rPr lang="en-US" altLang="zh-TW" sz="2000" dirty="0"/>
              <a:t>Overall, this study provides valuable insights into the challenges and barriers faced by Chinese enterprises in implementing reverse logistics. The theoretical model proposed in the paper can help companies develop effective strategies to overcome these challenges and successfully implement reverse logistics.</a:t>
            </a:r>
          </a:p>
          <a:p>
            <a:pPr marL="0" indent="0" algn="just">
              <a:buNone/>
            </a:pPr>
            <a:endParaRPr lang="zh-TW" altLang="en-US" sz="2000" dirty="0"/>
          </a:p>
        </p:txBody>
      </p:sp>
    </p:spTree>
    <p:extLst>
      <p:ext uri="{BB962C8B-B14F-4D97-AF65-F5344CB8AC3E}">
        <p14:creationId xmlns:p14="http://schemas.microsoft.com/office/powerpoint/2010/main" val="3772097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948179-1C72-C742-A1DD-80735C61984E}"/>
              </a:ext>
            </a:extLst>
          </p:cNvPr>
          <p:cNvSpPr>
            <a:spLocks noGrp="1"/>
          </p:cNvSpPr>
          <p:nvPr>
            <p:ph type="title"/>
          </p:nvPr>
        </p:nvSpPr>
        <p:spPr>
          <a:xfrm>
            <a:off x="1370676" y="267639"/>
            <a:ext cx="11150600" cy="1325563"/>
          </a:xfrm>
        </p:spPr>
        <p:txBody>
          <a:bodyPr/>
          <a:lstStyle/>
          <a:p>
            <a:r>
              <a:rPr lang="en-US" altLang="zh-TW" dirty="0"/>
              <a:t>Comprehensive analysis of research framework</a:t>
            </a:r>
            <a:endParaRPr lang="zh-TW" altLang="en-US" dirty="0"/>
          </a:p>
        </p:txBody>
      </p:sp>
      <p:sp>
        <p:nvSpPr>
          <p:cNvPr id="4" name="矩形 3">
            <a:extLst>
              <a:ext uri="{FF2B5EF4-FFF2-40B4-BE49-F238E27FC236}">
                <a16:creationId xmlns:a16="http://schemas.microsoft.com/office/drawing/2014/main" id="{67B525EE-151F-C980-E220-ACDBCAABE09B}"/>
              </a:ext>
            </a:extLst>
          </p:cNvPr>
          <p:cNvSpPr/>
          <p:nvPr/>
        </p:nvSpPr>
        <p:spPr>
          <a:xfrm>
            <a:off x="1219663" y="3241963"/>
            <a:ext cx="2631901" cy="1431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Analysis of research framework</a:t>
            </a:r>
            <a:endParaRPr lang="zh-TW" altLang="en-US" dirty="0"/>
          </a:p>
        </p:txBody>
      </p:sp>
      <p:sp>
        <p:nvSpPr>
          <p:cNvPr id="5" name="矩形 4">
            <a:extLst>
              <a:ext uri="{FF2B5EF4-FFF2-40B4-BE49-F238E27FC236}">
                <a16:creationId xmlns:a16="http://schemas.microsoft.com/office/drawing/2014/main" id="{F619BB67-864F-0AEA-67F7-1D165E24763C}"/>
              </a:ext>
            </a:extLst>
          </p:cNvPr>
          <p:cNvSpPr/>
          <p:nvPr/>
        </p:nvSpPr>
        <p:spPr>
          <a:xfrm>
            <a:off x="6619240" y="2346037"/>
            <a:ext cx="2631901" cy="1431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Theoretical implications</a:t>
            </a:r>
            <a:endParaRPr lang="zh-TW" altLang="en-US" dirty="0"/>
          </a:p>
        </p:txBody>
      </p:sp>
      <p:sp>
        <p:nvSpPr>
          <p:cNvPr id="6" name="矩形 5">
            <a:extLst>
              <a:ext uri="{FF2B5EF4-FFF2-40B4-BE49-F238E27FC236}">
                <a16:creationId xmlns:a16="http://schemas.microsoft.com/office/drawing/2014/main" id="{7202FDB6-2154-9041-3767-3B053D807442}"/>
              </a:ext>
            </a:extLst>
          </p:cNvPr>
          <p:cNvSpPr/>
          <p:nvPr/>
        </p:nvSpPr>
        <p:spPr>
          <a:xfrm>
            <a:off x="5630026" y="4955309"/>
            <a:ext cx="2631901" cy="1431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dirty="0"/>
              <a:t>Managerial implications</a:t>
            </a:r>
            <a:endParaRPr lang="zh-TW" altLang="en-US" dirty="0"/>
          </a:p>
        </p:txBody>
      </p:sp>
      <p:cxnSp>
        <p:nvCxnSpPr>
          <p:cNvPr id="8" name="直線單箭頭接點 7">
            <a:extLst>
              <a:ext uri="{FF2B5EF4-FFF2-40B4-BE49-F238E27FC236}">
                <a16:creationId xmlns:a16="http://schemas.microsoft.com/office/drawing/2014/main" id="{C87D4344-ED28-63F0-D7A1-EA6DA5606B83}"/>
              </a:ext>
            </a:extLst>
          </p:cNvPr>
          <p:cNvCxnSpPr>
            <a:stCxn id="4" idx="3"/>
            <a:endCxn id="5" idx="1"/>
          </p:cNvCxnSpPr>
          <p:nvPr/>
        </p:nvCxnSpPr>
        <p:spPr>
          <a:xfrm flipV="1">
            <a:off x="3851564" y="3061855"/>
            <a:ext cx="2767676" cy="8959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直線單箭頭接點 9">
            <a:extLst>
              <a:ext uri="{FF2B5EF4-FFF2-40B4-BE49-F238E27FC236}">
                <a16:creationId xmlns:a16="http://schemas.microsoft.com/office/drawing/2014/main" id="{DD367141-4B4F-284A-DE2B-DBCE8251D51B}"/>
              </a:ext>
            </a:extLst>
          </p:cNvPr>
          <p:cNvCxnSpPr>
            <a:stCxn id="4" idx="3"/>
            <a:endCxn id="6" idx="1"/>
          </p:cNvCxnSpPr>
          <p:nvPr/>
        </p:nvCxnSpPr>
        <p:spPr>
          <a:xfrm>
            <a:off x="3851564" y="3957781"/>
            <a:ext cx="1778462" cy="1713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1586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265D25-F5A3-6B1E-B9E9-0178988504C7}"/>
              </a:ext>
            </a:extLst>
          </p:cNvPr>
          <p:cNvSpPr>
            <a:spLocks noGrp="1"/>
          </p:cNvSpPr>
          <p:nvPr>
            <p:ph type="title"/>
          </p:nvPr>
        </p:nvSpPr>
        <p:spPr>
          <a:xfrm>
            <a:off x="1867711" y="624110"/>
            <a:ext cx="9636901" cy="1280890"/>
          </a:xfrm>
        </p:spPr>
        <p:txBody>
          <a:bodyPr>
            <a:normAutofit fontScale="90000"/>
          </a:bodyPr>
          <a:lstStyle/>
          <a:p>
            <a:r>
              <a:rPr lang="en-US" altLang="zh-TW" dirty="0"/>
              <a:t>Comprehensive analysis of research framework</a:t>
            </a:r>
            <a:br>
              <a:rPr lang="en-US" altLang="zh-TW" dirty="0"/>
            </a:br>
            <a:r>
              <a:rPr lang="en-US" altLang="zh-TW" dirty="0"/>
              <a:t>(theoretical and managerial implications) </a:t>
            </a:r>
            <a:endParaRPr lang="zh-TW" altLang="en-US" dirty="0"/>
          </a:p>
        </p:txBody>
      </p:sp>
      <p:sp>
        <p:nvSpPr>
          <p:cNvPr id="3" name="內容版面配置區 2">
            <a:extLst>
              <a:ext uri="{FF2B5EF4-FFF2-40B4-BE49-F238E27FC236}">
                <a16:creationId xmlns:a16="http://schemas.microsoft.com/office/drawing/2014/main" id="{3838FB84-389B-4B54-A559-B1E07709409E}"/>
              </a:ext>
            </a:extLst>
          </p:cNvPr>
          <p:cNvSpPr>
            <a:spLocks noGrp="1"/>
          </p:cNvSpPr>
          <p:nvPr>
            <p:ph idx="1"/>
          </p:nvPr>
        </p:nvSpPr>
        <p:spPr/>
        <p:txBody>
          <a:bodyPr>
            <a:normAutofit/>
          </a:bodyPr>
          <a:lstStyle/>
          <a:p>
            <a:pPr marL="0" indent="0">
              <a:buNone/>
            </a:pPr>
            <a:r>
              <a:rPr lang="en-US" altLang="zh-TW" sz="2000" dirty="0"/>
              <a:t>Based on the research framework provided by the article, the following points are the main values ​​of this article:</a:t>
            </a:r>
          </a:p>
          <a:p>
            <a:pPr algn="just"/>
            <a:r>
              <a:rPr lang="en-US" altLang="zh-TW" sz="2000" dirty="0"/>
              <a:t>This paper is framed by a literature review, theoretical model development, empirical research, and managerial implications. The literature review provides an overview of the concept of reverse logistics, global trends, and the current status of reverse logistics in China's manufacturing industry. </a:t>
            </a:r>
          </a:p>
          <a:p>
            <a:pPr algn="just"/>
            <a:r>
              <a:rPr lang="en-US" altLang="zh-TW" sz="2000" dirty="0"/>
              <a:t>The empirical investigation and analysis is based on multiple industries and enterprise ownership types, and the data is comprehensive and rich, which increases the persuasiveness and reference value of the results.</a:t>
            </a:r>
          </a:p>
          <a:p>
            <a:pPr marL="0" indent="0" algn="just">
              <a:buNone/>
            </a:pPr>
            <a:endParaRPr lang="en-US" altLang="zh-TW" sz="2000" dirty="0"/>
          </a:p>
          <a:p>
            <a:pPr algn="just"/>
            <a:endParaRPr lang="zh-TW" altLang="en-US" sz="2000" dirty="0">
              <a:highlight>
                <a:srgbClr val="FFFF00"/>
              </a:highlight>
            </a:endParaRPr>
          </a:p>
        </p:txBody>
      </p:sp>
    </p:spTree>
    <p:extLst>
      <p:ext uri="{BB962C8B-B14F-4D97-AF65-F5344CB8AC3E}">
        <p14:creationId xmlns:p14="http://schemas.microsoft.com/office/powerpoint/2010/main" val="363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6D53751-A103-89A0-15FE-0E9532C7145F}"/>
              </a:ext>
            </a:extLst>
          </p:cNvPr>
          <p:cNvSpPr>
            <a:spLocks noGrp="1"/>
          </p:cNvSpPr>
          <p:nvPr>
            <p:ph idx="1"/>
          </p:nvPr>
        </p:nvSpPr>
        <p:spPr>
          <a:xfrm>
            <a:off x="838200" y="2659224"/>
            <a:ext cx="10515600" cy="4590759"/>
          </a:xfrm>
        </p:spPr>
        <p:txBody>
          <a:bodyPr>
            <a:normAutofit/>
          </a:bodyPr>
          <a:lstStyle/>
          <a:p>
            <a:r>
              <a:rPr lang="en-US" altLang="zh-TW" sz="2400" dirty="0"/>
              <a:t>Introduction &amp; Theoretical Background</a:t>
            </a:r>
          </a:p>
          <a:p>
            <a:r>
              <a:rPr lang="en-US" altLang="zh-TW" sz="2400" dirty="0"/>
              <a:t>Model of the Research  &amp; Research Methods </a:t>
            </a:r>
          </a:p>
          <a:p>
            <a:r>
              <a:rPr lang="en-US" altLang="zh-TW" sz="2400" dirty="0"/>
              <a:t>Methodology &amp; Hypothesis</a:t>
            </a:r>
          </a:p>
          <a:p>
            <a:r>
              <a:rPr lang="en-US" altLang="zh-TW" sz="2400" dirty="0"/>
              <a:t>Result discussion and analysis</a:t>
            </a:r>
          </a:p>
          <a:p>
            <a:r>
              <a:rPr lang="en-US" altLang="zh-TW" sz="2400" dirty="0"/>
              <a:t>Comprehensive analysis of research framework</a:t>
            </a:r>
          </a:p>
          <a:p>
            <a:r>
              <a:rPr lang="en-US" altLang="zh-TW" sz="2400" dirty="0"/>
              <a:t>Several area within the paper that require to improve and future research </a:t>
            </a:r>
            <a:endParaRPr lang="zh-TW" altLang="en-US" sz="2400" dirty="0"/>
          </a:p>
        </p:txBody>
      </p:sp>
      <p:cxnSp>
        <p:nvCxnSpPr>
          <p:cNvPr id="5" name="直線接點 4">
            <a:extLst>
              <a:ext uri="{FF2B5EF4-FFF2-40B4-BE49-F238E27FC236}">
                <a16:creationId xmlns:a16="http://schemas.microsoft.com/office/drawing/2014/main" id="{1F35AB8F-C76F-428B-A08C-20B5150B845C}"/>
              </a:ext>
            </a:extLst>
          </p:cNvPr>
          <p:cNvCxnSpPr>
            <a:cxnSpLocks/>
            <a:stCxn id="29" idx="2"/>
          </p:cNvCxnSpPr>
          <p:nvPr/>
        </p:nvCxnSpPr>
        <p:spPr>
          <a:xfrm flipH="1">
            <a:off x="214604" y="1400516"/>
            <a:ext cx="5881396" cy="1165402"/>
          </a:xfrm>
          <a:prstGeom prst="line">
            <a:avLst/>
          </a:prstGeom>
        </p:spPr>
        <p:style>
          <a:lnRef idx="1">
            <a:schemeClr val="dk1"/>
          </a:lnRef>
          <a:fillRef idx="0">
            <a:schemeClr val="dk1"/>
          </a:fillRef>
          <a:effectRef idx="0">
            <a:schemeClr val="dk1"/>
          </a:effectRef>
          <a:fontRef idx="minor">
            <a:schemeClr val="tx1"/>
          </a:fontRef>
        </p:style>
      </p:cxnSp>
      <p:cxnSp>
        <p:nvCxnSpPr>
          <p:cNvPr id="12" name="直線單箭頭接點 11">
            <a:extLst>
              <a:ext uri="{FF2B5EF4-FFF2-40B4-BE49-F238E27FC236}">
                <a16:creationId xmlns:a16="http://schemas.microsoft.com/office/drawing/2014/main" id="{5A52E926-43A8-46FB-9943-0799A91EAA7D}"/>
              </a:ext>
            </a:extLst>
          </p:cNvPr>
          <p:cNvCxnSpPr/>
          <p:nvPr/>
        </p:nvCxnSpPr>
        <p:spPr>
          <a:xfrm>
            <a:off x="214604" y="2565918"/>
            <a:ext cx="623596" cy="298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單箭頭接點 13">
            <a:extLst>
              <a:ext uri="{FF2B5EF4-FFF2-40B4-BE49-F238E27FC236}">
                <a16:creationId xmlns:a16="http://schemas.microsoft.com/office/drawing/2014/main" id="{0D9F4EF1-40E9-4B7B-9A02-982DE1D6DE7E}"/>
              </a:ext>
            </a:extLst>
          </p:cNvPr>
          <p:cNvCxnSpPr/>
          <p:nvPr/>
        </p:nvCxnSpPr>
        <p:spPr>
          <a:xfrm>
            <a:off x="214604" y="2565918"/>
            <a:ext cx="623596" cy="793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直線單箭頭接點 15">
            <a:extLst>
              <a:ext uri="{FF2B5EF4-FFF2-40B4-BE49-F238E27FC236}">
                <a16:creationId xmlns:a16="http://schemas.microsoft.com/office/drawing/2014/main" id="{C1E914DB-6C36-498F-8E48-6094006B91FB}"/>
              </a:ext>
            </a:extLst>
          </p:cNvPr>
          <p:cNvCxnSpPr/>
          <p:nvPr/>
        </p:nvCxnSpPr>
        <p:spPr>
          <a:xfrm>
            <a:off x="214604" y="2565918"/>
            <a:ext cx="623596" cy="1306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線單箭頭接點 17">
            <a:extLst>
              <a:ext uri="{FF2B5EF4-FFF2-40B4-BE49-F238E27FC236}">
                <a16:creationId xmlns:a16="http://schemas.microsoft.com/office/drawing/2014/main" id="{92CAE8E0-DED6-43A4-9CB8-40DB2D0286C1}"/>
              </a:ext>
            </a:extLst>
          </p:cNvPr>
          <p:cNvCxnSpPr/>
          <p:nvPr/>
        </p:nvCxnSpPr>
        <p:spPr>
          <a:xfrm>
            <a:off x="214604" y="2565918"/>
            <a:ext cx="623596" cy="18194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直線單箭頭接點 19">
            <a:extLst>
              <a:ext uri="{FF2B5EF4-FFF2-40B4-BE49-F238E27FC236}">
                <a16:creationId xmlns:a16="http://schemas.microsoft.com/office/drawing/2014/main" id="{B5A68536-C0E7-4DAD-8073-F39989FFE769}"/>
              </a:ext>
            </a:extLst>
          </p:cNvPr>
          <p:cNvCxnSpPr>
            <a:endCxn id="3" idx="1"/>
          </p:cNvCxnSpPr>
          <p:nvPr/>
        </p:nvCxnSpPr>
        <p:spPr>
          <a:xfrm>
            <a:off x="214604" y="2565918"/>
            <a:ext cx="623596" cy="23886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直線單箭頭接點 21">
            <a:extLst>
              <a:ext uri="{FF2B5EF4-FFF2-40B4-BE49-F238E27FC236}">
                <a16:creationId xmlns:a16="http://schemas.microsoft.com/office/drawing/2014/main" id="{11EBB9F1-4F8D-47C3-9E41-23A450E63371}"/>
              </a:ext>
            </a:extLst>
          </p:cNvPr>
          <p:cNvCxnSpPr>
            <a:cxnSpLocks/>
          </p:cNvCxnSpPr>
          <p:nvPr/>
        </p:nvCxnSpPr>
        <p:spPr>
          <a:xfrm>
            <a:off x="214604" y="2565918"/>
            <a:ext cx="623596" cy="29018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矩形 28">
            <a:extLst>
              <a:ext uri="{FF2B5EF4-FFF2-40B4-BE49-F238E27FC236}">
                <a16:creationId xmlns:a16="http://schemas.microsoft.com/office/drawing/2014/main" id="{D324A85D-212D-497B-9B80-C2EDF2DD339A}"/>
              </a:ext>
            </a:extLst>
          </p:cNvPr>
          <p:cNvSpPr/>
          <p:nvPr/>
        </p:nvSpPr>
        <p:spPr>
          <a:xfrm>
            <a:off x="2387080" y="486116"/>
            <a:ext cx="7417839"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a:t>Presentation outline</a:t>
            </a:r>
            <a:endParaRPr lang="zh-TW" altLang="en-US" dirty="0"/>
          </a:p>
        </p:txBody>
      </p:sp>
    </p:spTree>
    <p:extLst>
      <p:ext uri="{BB962C8B-B14F-4D97-AF65-F5344CB8AC3E}">
        <p14:creationId xmlns:p14="http://schemas.microsoft.com/office/powerpoint/2010/main" val="3887003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204944-F9CB-7F18-C762-D6ACA4D2A2A1}"/>
              </a:ext>
            </a:extLst>
          </p:cNvPr>
          <p:cNvSpPr>
            <a:spLocks noGrp="1"/>
          </p:cNvSpPr>
          <p:nvPr>
            <p:ph type="title"/>
          </p:nvPr>
        </p:nvSpPr>
        <p:spPr/>
        <p:txBody>
          <a:bodyPr>
            <a:normAutofit fontScale="90000"/>
          </a:bodyPr>
          <a:lstStyle/>
          <a:p>
            <a:r>
              <a:rPr lang="en-US" altLang="zh-TW" sz="3200" dirty="0"/>
              <a:t>Comprehensive analysis of research framework</a:t>
            </a:r>
            <a:br>
              <a:rPr lang="en-US" altLang="zh-TW" sz="3200" dirty="0"/>
            </a:br>
            <a:r>
              <a:rPr lang="en-US" altLang="zh-TW" sz="3200" dirty="0"/>
              <a:t>(theoretical and managerial implications) (contd.)</a:t>
            </a:r>
            <a:endParaRPr lang="zh-TW" altLang="en-US" sz="3200" dirty="0"/>
          </a:p>
        </p:txBody>
      </p:sp>
      <p:sp>
        <p:nvSpPr>
          <p:cNvPr id="3" name="內容版面配置區 2">
            <a:extLst>
              <a:ext uri="{FF2B5EF4-FFF2-40B4-BE49-F238E27FC236}">
                <a16:creationId xmlns:a16="http://schemas.microsoft.com/office/drawing/2014/main" id="{81B7D9A8-263F-9C99-C9CA-CB683CB86339}"/>
              </a:ext>
            </a:extLst>
          </p:cNvPr>
          <p:cNvSpPr>
            <a:spLocks noGrp="1"/>
          </p:cNvSpPr>
          <p:nvPr>
            <p:ph idx="1"/>
          </p:nvPr>
        </p:nvSpPr>
        <p:spPr>
          <a:xfrm>
            <a:off x="1634247" y="2133600"/>
            <a:ext cx="9870365" cy="3777622"/>
          </a:xfrm>
        </p:spPr>
        <p:txBody>
          <a:bodyPr>
            <a:noAutofit/>
          </a:bodyPr>
          <a:lstStyle/>
          <a:p>
            <a:pPr algn="just"/>
            <a:r>
              <a:rPr lang="en-US" altLang="zh-TW" sz="2000" dirty="0"/>
              <a:t>Fully discuss the differences in survey results of different industries and ownership enterprises, conduct in-depth analysis, and provide reference for management decision-making.</a:t>
            </a:r>
          </a:p>
          <a:p>
            <a:pPr algn="just"/>
            <a:r>
              <a:rPr lang="en-US" altLang="zh-TW" sz="2000" dirty="0"/>
              <a:t>It provides a basis for enterprises and government departments to formulate countermeasures and suggestions to promote the implementation of reverse logistics, and has practical guiding significance.</a:t>
            </a:r>
          </a:p>
          <a:p>
            <a:pPr algn="just"/>
            <a:r>
              <a:rPr lang="en-US" altLang="zh-TW" sz="2000" dirty="0"/>
              <a:t>It provides a theoretical basis and empirical reference for future related research, and plays a role in promoting research in this field.</a:t>
            </a:r>
          </a:p>
          <a:p>
            <a:pPr algn="just"/>
            <a:r>
              <a:rPr lang="en-US" altLang="zh-TW" sz="2000" dirty="0"/>
              <a:t>Overall, this article constructs a comprehensive and rigorous research framework with rich and practical content, which is one of the important contributions to this research field.</a:t>
            </a:r>
            <a:endParaRPr lang="zh-TW" altLang="en-US" sz="2000" dirty="0"/>
          </a:p>
        </p:txBody>
      </p:sp>
    </p:spTree>
    <p:extLst>
      <p:ext uri="{BB962C8B-B14F-4D97-AF65-F5344CB8AC3E}">
        <p14:creationId xmlns:p14="http://schemas.microsoft.com/office/powerpoint/2010/main" val="2540112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0E9F37-76A3-1869-6EFE-86767E3BBA58}"/>
              </a:ext>
            </a:extLst>
          </p:cNvPr>
          <p:cNvSpPr>
            <a:spLocks noGrp="1"/>
          </p:cNvSpPr>
          <p:nvPr>
            <p:ph type="title"/>
          </p:nvPr>
        </p:nvSpPr>
        <p:spPr>
          <a:xfrm>
            <a:off x="1731523" y="624110"/>
            <a:ext cx="9990307" cy="1280890"/>
          </a:xfrm>
        </p:spPr>
        <p:txBody>
          <a:bodyPr>
            <a:normAutofit fontScale="90000"/>
          </a:bodyPr>
          <a:lstStyle/>
          <a:p>
            <a:r>
              <a:rPr lang="en-US" altLang="zh-TW" dirty="0"/>
              <a:t>Comprehensive analysis of research framework</a:t>
            </a:r>
            <a:br>
              <a:rPr lang="en-US" altLang="zh-TW" dirty="0"/>
            </a:br>
            <a:r>
              <a:rPr lang="en-US" altLang="zh-TW" dirty="0"/>
              <a:t>(theoretical and managerial implications) (Contd.)</a:t>
            </a:r>
            <a:endParaRPr lang="zh-TW" altLang="en-US" dirty="0"/>
          </a:p>
        </p:txBody>
      </p:sp>
      <p:sp>
        <p:nvSpPr>
          <p:cNvPr id="3" name="內容版面配置區 2">
            <a:extLst>
              <a:ext uri="{FF2B5EF4-FFF2-40B4-BE49-F238E27FC236}">
                <a16:creationId xmlns:a16="http://schemas.microsoft.com/office/drawing/2014/main" id="{9A9D8606-B284-A1E2-F652-08905756E93F}"/>
              </a:ext>
            </a:extLst>
          </p:cNvPr>
          <p:cNvSpPr>
            <a:spLocks noGrp="1"/>
          </p:cNvSpPr>
          <p:nvPr>
            <p:ph idx="1"/>
          </p:nvPr>
        </p:nvSpPr>
        <p:spPr>
          <a:xfrm>
            <a:off x="1605064" y="2133600"/>
            <a:ext cx="9899548" cy="3777622"/>
          </a:xfrm>
        </p:spPr>
        <p:txBody>
          <a:bodyPr>
            <a:noAutofit/>
          </a:bodyPr>
          <a:lstStyle/>
          <a:p>
            <a:pPr algn="just"/>
            <a:r>
              <a:rPr lang="en-US" altLang="zh-TW" sz="2000" dirty="0"/>
              <a:t>Finally, managerial implications provide practical suggestions for companies to overcome the challenges and obstacles encountered in implementing reverse logistics in China. The theoretical model proposed in this paper can help enterprises develop effective strategies to overcome these challenges and successfully implement reverse logistics. Overall, the paper provides valuable insights into the challenges and opportunities of implementing reverse logistics in China's manufacturing industry.</a:t>
            </a:r>
          </a:p>
          <a:p>
            <a:pPr algn="just"/>
            <a:r>
              <a:rPr lang="en-US" altLang="zh-TW" sz="2000" dirty="0"/>
              <a:t>This paper has some potential areas for future research and improvement. First, a more in-depth analysis of the impact of ownership on barriers to the implementation of reverse logistics across different industries could be conducted. Second, future research could explore the role of government policies and regulations in promoting the adoption of reverse logistics practices in China.</a:t>
            </a:r>
            <a:endParaRPr lang="zh-TW" altLang="en-US" sz="2000" dirty="0"/>
          </a:p>
        </p:txBody>
      </p:sp>
    </p:spTree>
    <p:extLst>
      <p:ext uri="{BB962C8B-B14F-4D97-AF65-F5344CB8AC3E}">
        <p14:creationId xmlns:p14="http://schemas.microsoft.com/office/powerpoint/2010/main" val="4134574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FF124E-BF68-8558-DFAF-6EB07464EB43}"/>
              </a:ext>
            </a:extLst>
          </p:cNvPr>
          <p:cNvSpPr>
            <a:spLocks noGrp="1"/>
          </p:cNvSpPr>
          <p:nvPr>
            <p:ph type="title"/>
          </p:nvPr>
        </p:nvSpPr>
        <p:spPr/>
        <p:txBody>
          <a:bodyPr/>
          <a:lstStyle/>
          <a:p>
            <a:r>
              <a:rPr lang="en-US" altLang="zh-TW" dirty="0"/>
              <a:t>Several area within the paper that require to improve and future research </a:t>
            </a:r>
            <a:endParaRPr lang="zh-TW" altLang="en-US" dirty="0"/>
          </a:p>
        </p:txBody>
      </p:sp>
      <p:sp>
        <p:nvSpPr>
          <p:cNvPr id="3" name="內容版面配置區 2">
            <a:extLst>
              <a:ext uri="{FF2B5EF4-FFF2-40B4-BE49-F238E27FC236}">
                <a16:creationId xmlns:a16="http://schemas.microsoft.com/office/drawing/2014/main" id="{336A9945-9169-D8E9-37A4-0E2DE9176BB5}"/>
              </a:ext>
            </a:extLst>
          </p:cNvPr>
          <p:cNvSpPr>
            <a:spLocks noGrp="1"/>
          </p:cNvSpPr>
          <p:nvPr>
            <p:ph idx="1"/>
          </p:nvPr>
        </p:nvSpPr>
        <p:spPr>
          <a:xfrm>
            <a:off x="1915886" y="2133600"/>
            <a:ext cx="9588726" cy="4201886"/>
          </a:xfrm>
        </p:spPr>
        <p:txBody>
          <a:bodyPr>
            <a:normAutofit/>
          </a:bodyPr>
          <a:lstStyle/>
          <a:p>
            <a:pPr algn="just"/>
            <a:r>
              <a:rPr lang="en-US" altLang="zh-TW" sz="2000" dirty="0"/>
              <a:t>Furthermore, this paper focuses on the barriers to implementing reverse logistics in the manufacturing industry. Future research could expand the scope to include other industries such as retail and healthcare to gain a more comprehensive understanding of the challenges and opportunities of implementing reverse logistics in different sectors.</a:t>
            </a:r>
          </a:p>
          <a:p>
            <a:pPr algn="just"/>
            <a:r>
              <a:rPr lang="en-US" altLang="zh-TW" sz="2000" dirty="0"/>
              <a:t>Finally, this article can further analyze the financial challenges faced by enterprises when implementing reverse logistics in China. Future research could explore the potential financial benefits of implementing reverse logistics practices and provide more specific recommendations to help businesses overcome financial barriers.</a:t>
            </a:r>
            <a:endParaRPr lang="zh-TW" altLang="en-US" sz="2000" dirty="0"/>
          </a:p>
        </p:txBody>
      </p:sp>
    </p:spTree>
    <p:extLst>
      <p:ext uri="{BB962C8B-B14F-4D97-AF65-F5344CB8AC3E}">
        <p14:creationId xmlns:p14="http://schemas.microsoft.com/office/powerpoint/2010/main" val="40476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7D3A56-222E-748B-F9FA-FF112F92E00A}"/>
              </a:ext>
            </a:extLst>
          </p:cNvPr>
          <p:cNvSpPr>
            <a:spLocks noGrp="1"/>
          </p:cNvSpPr>
          <p:nvPr>
            <p:ph type="title"/>
          </p:nvPr>
        </p:nvSpPr>
        <p:spPr>
          <a:xfrm>
            <a:off x="1676400" y="624110"/>
            <a:ext cx="10221685" cy="1280890"/>
          </a:xfrm>
        </p:spPr>
        <p:txBody>
          <a:bodyPr/>
          <a:lstStyle/>
          <a:p>
            <a:r>
              <a:rPr lang="en-US" altLang="zh-TW" dirty="0"/>
              <a:t>The things that we can learn from this paper</a:t>
            </a:r>
            <a:endParaRPr lang="zh-TW" altLang="en-US" dirty="0"/>
          </a:p>
        </p:txBody>
      </p:sp>
      <p:sp>
        <p:nvSpPr>
          <p:cNvPr id="3" name="內容版面配置區 2">
            <a:extLst>
              <a:ext uri="{FF2B5EF4-FFF2-40B4-BE49-F238E27FC236}">
                <a16:creationId xmlns:a16="http://schemas.microsoft.com/office/drawing/2014/main" id="{5862BDAF-5D22-9E43-F293-85C78D5F0EF0}"/>
              </a:ext>
            </a:extLst>
          </p:cNvPr>
          <p:cNvSpPr>
            <a:spLocks noGrp="1"/>
          </p:cNvSpPr>
          <p:nvPr>
            <p:ph idx="1"/>
          </p:nvPr>
        </p:nvSpPr>
        <p:spPr>
          <a:xfrm>
            <a:off x="1676400" y="1492460"/>
            <a:ext cx="10515600" cy="4741430"/>
          </a:xfrm>
        </p:spPr>
        <p:txBody>
          <a:bodyPr>
            <a:noAutofit/>
          </a:bodyPr>
          <a:lstStyle/>
          <a:p>
            <a:pPr marL="0" indent="0">
              <a:buNone/>
            </a:pPr>
            <a:r>
              <a:rPr lang="en-US" altLang="zh-TW" sz="2000" dirty="0"/>
              <a:t>Financial barriers:</a:t>
            </a:r>
          </a:p>
          <a:p>
            <a:r>
              <a:rPr lang="en-US" altLang="zh-TW" sz="2000" dirty="0"/>
              <a:t>Lack of initial capital</a:t>
            </a:r>
          </a:p>
          <a:p>
            <a:r>
              <a:rPr lang="en-US" altLang="zh-TW" sz="2000" dirty="0"/>
              <a:t>Lack of funds for returns monitoring systems</a:t>
            </a:r>
          </a:p>
          <a:p>
            <a:pPr marL="0" indent="0">
              <a:buNone/>
            </a:pPr>
            <a:r>
              <a:rPr lang="en-US" altLang="zh-TW" sz="2000" dirty="0"/>
              <a:t>Management barriers:</a:t>
            </a:r>
          </a:p>
          <a:p>
            <a:r>
              <a:rPr lang="en-US" altLang="zh-TW" sz="2000" dirty="0"/>
              <a:t>Low commitment to RL</a:t>
            </a:r>
          </a:p>
          <a:p>
            <a:r>
              <a:rPr lang="en-US" altLang="zh-TW" sz="2000" dirty="0"/>
              <a:t>Lack of RL experts</a:t>
            </a:r>
          </a:p>
          <a:p>
            <a:pPr marL="0" indent="0">
              <a:buNone/>
            </a:pPr>
            <a:r>
              <a:rPr lang="en-US" altLang="zh-TW" sz="2000" dirty="0"/>
              <a:t>Infrastructure barriers:</a:t>
            </a:r>
          </a:p>
          <a:p>
            <a:r>
              <a:rPr lang="en-US" altLang="zh-TW" sz="2000" dirty="0"/>
              <a:t>Lack of laws and directives on take-back of products</a:t>
            </a:r>
          </a:p>
          <a:p>
            <a:r>
              <a:rPr lang="en-US" altLang="zh-TW" sz="2000" dirty="0"/>
              <a:t>Lack of returns monitoring systems</a:t>
            </a:r>
          </a:p>
          <a:p>
            <a:r>
              <a:rPr lang="en-US" altLang="zh-TW" sz="2000" dirty="0"/>
              <a:t>Lack of in-house facilities</a:t>
            </a:r>
          </a:p>
          <a:p>
            <a:r>
              <a:rPr lang="en-US" altLang="zh-TW" sz="2000" dirty="0"/>
              <a:t>Lack of coordination with third-party logistics providers</a:t>
            </a:r>
          </a:p>
        </p:txBody>
      </p:sp>
    </p:spTree>
    <p:extLst>
      <p:ext uri="{BB962C8B-B14F-4D97-AF65-F5344CB8AC3E}">
        <p14:creationId xmlns:p14="http://schemas.microsoft.com/office/powerpoint/2010/main" val="54483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BD31FB-0DFE-C332-7337-FD084E274ED6}"/>
              </a:ext>
            </a:extLst>
          </p:cNvPr>
          <p:cNvSpPr>
            <a:spLocks noGrp="1"/>
          </p:cNvSpPr>
          <p:nvPr>
            <p:ph type="title"/>
          </p:nvPr>
        </p:nvSpPr>
        <p:spPr>
          <a:xfrm>
            <a:off x="4786008" y="2710734"/>
            <a:ext cx="4581729" cy="1280890"/>
          </a:xfrm>
        </p:spPr>
        <p:txBody>
          <a:bodyPr/>
          <a:lstStyle/>
          <a:p>
            <a:pPr algn="just"/>
            <a:r>
              <a:rPr lang="en-US" altLang="zh-TW" dirty="0"/>
              <a:t>Thank you</a:t>
            </a:r>
            <a:endParaRPr lang="zh-TW" altLang="en-US" dirty="0"/>
          </a:p>
        </p:txBody>
      </p:sp>
    </p:spTree>
    <p:extLst>
      <p:ext uri="{BB962C8B-B14F-4D97-AF65-F5344CB8AC3E}">
        <p14:creationId xmlns:p14="http://schemas.microsoft.com/office/powerpoint/2010/main" val="371919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5DEAF5-DF2D-8C02-35C9-D496F8A89E2D}"/>
              </a:ext>
            </a:extLst>
          </p:cNvPr>
          <p:cNvSpPr>
            <a:spLocks noGrp="1"/>
          </p:cNvSpPr>
          <p:nvPr>
            <p:ph type="title"/>
          </p:nvPr>
        </p:nvSpPr>
        <p:spPr>
          <a:xfrm>
            <a:off x="1789112" y="428404"/>
            <a:ext cx="10515600" cy="1325563"/>
          </a:xfrm>
        </p:spPr>
        <p:txBody>
          <a:bodyPr/>
          <a:lstStyle/>
          <a:p>
            <a:r>
              <a:rPr lang="en-US" altLang="zh-TW" dirty="0"/>
              <a:t>Introduction &amp; Theoretical Background </a:t>
            </a:r>
            <a:endParaRPr lang="zh-TW" altLang="en-US" dirty="0"/>
          </a:p>
        </p:txBody>
      </p:sp>
      <p:sp>
        <p:nvSpPr>
          <p:cNvPr id="3" name="內容版面配置區 2">
            <a:extLst>
              <a:ext uri="{FF2B5EF4-FFF2-40B4-BE49-F238E27FC236}">
                <a16:creationId xmlns:a16="http://schemas.microsoft.com/office/drawing/2014/main" id="{8E9542DA-326E-37E0-1609-9D96FF11FA9B}"/>
              </a:ext>
            </a:extLst>
          </p:cNvPr>
          <p:cNvSpPr>
            <a:spLocks noGrp="1"/>
          </p:cNvSpPr>
          <p:nvPr>
            <p:ph idx="1"/>
          </p:nvPr>
        </p:nvSpPr>
        <p:spPr>
          <a:xfrm>
            <a:off x="1517516" y="1452664"/>
            <a:ext cx="9977369" cy="3777622"/>
          </a:xfrm>
        </p:spPr>
        <p:txBody>
          <a:bodyPr>
            <a:noAutofit/>
          </a:bodyPr>
          <a:lstStyle/>
          <a:p>
            <a:pPr algn="just">
              <a:buFont typeface="Arial" panose="020B0604020202020204" pitchFamily="34" charset="0"/>
              <a:buChar char="•"/>
            </a:pPr>
            <a:r>
              <a:rPr lang="en-US" altLang="zh-TW" sz="2400" b="0" i="0" dirty="0">
                <a:solidFill>
                  <a:srgbClr val="1F1F1F"/>
                </a:solidFill>
                <a:effectLst/>
                <a:latin typeface="Google Sans"/>
              </a:rPr>
              <a:t>Reverse logistics is important for sustainable development and environmental protection.</a:t>
            </a:r>
          </a:p>
          <a:p>
            <a:pPr algn="just">
              <a:buFont typeface="Arial" panose="020B0604020202020204" pitchFamily="34" charset="0"/>
              <a:buChar char="•"/>
            </a:pPr>
            <a:r>
              <a:rPr lang="en-US" altLang="zh-TW" sz="2400" b="0" i="0" dirty="0">
                <a:solidFill>
                  <a:srgbClr val="1F1F1F"/>
                </a:solidFill>
                <a:effectLst/>
                <a:latin typeface="Google Sans"/>
              </a:rPr>
              <a:t>Reverse logistics helps firms reduce waste, conserve resources, and improve their environmental performance.</a:t>
            </a:r>
          </a:p>
          <a:p>
            <a:pPr algn="just">
              <a:buFont typeface="Arial" panose="020B0604020202020204" pitchFamily="34" charset="0"/>
              <a:buChar char="•"/>
            </a:pPr>
            <a:r>
              <a:rPr lang="en-US" altLang="zh-TW" sz="2400" b="0" i="0" dirty="0">
                <a:solidFill>
                  <a:srgbClr val="1F1F1F"/>
                </a:solidFill>
                <a:effectLst/>
                <a:latin typeface="Google Sans"/>
              </a:rPr>
              <a:t>Implementing reverse logistics in China is challenging due to a lack of awareness, understanding, and infrastructure.</a:t>
            </a:r>
          </a:p>
          <a:p>
            <a:pPr algn="just">
              <a:buFont typeface="Arial" panose="020B0604020202020204" pitchFamily="34" charset="0"/>
              <a:buChar char="•"/>
            </a:pPr>
            <a:r>
              <a:rPr lang="en-US" altLang="zh-TW" sz="2400" b="0" i="0" dirty="0">
                <a:solidFill>
                  <a:srgbClr val="1F1F1F"/>
                </a:solidFill>
                <a:effectLst/>
                <a:latin typeface="Google Sans"/>
              </a:rPr>
              <a:t>This paper identifies the critical barriers to implementing reverse logistics in China and develops a theoretical model to help firms overcome these challenges.</a:t>
            </a:r>
          </a:p>
          <a:p>
            <a:pPr algn="just">
              <a:buFont typeface="Arial" panose="020B0604020202020204" pitchFamily="34" charset="0"/>
              <a:buChar char="•"/>
            </a:pPr>
            <a:r>
              <a:rPr lang="en-US" altLang="zh-TW" sz="2400" b="0" i="0" dirty="0">
                <a:solidFill>
                  <a:srgbClr val="1F1F1F"/>
                </a:solidFill>
                <a:effectLst/>
                <a:latin typeface="Google Sans"/>
              </a:rPr>
              <a:t>The four critical barriers are management, finance, infrastructure, and policy-related challenges.</a:t>
            </a:r>
          </a:p>
        </p:txBody>
      </p:sp>
    </p:spTree>
    <p:extLst>
      <p:ext uri="{BB962C8B-B14F-4D97-AF65-F5344CB8AC3E}">
        <p14:creationId xmlns:p14="http://schemas.microsoft.com/office/powerpoint/2010/main" val="1663111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100CEE-CAC7-9B9D-98EC-C0FB383D9DFF}"/>
              </a:ext>
            </a:extLst>
          </p:cNvPr>
          <p:cNvSpPr>
            <a:spLocks noGrp="1"/>
          </p:cNvSpPr>
          <p:nvPr>
            <p:ph type="title"/>
          </p:nvPr>
        </p:nvSpPr>
        <p:spPr/>
        <p:txBody>
          <a:bodyPr/>
          <a:lstStyle/>
          <a:p>
            <a:r>
              <a:rPr lang="en-US" altLang="zh-TW" dirty="0"/>
              <a:t>Model of the research </a:t>
            </a:r>
            <a:endParaRPr lang="zh-TW" altLang="en-US" dirty="0"/>
          </a:p>
        </p:txBody>
      </p:sp>
      <p:sp>
        <p:nvSpPr>
          <p:cNvPr id="3" name="內容版面配置區 2">
            <a:extLst>
              <a:ext uri="{FF2B5EF4-FFF2-40B4-BE49-F238E27FC236}">
                <a16:creationId xmlns:a16="http://schemas.microsoft.com/office/drawing/2014/main" id="{F11FB4F2-C08B-112E-4F8B-5622124DB84A}"/>
              </a:ext>
            </a:extLst>
          </p:cNvPr>
          <p:cNvSpPr>
            <a:spLocks noGrp="1"/>
          </p:cNvSpPr>
          <p:nvPr>
            <p:ph idx="1"/>
          </p:nvPr>
        </p:nvSpPr>
        <p:spPr>
          <a:xfrm>
            <a:off x="1071664" y="2312009"/>
            <a:ext cx="10515600" cy="2036255"/>
          </a:xfrm>
        </p:spPr>
        <p:txBody>
          <a:bodyPr>
            <a:normAutofit/>
          </a:bodyPr>
          <a:lstStyle/>
          <a:p>
            <a:pPr algn="just"/>
            <a:r>
              <a:rPr lang="en-US" altLang="zh-TW" sz="2400" dirty="0"/>
              <a:t>The model includes four key barriers to implementing reverse logistics in China: administrative, financial, infrastructure and policy-related challenges.</a:t>
            </a:r>
            <a:r>
              <a:rPr lang="zh-TW" altLang="en-US" sz="2400" dirty="0"/>
              <a:t> </a:t>
            </a:r>
            <a:r>
              <a:rPr lang="en-US" altLang="zh-TW" sz="2400" dirty="0"/>
              <a:t>These barriers were discovered through a comprehensive literature review and empirical study of Chinese manufacturing firms.</a:t>
            </a:r>
            <a:r>
              <a:rPr lang="zh-TW" altLang="en-US" sz="2400" dirty="0"/>
              <a:t> </a:t>
            </a:r>
          </a:p>
        </p:txBody>
      </p:sp>
    </p:spTree>
    <p:extLst>
      <p:ext uri="{BB962C8B-B14F-4D97-AF65-F5344CB8AC3E}">
        <p14:creationId xmlns:p14="http://schemas.microsoft.com/office/powerpoint/2010/main" val="93949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F4D9EB-05BE-A8DC-E3BD-0F8030456341}"/>
              </a:ext>
            </a:extLst>
          </p:cNvPr>
          <p:cNvSpPr>
            <a:spLocks noGrp="1"/>
          </p:cNvSpPr>
          <p:nvPr>
            <p:ph type="title"/>
          </p:nvPr>
        </p:nvSpPr>
        <p:spPr/>
        <p:txBody>
          <a:bodyPr/>
          <a:lstStyle/>
          <a:p>
            <a:r>
              <a:rPr lang="en-US" altLang="zh-TW" dirty="0"/>
              <a:t>Model of the research (contd.)</a:t>
            </a:r>
            <a:endParaRPr lang="zh-TW" altLang="en-US" dirty="0"/>
          </a:p>
        </p:txBody>
      </p:sp>
      <p:graphicFrame>
        <p:nvGraphicFramePr>
          <p:cNvPr id="4" name="內容版面配置區 3">
            <a:extLst>
              <a:ext uri="{FF2B5EF4-FFF2-40B4-BE49-F238E27FC236}">
                <a16:creationId xmlns:a16="http://schemas.microsoft.com/office/drawing/2014/main" id="{55BC5B81-0041-C4A1-B706-665A2FCABB8D}"/>
              </a:ext>
            </a:extLst>
          </p:cNvPr>
          <p:cNvGraphicFramePr>
            <a:graphicFrameLocks noGrp="1"/>
          </p:cNvGraphicFramePr>
          <p:nvPr>
            <p:ph idx="1"/>
            <p:extLst>
              <p:ext uri="{D42A27DB-BD31-4B8C-83A1-F6EECF244321}">
                <p14:modId xmlns:p14="http://schemas.microsoft.com/office/powerpoint/2010/main" val="22122894"/>
              </p:ext>
            </p:extLst>
          </p:nvPr>
        </p:nvGraphicFramePr>
        <p:xfrm>
          <a:off x="1955260" y="2133600"/>
          <a:ext cx="9549353" cy="4153677"/>
        </p:xfrm>
        <a:graphic>
          <a:graphicData uri="http://schemas.openxmlformats.org/drawingml/2006/table">
            <a:tbl>
              <a:tblPr firstRow="1" bandRow="1">
                <a:tableStyleId>{5C22544A-7EE6-4342-B048-85BDC9FD1C3A}</a:tableStyleId>
              </a:tblPr>
              <a:tblGrid>
                <a:gridCol w="1939646">
                  <a:extLst>
                    <a:ext uri="{9D8B030D-6E8A-4147-A177-3AD203B41FA5}">
                      <a16:colId xmlns:a16="http://schemas.microsoft.com/office/drawing/2014/main" val="4182323300"/>
                    </a:ext>
                  </a:extLst>
                </a:gridCol>
                <a:gridCol w="7609707">
                  <a:extLst>
                    <a:ext uri="{9D8B030D-6E8A-4147-A177-3AD203B41FA5}">
                      <a16:colId xmlns:a16="http://schemas.microsoft.com/office/drawing/2014/main" val="752293269"/>
                    </a:ext>
                  </a:extLst>
                </a:gridCol>
              </a:tblGrid>
              <a:tr h="710802">
                <a:tc>
                  <a:txBody>
                    <a:bodyPr/>
                    <a:lstStyle/>
                    <a:p>
                      <a:r>
                        <a:rPr lang="pt-BR" altLang="zh-TW" sz="2000" dirty="0"/>
                        <a:t>four </a:t>
                      </a:r>
                      <a:r>
                        <a:rPr lang="pt-BR" altLang="zh-TW" sz="2000" dirty="0" err="1"/>
                        <a:t>main</a:t>
                      </a:r>
                      <a:r>
                        <a:rPr lang="pt-BR" altLang="zh-TW" sz="2000" dirty="0"/>
                        <a:t> </a:t>
                      </a:r>
                      <a:r>
                        <a:rPr lang="pt-BR" altLang="zh-TW" sz="2000" dirty="0" err="1"/>
                        <a:t>obstacles</a:t>
                      </a:r>
                      <a:endParaRPr lang="zh-TW" altLang="en-US" sz="2000" dirty="0"/>
                    </a:p>
                  </a:txBody>
                  <a:tcPr marL="77525" marR="77525"/>
                </a:tc>
                <a:tc>
                  <a:txBody>
                    <a:bodyPr/>
                    <a:lstStyle/>
                    <a:p>
                      <a:pPr algn="ctr"/>
                      <a:r>
                        <a:rPr lang="pt-BR" altLang="zh-TW" sz="2000" dirty="0" err="1"/>
                        <a:t>Challenges</a:t>
                      </a:r>
                      <a:r>
                        <a:rPr lang="pt-BR" altLang="zh-TW" sz="2000" dirty="0"/>
                        <a:t> include</a:t>
                      </a:r>
                      <a:endParaRPr lang="zh-TW" altLang="en-US" sz="2000" dirty="0"/>
                    </a:p>
                  </a:txBody>
                  <a:tcPr marL="77525" marR="77525"/>
                </a:tc>
                <a:extLst>
                  <a:ext uri="{0D108BD9-81ED-4DB2-BD59-A6C34878D82A}">
                    <a16:rowId xmlns:a16="http://schemas.microsoft.com/office/drawing/2014/main" val="2947784387"/>
                  </a:ext>
                </a:extLst>
              </a:tr>
              <a:tr h="1015431">
                <a:tc>
                  <a:txBody>
                    <a:bodyPr/>
                    <a:lstStyle/>
                    <a:p>
                      <a:r>
                        <a:rPr lang="pt-BR" altLang="zh-TW" sz="2000" dirty="0"/>
                        <a:t>management </a:t>
                      </a:r>
                      <a:r>
                        <a:rPr lang="pt-BR" altLang="zh-TW" sz="2000" dirty="0" err="1"/>
                        <a:t>related</a:t>
                      </a:r>
                      <a:endParaRPr lang="zh-TW" altLang="en-US" sz="2000" dirty="0"/>
                    </a:p>
                  </a:txBody>
                  <a:tcPr marL="77525" marR="77525"/>
                </a:tc>
                <a:tc>
                  <a:txBody>
                    <a:bodyPr/>
                    <a:lstStyle/>
                    <a:p>
                      <a:r>
                        <a:rPr lang="en-US" altLang="zh-TW" sz="2000" dirty="0"/>
                        <a:t>Lack of awareness and understanding of reverse logistics practices, lack of support from senior management, and lack of employee training and education.</a:t>
                      </a:r>
                      <a:endParaRPr lang="zh-TW" altLang="en-US" sz="2000" dirty="0"/>
                    </a:p>
                  </a:txBody>
                  <a:tcPr marL="77525" marR="77525"/>
                </a:tc>
                <a:extLst>
                  <a:ext uri="{0D108BD9-81ED-4DB2-BD59-A6C34878D82A}">
                    <a16:rowId xmlns:a16="http://schemas.microsoft.com/office/drawing/2014/main" val="1691683495"/>
                  </a:ext>
                </a:extLst>
              </a:tr>
              <a:tr h="710802">
                <a:tc>
                  <a:txBody>
                    <a:bodyPr/>
                    <a:lstStyle/>
                    <a:p>
                      <a:r>
                        <a:rPr lang="pt-BR" altLang="zh-TW" sz="2000" dirty="0" err="1"/>
                        <a:t>finance</a:t>
                      </a:r>
                      <a:endParaRPr lang="zh-TW" altLang="en-US" sz="2000" dirty="0"/>
                    </a:p>
                  </a:txBody>
                  <a:tcPr marL="77525" marR="77525"/>
                </a:tc>
                <a:tc>
                  <a:txBody>
                    <a:bodyPr/>
                    <a:lstStyle/>
                    <a:p>
                      <a:r>
                        <a:rPr lang="en-US" altLang="zh-TW" sz="2000" dirty="0"/>
                        <a:t>Lack of financial resources, lack of financial incentives, and lack of cost-benefit analysis.</a:t>
                      </a:r>
                      <a:endParaRPr lang="zh-TW" altLang="en-US" sz="2000" dirty="0"/>
                    </a:p>
                  </a:txBody>
                  <a:tcPr marL="77525" marR="77525"/>
                </a:tc>
                <a:extLst>
                  <a:ext uri="{0D108BD9-81ED-4DB2-BD59-A6C34878D82A}">
                    <a16:rowId xmlns:a16="http://schemas.microsoft.com/office/drawing/2014/main" val="394433824"/>
                  </a:ext>
                </a:extLst>
              </a:tr>
              <a:tr h="710802">
                <a:tc>
                  <a:txBody>
                    <a:bodyPr/>
                    <a:lstStyle/>
                    <a:p>
                      <a:r>
                        <a:rPr lang="pt-BR" altLang="zh-TW" sz="2000" dirty="0" err="1"/>
                        <a:t>infrastructure</a:t>
                      </a:r>
                      <a:endParaRPr lang="zh-TW" altLang="en-US" sz="2000" dirty="0"/>
                    </a:p>
                  </a:txBody>
                  <a:tcPr marL="77525" marR="77525"/>
                </a:tc>
                <a:tc>
                  <a:txBody>
                    <a:bodyPr/>
                    <a:lstStyle/>
                    <a:p>
                      <a:r>
                        <a:rPr lang="en-US" altLang="zh-TW" sz="2000" dirty="0"/>
                        <a:t>Lack of logistics infrastructure, lack of information technology infrastructure and lack of reverse logistics service providers.</a:t>
                      </a:r>
                      <a:endParaRPr lang="zh-TW" altLang="en-US" sz="2000" dirty="0"/>
                    </a:p>
                  </a:txBody>
                  <a:tcPr marL="77525" marR="77525"/>
                </a:tc>
                <a:extLst>
                  <a:ext uri="{0D108BD9-81ED-4DB2-BD59-A6C34878D82A}">
                    <a16:rowId xmlns:a16="http://schemas.microsoft.com/office/drawing/2014/main" val="2687690106"/>
                  </a:ext>
                </a:extLst>
              </a:tr>
              <a:tr h="710802">
                <a:tc>
                  <a:txBody>
                    <a:bodyPr/>
                    <a:lstStyle/>
                    <a:p>
                      <a:r>
                        <a:rPr lang="pt-BR" altLang="zh-TW" sz="2000" dirty="0" err="1"/>
                        <a:t>policy</a:t>
                      </a:r>
                      <a:r>
                        <a:rPr lang="pt-BR" altLang="zh-TW" sz="2000" dirty="0"/>
                        <a:t> </a:t>
                      </a:r>
                      <a:r>
                        <a:rPr lang="pt-BR" altLang="zh-TW" sz="2000" dirty="0" err="1"/>
                        <a:t>related</a:t>
                      </a:r>
                      <a:endParaRPr lang="zh-TW" altLang="en-US" sz="2000" dirty="0"/>
                    </a:p>
                  </a:txBody>
                  <a:tcPr marL="77525" marR="77525"/>
                </a:tc>
                <a:tc>
                  <a:txBody>
                    <a:bodyPr/>
                    <a:lstStyle/>
                    <a:p>
                      <a:r>
                        <a:rPr lang="en-US" altLang="zh-TW" sz="2000" dirty="0"/>
                        <a:t>Lack of government support, lack of regulations and standards, and lack of environmental awareness.</a:t>
                      </a:r>
                      <a:endParaRPr lang="zh-TW" altLang="en-US" sz="2000" dirty="0"/>
                    </a:p>
                  </a:txBody>
                  <a:tcPr marL="77525" marR="77525"/>
                </a:tc>
                <a:extLst>
                  <a:ext uri="{0D108BD9-81ED-4DB2-BD59-A6C34878D82A}">
                    <a16:rowId xmlns:a16="http://schemas.microsoft.com/office/drawing/2014/main" val="2272434080"/>
                  </a:ext>
                </a:extLst>
              </a:tr>
            </a:tbl>
          </a:graphicData>
        </a:graphic>
      </p:graphicFrame>
    </p:spTree>
    <p:extLst>
      <p:ext uri="{BB962C8B-B14F-4D97-AF65-F5344CB8AC3E}">
        <p14:creationId xmlns:p14="http://schemas.microsoft.com/office/powerpoint/2010/main" val="2625401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195C8B-0BC9-9027-5BCD-DD43A04BC8CD}"/>
              </a:ext>
            </a:extLst>
          </p:cNvPr>
          <p:cNvSpPr>
            <a:spLocks noGrp="1"/>
          </p:cNvSpPr>
          <p:nvPr>
            <p:ph type="title"/>
          </p:nvPr>
        </p:nvSpPr>
        <p:spPr/>
        <p:txBody>
          <a:bodyPr/>
          <a:lstStyle/>
          <a:p>
            <a:r>
              <a:rPr lang="en-US" altLang="zh-TW" dirty="0"/>
              <a:t>Methodology </a:t>
            </a:r>
            <a:endParaRPr lang="zh-TW" altLang="en-US" dirty="0"/>
          </a:p>
        </p:txBody>
      </p:sp>
      <p:sp>
        <p:nvSpPr>
          <p:cNvPr id="3" name="內容版面配置區 2">
            <a:extLst>
              <a:ext uri="{FF2B5EF4-FFF2-40B4-BE49-F238E27FC236}">
                <a16:creationId xmlns:a16="http://schemas.microsoft.com/office/drawing/2014/main" id="{C085FA13-8307-171F-F2AE-C6D3E2DE916F}"/>
              </a:ext>
            </a:extLst>
          </p:cNvPr>
          <p:cNvSpPr>
            <a:spLocks noGrp="1"/>
          </p:cNvSpPr>
          <p:nvPr>
            <p:ph idx="1"/>
          </p:nvPr>
        </p:nvSpPr>
        <p:spPr>
          <a:xfrm>
            <a:off x="1264596" y="1754221"/>
            <a:ext cx="10240016" cy="3777622"/>
          </a:xfrm>
        </p:spPr>
        <p:txBody>
          <a:bodyPr>
            <a:noAutofit/>
          </a:bodyPr>
          <a:lstStyle/>
          <a:p>
            <a:pPr algn="just"/>
            <a:r>
              <a:rPr lang="en-US" altLang="zh-TW" sz="2400" dirty="0"/>
              <a:t>This article uses survey methods to collect information on Chinese manufacturing companies.</a:t>
            </a:r>
            <a:r>
              <a:rPr lang="zh-TW" altLang="en-US" sz="2400" dirty="0"/>
              <a:t> </a:t>
            </a:r>
            <a:r>
              <a:rPr lang="en-US" altLang="zh-TW" sz="2400" dirty="0"/>
              <a:t>The enterprise sample was selected from cities in key coastal areas of China.</a:t>
            </a:r>
            <a:r>
              <a:rPr lang="zh-TW" altLang="en-US" sz="2400" dirty="0"/>
              <a:t> </a:t>
            </a:r>
            <a:r>
              <a:rPr lang="en-US" altLang="zh-TW" sz="2400" dirty="0"/>
              <a:t>Industries selected for the study include automotive, steel/construction,</a:t>
            </a:r>
            <a:r>
              <a:rPr lang="zh-TW" altLang="en-US" sz="2400" dirty="0"/>
              <a:t> </a:t>
            </a:r>
            <a:r>
              <a:rPr lang="en-US" altLang="zh-TW" sz="2400" dirty="0"/>
              <a:t>electronics/computers, textiles, plastics and paper/paper products.</a:t>
            </a:r>
            <a:r>
              <a:rPr lang="zh-TW" altLang="en-US" sz="2400" dirty="0"/>
              <a:t> </a:t>
            </a:r>
            <a:r>
              <a:rPr lang="en-US" altLang="zh-TW" sz="2400" dirty="0"/>
              <a:t>Data collected from the survey are analyzed using statistical methods.</a:t>
            </a:r>
            <a:r>
              <a:rPr lang="zh-TW" altLang="en-US" sz="2400" dirty="0"/>
              <a:t> </a:t>
            </a:r>
            <a:r>
              <a:rPr lang="en-US" altLang="zh-TW" sz="2400" dirty="0"/>
              <a:t>The results of the empirical study are then used to develop the theoretical model.</a:t>
            </a:r>
            <a:r>
              <a:rPr lang="zh-TW" altLang="en-US" sz="2400" dirty="0"/>
              <a:t> </a:t>
            </a:r>
            <a:r>
              <a:rPr lang="en-US" altLang="zh-TW" sz="2400" dirty="0"/>
              <a:t>The research method used in this article is rigorous and systematic. The empirical evidence and theoretical model presented in this article can help companies develop effective strategies to implement reverse logistics in their operations.</a:t>
            </a:r>
            <a:endParaRPr lang="zh-TW" altLang="en-US" sz="2400" dirty="0"/>
          </a:p>
        </p:txBody>
      </p:sp>
    </p:spTree>
    <p:extLst>
      <p:ext uri="{BB962C8B-B14F-4D97-AF65-F5344CB8AC3E}">
        <p14:creationId xmlns:p14="http://schemas.microsoft.com/office/powerpoint/2010/main" val="2674894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C8DCBE-8756-FD05-1AC7-8C9D1779C63F}"/>
              </a:ext>
            </a:extLst>
          </p:cNvPr>
          <p:cNvSpPr>
            <a:spLocks noGrp="1"/>
          </p:cNvSpPr>
          <p:nvPr>
            <p:ph type="title"/>
          </p:nvPr>
        </p:nvSpPr>
        <p:spPr>
          <a:xfrm>
            <a:off x="2680474" y="624110"/>
            <a:ext cx="8911687" cy="1280890"/>
          </a:xfrm>
        </p:spPr>
        <p:txBody>
          <a:bodyPr/>
          <a:lstStyle/>
          <a:p>
            <a:r>
              <a:rPr lang="en-US" altLang="zh-TW" dirty="0"/>
              <a:t>Hypothesis</a:t>
            </a:r>
            <a:endParaRPr lang="zh-TW" altLang="en-US" dirty="0"/>
          </a:p>
        </p:txBody>
      </p:sp>
      <p:graphicFrame>
        <p:nvGraphicFramePr>
          <p:cNvPr id="4" name="內容版面配置區 4">
            <a:extLst>
              <a:ext uri="{FF2B5EF4-FFF2-40B4-BE49-F238E27FC236}">
                <a16:creationId xmlns:a16="http://schemas.microsoft.com/office/drawing/2014/main" id="{58094401-4C1D-345C-21C2-8FBE530944E2}"/>
              </a:ext>
            </a:extLst>
          </p:cNvPr>
          <p:cNvGraphicFramePr>
            <a:graphicFrameLocks/>
          </p:cNvGraphicFramePr>
          <p:nvPr>
            <p:extLst>
              <p:ext uri="{D42A27DB-BD31-4B8C-83A1-F6EECF244321}">
                <p14:modId xmlns:p14="http://schemas.microsoft.com/office/powerpoint/2010/main" val="1973636030"/>
              </p:ext>
            </p:extLst>
          </p:nvPr>
        </p:nvGraphicFramePr>
        <p:xfrm>
          <a:off x="838200" y="2075974"/>
          <a:ext cx="10515600" cy="3108960"/>
        </p:xfrm>
        <a:graphic>
          <a:graphicData uri="http://schemas.openxmlformats.org/drawingml/2006/table">
            <a:tbl>
              <a:tblPr firstRow="1" bandRow="1">
                <a:tableStyleId>{5C22544A-7EE6-4342-B048-85BDC9FD1C3A}</a:tableStyleId>
              </a:tblPr>
              <a:tblGrid>
                <a:gridCol w="1379706">
                  <a:extLst>
                    <a:ext uri="{9D8B030D-6E8A-4147-A177-3AD203B41FA5}">
                      <a16:colId xmlns:a16="http://schemas.microsoft.com/office/drawing/2014/main" val="2123766902"/>
                    </a:ext>
                  </a:extLst>
                </a:gridCol>
                <a:gridCol w="9135894">
                  <a:extLst>
                    <a:ext uri="{9D8B030D-6E8A-4147-A177-3AD203B41FA5}">
                      <a16:colId xmlns:a16="http://schemas.microsoft.com/office/drawing/2014/main" val="1019174536"/>
                    </a:ext>
                  </a:extLst>
                </a:gridCol>
              </a:tblGrid>
              <a:tr h="260437">
                <a:tc>
                  <a:txBody>
                    <a:bodyPr/>
                    <a:lstStyle/>
                    <a:p>
                      <a:pPr algn="ctr"/>
                      <a:r>
                        <a:rPr lang="en-US" altLang="zh-TW" dirty="0"/>
                        <a:t>Hypothesis </a:t>
                      </a: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t>The statement</a:t>
                      </a:r>
                      <a:endParaRPr lang="zh-TW" altLang="en-US" dirty="0"/>
                    </a:p>
                  </a:txBody>
                  <a:tcPr/>
                </a:tc>
                <a:extLst>
                  <a:ext uri="{0D108BD9-81ED-4DB2-BD59-A6C34878D82A}">
                    <a16:rowId xmlns:a16="http://schemas.microsoft.com/office/drawing/2014/main" val="2125399119"/>
                  </a:ext>
                </a:extLst>
              </a:tr>
              <a:tr h="370840">
                <a:tc>
                  <a:txBody>
                    <a:bodyPr/>
                    <a:lstStyle/>
                    <a:p>
                      <a:pPr algn="ctr"/>
                      <a:r>
                        <a:rPr lang="en-US" altLang="zh-TW" dirty="0"/>
                        <a:t>1</a:t>
                      </a: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t> Management, financial, policy, and infrastructure barriers significantly impede RL implementation in the Chinese manufacturing sectors.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tc>
                <a:extLst>
                  <a:ext uri="{0D108BD9-81ED-4DB2-BD59-A6C34878D82A}">
                    <a16:rowId xmlns:a16="http://schemas.microsoft.com/office/drawing/2014/main" val="1282138710"/>
                  </a:ext>
                </a:extLst>
              </a:tr>
              <a:tr h="370840">
                <a:tc>
                  <a:txBody>
                    <a:bodyPr/>
                    <a:lstStyle/>
                    <a:p>
                      <a:pPr algn="ctr"/>
                      <a:r>
                        <a:rPr lang="en-US" altLang="zh-TW" dirty="0"/>
                        <a:t>2</a:t>
                      </a:r>
                      <a:endParaRPr lang="zh-TW" altLang="en-US" dirty="0"/>
                    </a:p>
                  </a:txBody>
                  <a:tcPr/>
                </a:tc>
                <a:tc>
                  <a:txBody>
                    <a:bodyPr/>
                    <a:lstStyle/>
                    <a:p>
                      <a:pPr algn="ctr"/>
                      <a:r>
                        <a:rPr lang="en-US" altLang="zh-TW" dirty="0"/>
                        <a:t>RL implementation positively affects environmental performance and economic performance of firms in China.</a:t>
                      </a:r>
                    </a:p>
                    <a:p>
                      <a:pPr algn="ctr"/>
                      <a:endParaRPr lang="zh-TW" altLang="en-US" dirty="0"/>
                    </a:p>
                  </a:txBody>
                  <a:tcPr/>
                </a:tc>
                <a:extLst>
                  <a:ext uri="{0D108BD9-81ED-4DB2-BD59-A6C34878D82A}">
                    <a16:rowId xmlns:a16="http://schemas.microsoft.com/office/drawing/2014/main" val="2920777709"/>
                  </a:ext>
                </a:extLst>
              </a:tr>
              <a:tr h="741680">
                <a:tc>
                  <a:txBody>
                    <a:bodyPr/>
                    <a:lstStyle/>
                    <a:p>
                      <a:pPr algn="ctr"/>
                      <a:r>
                        <a:rPr lang="en-US" altLang="zh-TW" dirty="0"/>
                        <a:t>3</a:t>
                      </a:r>
                      <a:endParaRPr lang="zh-TW"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dirty="0"/>
                        <a:t>The proposed theoretical model can help overcome RL barriers and improve RL implementation in the Chinese manufacturing </a:t>
                      </a:r>
                      <a:r>
                        <a:rPr lang="en-US" altLang="zh-TW"/>
                        <a:t>sectors.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dirty="0"/>
                    </a:p>
                  </a:txBody>
                  <a:tcPr/>
                </a:tc>
                <a:extLst>
                  <a:ext uri="{0D108BD9-81ED-4DB2-BD59-A6C34878D82A}">
                    <a16:rowId xmlns:a16="http://schemas.microsoft.com/office/drawing/2014/main" val="3865567433"/>
                  </a:ext>
                </a:extLst>
              </a:tr>
            </a:tbl>
          </a:graphicData>
        </a:graphic>
      </p:graphicFrame>
    </p:spTree>
    <p:extLst>
      <p:ext uri="{BB962C8B-B14F-4D97-AF65-F5344CB8AC3E}">
        <p14:creationId xmlns:p14="http://schemas.microsoft.com/office/powerpoint/2010/main" val="82443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F0168D-4CB7-864F-AEEE-76175FC9142D}"/>
              </a:ext>
            </a:extLst>
          </p:cNvPr>
          <p:cNvSpPr>
            <a:spLocks noGrp="1"/>
          </p:cNvSpPr>
          <p:nvPr>
            <p:ph type="title"/>
          </p:nvPr>
        </p:nvSpPr>
        <p:spPr/>
        <p:txBody>
          <a:bodyPr/>
          <a:lstStyle/>
          <a:p>
            <a:r>
              <a:rPr lang="en-US" altLang="zh-TW" dirty="0"/>
              <a:t>Research Methods </a:t>
            </a:r>
            <a:endParaRPr lang="zh-TW" altLang="en-US" dirty="0"/>
          </a:p>
        </p:txBody>
      </p:sp>
      <p:pic>
        <p:nvPicPr>
          <p:cNvPr id="5" name="內容版面配置區 4">
            <a:extLst>
              <a:ext uri="{FF2B5EF4-FFF2-40B4-BE49-F238E27FC236}">
                <a16:creationId xmlns:a16="http://schemas.microsoft.com/office/drawing/2014/main" id="{F2328FAD-04E9-F48A-48A2-D04ED5A78116}"/>
              </a:ext>
            </a:extLst>
          </p:cNvPr>
          <p:cNvPicPr>
            <a:picLocks noGrp="1" noChangeAspect="1"/>
          </p:cNvPicPr>
          <p:nvPr>
            <p:ph idx="1"/>
          </p:nvPr>
        </p:nvPicPr>
        <p:blipFill>
          <a:blip r:embed="rId2"/>
          <a:stretch>
            <a:fillRect/>
          </a:stretch>
        </p:blipFill>
        <p:spPr>
          <a:xfrm>
            <a:off x="1579418" y="1403927"/>
            <a:ext cx="8179155" cy="4773036"/>
          </a:xfrm>
        </p:spPr>
      </p:pic>
    </p:spTree>
    <p:extLst>
      <p:ext uri="{BB962C8B-B14F-4D97-AF65-F5344CB8AC3E}">
        <p14:creationId xmlns:p14="http://schemas.microsoft.com/office/powerpoint/2010/main" val="3020379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CD932C-91D5-B3E0-6CD2-1E139725457E}"/>
              </a:ext>
            </a:extLst>
          </p:cNvPr>
          <p:cNvSpPr>
            <a:spLocks noGrp="1"/>
          </p:cNvSpPr>
          <p:nvPr>
            <p:ph type="title"/>
          </p:nvPr>
        </p:nvSpPr>
        <p:spPr/>
        <p:txBody>
          <a:bodyPr/>
          <a:lstStyle/>
          <a:p>
            <a:r>
              <a:rPr lang="en-US" altLang="zh-TW" dirty="0"/>
              <a:t>Research Methods (contd.)</a:t>
            </a:r>
            <a:endParaRPr lang="zh-TW" altLang="en-US" dirty="0"/>
          </a:p>
        </p:txBody>
      </p:sp>
      <p:pic>
        <p:nvPicPr>
          <p:cNvPr id="5" name="內容版面配置區 4">
            <a:extLst>
              <a:ext uri="{FF2B5EF4-FFF2-40B4-BE49-F238E27FC236}">
                <a16:creationId xmlns:a16="http://schemas.microsoft.com/office/drawing/2014/main" id="{9C2F5950-1E05-BEED-923B-160DAEA6EC4A}"/>
              </a:ext>
            </a:extLst>
          </p:cNvPr>
          <p:cNvPicPr>
            <a:picLocks noGrp="1" noChangeAspect="1"/>
          </p:cNvPicPr>
          <p:nvPr>
            <p:ph idx="1"/>
          </p:nvPr>
        </p:nvPicPr>
        <p:blipFill>
          <a:blip r:embed="rId2"/>
          <a:stretch>
            <a:fillRect/>
          </a:stretch>
        </p:blipFill>
        <p:spPr>
          <a:xfrm>
            <a:off x="1350491" y="1514764"/>
            <a:ext cx="9491017" cy="4662199"/>
          </a:xfrm>
        </p:spPr>
      </p:pic>
    </p:spTree>
    <p:extLst>
      <p:ext uri="{BB962C8B-B14F-4D97-AF65-F5344CB8AC3E}">
        <p14:creationId xmlns:p14="http://schemas.microsoft.com/office/powerpoint/2010/main" val="221439044"/>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842</TotalTime>
  <Words>1285</Words>
  <Application>Microsoft Office PowerPoint</Application>
  <PresentationFormat>寬螢幕</PresentationFormat>
  <Paragraphs>91</Paragraphs>
  <Slides>24</Slides>
  <Notes>1</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24</vt:i4>
      </vt:variant>
    </vt:vector>
  </HeadingPairs>
  <TitlesOfParts>
    <vt:vector size="32" baseType="lpstr">
      <vt:lpstr>Caviar Dreams</vt:lpstr>
      <vt:lpstr>GKCFD L+ Adv P 4 D F 60 E</vt:lpstr>
      <vt:lpstr>Google Sans</vt:lpstr>
      <vt:lpstr>Arial</vt:lpstr>
      <vt:lpstr>Calibri</vt:lpstr>
      <vt:lpstr>Century Gothic</vt:lpstr>
      <vt:lpstr>Wingdings 3</vt:lpstr>
      <vt:lpstr>絲縷</vt:lpstr>
      <vt:lpstr>Critical barriers in implementing reverse logistics in the Chinese manufacturing sectors </vt:lpstr>
      <vt:lpstr>PowerPoint 簡報</vt:lpstr>
      <vt:lpstr>Introduction &amp; Theoretical Background </vt:lpstr>
      <vt:lpstr>Model of the research </vt:lpstr>
      <vt:lpstr>Model of the research (contd.)</vt:lpstr>
      <vt:lpstr>Methodology </vt:lpstr>
      <vt:lpstr>Hypothesis</vt:lpstr>
      <vt:lpstr>Research Methods </vt:lpstr>
      <vt:lpstr>Research Methods (contd.)</vt:lpstr>
      <vt:lpstr>Research Methods (contd.)</vt:lpstr>
      <vt:lpstr>Research Methods (contd.)</vt:lpstr>
      <vt:lpstr>Research Methods (contd.)</vt:lpstr>
      <vt:lpstr>Research Methods (contd.)</vt:lpstr>
      <vt:lpstr>Research Methods (contd.)</vt:lpstr>
      <vt:lpstr>Research Methods (contd.)</vt:lpstr>
      <vt:lpstr>Result discussion and analysis</vt:lpstr>
      <vt:lpstr>Result discussion and analysis (contd.)</vt:lpstr>
      <vt:lpstr>Comprehensive analysis of research framework</vt:lpstr>
      <vt:lpstr>Comprehensive analysis of research framework (theoretical and managerial implications) </vt:lpstr>
      <vt:lpstr>Comprehensive analysis of research framework (theoretical and managerial implications) (contd.)</vt:lpstr>
      <vt:lpstr>Comprehensive analysis of research framework (theoretical and managerial implications) (Contd.)</vt:lpstr>
      <vt:lpstr>Several area within the paper that require to improve and future research </vt:lpstr>
      <vt:lpstr>The things that we can learn from this paper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傅茂文</dc:creator>
  <cp:lastModifiedBy>傅茂文</cp:lastModifiedBy>
  <cp:revision>38</cp:revision>
  <dcterms:created xsi:type="dcterms:W3CDTF">2023-11-24T08:45:51Z</dcterms:created>
  <dcterms:modified xsi:type="dcterms:W3CDTF">2023-12-18T15:31:38Z</dcterms:modified>
</cp:coreProperties>
</file>