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358" r:id="rId4"/>
    <p:sldId id="345" r:id="rId5"/>
    <p:sldId id="342" r:id="rId6"/>
    <p:sldId id="341" r:id="rId7"/>
    <p:sldId id="343" r:id="rId8"/>
    <p:sldId id="346" r:id="rId9"/>
    <p:sldId id="347" r:id="rId10"/>
    <p:sldId id="349" r:id="rId11"/>
    <p:sldId id="352" r:id="rId12"/>
    <p:sldId id="360" r:id="rId13"/>
    <p:sldId id="348" r:id="rId14"/>
    <p:sldId id="332" r:id="rId15"/>
    <p:sldId id="262" r:id="rId16"/>
    <p:sldId id="351" r:id="rId17"/>
    <p:sldId id="331" r:id="rId18"/>
    <p:sldId id="353" r:id="rId19"/>
    <p:sldId id="330" r:id="rId20"/>
    <p:sldId id="354" r:id="rId21"/>
    <p:sldId id="355" r:id="rId22"/>
    <p:sldId id="356" r:id="rId23"/>
    <p:sldId id="357" r:id="rId24"/>
    <p:sldId id="326" r:id="rId25"/>
    <p:sldId id="359" r:id="rId2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i-I Liao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C3300"/>
    <a:srgbClr val="FEB856"/>
    <a:srgbClr val="9FEDF0"/>
    <a:srgbClr val="C00000"/>
    <a:srgbClr val="1CB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5360" autoAdjust="0"/>
  </p:normalViewPr>
  <p:slideViewPr>
    <p:cSldViewPr showGuides="1">
      <p:cViewPr>
        <p:scale>
          <a:sx n="90" d="100"/>
          <a:sy n="90" d="100"/>
        </p:scale>
        <p:origin x="1243" y="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27T23:10:03.83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4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1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ame 67">
            <a:extLst>
              <a:ext uri="{FF2B5EF4-FFF2-40B4-BE49-F238E27FC236}">
                <a16:creationId xmlns:a16="http://schemas.microsoft.com/office/drawing/2014/main" id="{71F7F2F9-06B9-4C4A-A315-7234E3D0EA9B}"/>
              </a:ext>
            </a:extLst>
          </p:cNvPr>
          <p:cNvSpPr/>
          <p:nvPr userDrawn="1"/>
        </p:nvSpPr>
        <p:spPr>
          <a:xfrm>
            <a:off x="170363" y="176318"/>
            <a:ext cx="8803275" cy="4790865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98AB30-4CC4-4E40-A400-C63256AF74D7}"/>
              </a:ext>
            </a:extLst>
          </p:cNvPr>
          <p:cNvSpPr/>
          <p:nvPr userDrawn="1"/>
        </p:nvSpPr>
        <p:spPr>
          <a:xfrm>
            <a:off x="8743950" y="0"/>
            <a:ext cx="400050" cy="142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3BBC8D-D100-4F6F-AD90-78F516190CAA}"/>
              </a:ext>
            </a:extLst>
          </p:cNvPr>
          <p:cNvSpPr/>
          <p:nvPr userDrawn="1"/>
        </p:nvSpPr>
        <p:spPr>
          <a:xfrm>
            <a:off x="7655615" y="0"/>
            <a:ext cx="1488384" cy="33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24FBA7-6BED-42DE-A0FA-6A940E4B60CF}"/>
              </a:ext>
            </a:extLst>
          </p:cNvPr>
          <p:cNvGrpSpPr/>
          <p:nvPr userDrawn="1"/>
        </p:nvGrpSpPr>
        <p:grpSpPr>
          <a:xfrm>
            <a:off x="7748388" y="0"/>
            <a:ext cx="1338462" cy="1371491"/>
            <a:chOff x="10211914" y="309106"/>
            <a:chExt cx="1980086" cy="2028947"/>
          </a:xfrm>
          <a:solidFill>
            <a:schemeClr val="accent1">
              <a:alpha val="7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4C975F1-8C2C-478C-83E8-8ACBDE2B4250}"/>
                </a:ext>
              </a:extLst>
            </p:cNvPr>
            <p:cNvSpPr/>
            <p:nvPr userDrawn="1"/>
          </p:nvSpPr>
          <p:spPr>
            <a:xfrm>
              <a:off x="10397155" y="1209459"/>
              <a:ext cx="1565331" cy="1128594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EC5CA15-6612-47A7-B65D-CEBFD262B6FA}"/>
                </a:ext>
              </a:extLst>
            </p:cNvPr>
            <p:cNvSpPr/>
            <p:nvPr/>
          </p:nvSpPr>
          <p:spPr>
            <a:xfrm>
              <a:off x="10211914" y="508637"/>
              <a:ext cx="1617220" cy="864823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25172A5-F699-434F-A1EB-542441C23D51}"/>
                </a:ext>
              </a:extLst>
            </p:cNvPr>
            <p:cNvSpPr/>
            <p:nvPr/>
          </p:nvSpPr>
          <p:spPr>
            <a:xfrm>
              <a:off x="10232073" y="1273699"/>
              <a:ext cx="1176160" cy="1029139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6E5181-0308-4AAA-8FF0-7953A53B1C14}"/>
                </a:ext>
              </a:extLst>
            </p:cNvPr>
            <p:cNvSpPr/>
            <p:nvPr/>
          </p:nvSpPr>
          <p:spPr>
            <a:xfrm>
              <a:off x="10383787" y="607109"/>
              <a:ext cx="1106974" cy="709156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6497464-B3E8-4C3B-BB51-53391021FCDC}"/>
                </a:ext>
              </a:extLst>
            </p:cNvPr>
            <p:cNvSpPr/>
            <p:nvPr userDrawn="1"/>
          </p:nvSpPr>
          <p:spPr>
            <a:xfrm>
              <a:off x="11776885" y="1615030"/>
              <a:ext cx="415115" cy="683210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20EDE7-2BF9-4E05-81B2-88D3886D1F65}"/>
                </a:ext>
              </a:extLst>
            </p:cNvPr>
            <p:cNvGrpSpPr/>
            <p:nvPr userDrawn="1"/>
          </p:nvGrpSpPr>
          <p:grpSpPr>
            <a:xfrm>
              <a:off x="11017480" y="309106"/>
              <a:ext cx="667060" cy="841378"/>
              <a:chOff x="10512715" y="-139148"/>
              <a:chExt cx="1292932" cy="163080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2C5BA3-128D-4B16-AF22-A729590AD7A2}"/>
                  </a:ext>
                </a:extLst>
              </p:cNvPr>
              <p:cNvSpPr/>
              <p:nvPr/>
            </p:nvSpPr>
            <p:spPr>
              <a:xfrm>
                <a:off x="10512715" y="-139148"/>
                <a:ext cx="1292932" cy="1630806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C7E54EB-BE1F-4506-A298-64C9A4F9FE05}"/>
                  </a:ext>
                </a:extLst>
              </p:cNvPr>
              <p:cNvSpPr/>
              <p:nvPr/>
            </p:nvSpPr>
            <p:spPr>
              <a:xfrm>
                <a:off x="10895396" y="64446"/>
                <a:ext cx="563124" cy="558619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E083E7-BB4C-4C68-8894-E1185CCE478B}"/>
                </a:ext>
              </a:extLst>
            </p:cNvPr>
            <p:cNvSpPr/>
            <p:nvPr/>
          </p:nvSpPr>
          <p:spPr>
            <a:xfrm>
              <a:off x="10524814" y="1876042"/>
              <a:ext cx="185936" cy="138371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303229-68D9-4F64-96A1-276F451D9CE9}"/>
                </a:ext>
              </a:extLst>
            </p:cNvPr>
            <p:cNvSpPr/>
            <p:nvPr/>
          </p:nvSpPr>
          <p:spPr>
            <a:xfrm>
              <a:off x="10925676" y="2126505"/>
              <a:ext cx="207558" cy="112427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6C28CD-A16D-42C2-AA83-4E1BC90825E1}"/>
                </a:ext>
              </a:extLst>
            </p:cNvPr>
            <p:cNvSpPr/>
            <p:nvPr/>
          </p:nvSpPr>
          <p:spPr>
            <a:xfrm>
              <a:off x="11004127" y="2075118"/>
              <a:ext cx="142696" cy="121076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5A8FA9-0385-444C-8B81-2428754B2685}"/>
                </a:ext>
              </a:extLst>
            </p:cNvPr>
            <p:cNvSpPr/>
            <p:nvPr/>
          </p:nvSpPr>
          <p:spPr>
            <a:xfrm>
              <a:off x="10841578" y="953039"/>
              <a:ext cx="665914" cy="77834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667E06-DC25-4D7F-87A4-868711F9DA6B}"/>
                </a:ext>
              </a:extLst>
            </p:cNvPr>
            <p:cNvSpPr/>
            <p:nvPr/>
          </p:nvSpPr>
          <p:spPr>
            <a:xfrm>
              <a:off x="10728735" y="1770729"/>
              <a:ext cx="441060" cy="23782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D163A48-A625-4EAC-9F67-CF014897D8F8}"/>
                </a:ext>
              </a:extLst>
            </p:cNvPr>
            <p:cNvSpPr/>
            <p:nvPr/>
          </p:nvSpPr>
          <p:spPr>
            <a:xfrm>
              <a:off x="11039622" y="2170278"/>
              <a:ext cx="95131" cy="25945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09328019-552A-4D8D-A2FA-EC8410BE3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3501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EA3C1A19-98AB-4AE1-AA50-CFAFE72BA9B3}"/>
              </a:ext>
            </a:extLst>
          </p:cNvPr>
          <p:cNvSpPr/>
          <p:nvPr userDrawn="1"/>
        </p:nvSpPr>
        <p:spPr>
          <a:xfrm>
            <a:off x="170363" y="176318"/>
            <a:ext cx="8803275" cy="4790865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5A2085-C8F4-42E8-AE7A-DE98A7BB0208}"/>
              </a:ext>
            </a:extLst>
          </p:cNvPr>
          <p:cNvSpPr/>
          <p:nvPr userDrawn="1"/>
        </p:nvSpPr>
        <p:spPr>
          <a:xfrm>
            <a:off x="8743950" y="3950804"/>
            <a:ext cx="40005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1D007F-2130-45F0-ABBB-58A343741F57}"/>
              </a:ext>
            </a:extLst>
          </p:cNvPr>
          <p:cNvSpPr/>
          <p:nvPr userDrawn="1"/>
        </p:nvSpPr>
        <p:spPr>
          <a:xfrm>
            <a:off x="6583163" y="4811361"/>
            <a:ext cx="2560837" cy="33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24E619-D48B-4FE8-A8D5-803C8127E373}"/>
              </a:ext>
            </a:extLst>
          </p:cNvPr>
          <p:cNvGrpSpPr/>
          <p:nvPr userDrawn="1"/>
        </p:nvGrpSpPr>
        <p:grpSpPr>
          <a:xfrm>
            <a:off x="6583163" y="4373893"/>
            <a:ext cx="1347920" cy="666564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16BEE-F71B-4ED3-848B-6A978EA7AF8F}"/>
              </a:ext>
            </a:extLst>
          </p:cNvPr>
          <p:cNvGrpSpPr/>
          <p:nvPr userDrawn="1"/>
        </p:nvGrpSpPr>
        <p:grpSpPr>
          <a:xfrm flipH="1">
            <a:off x="7942201" y="3672478"/>
            <a:ext cx="1020836" cy="1356051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80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8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0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5" r:id="rId3"/>
    <p:sldLayoutId id="2147483686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  <p:sldLayoutId id="2147483680" r:id="rId17"/>
    <p:sldLayoutId id="2147483682" r:id="rId18"/>
    <p:sldLayoutId id="2147483684" r:id="rId19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takeholder%20claim.jpg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475" t="10374" b="23256"/>
          <a:stretch>
            <a:fillRect/>
          </a:stretch>
        </p:blipFill>
        <p:spPr>
          <a:xfrm>
            <a:off x="5638800" y="-51571"/>
            <a:ext cx="3505200" cy="389305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633194" y="26194"/>
            <a:ext cx="4772" cy="5143500"/>
          </a:xfrm>
          <a:prstGeom prst="rect">
            <a:avLst/>
          </a:prstGeom>
          <a:solidFill>
            <a:srgbClr val="131114"/>
          </a:solidFill>
        </p:spPr>
        <p:txBody>
          <a:bodyPr/>
          <a:lstStyle/>
          <a:p>
            <a:endParaRPr lang="en-ID"/>
          </a:p>
        </p:txBody>
      </p:sp>
      <p:sp>
        <p:nvSpPr>
          <p:cNvPr id="4" name="AutoShape 4"/>
          <p:cNvSpPr/>
          <p:nvPr/>
        </p:nvSpPr>
        <p:spPr>
          <a:xfrm>
            <a:off x="707313" y="0"/>
            <a:ext cx="4772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813217" y="1419622"/>
            <a:ext cx="473538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sz="2000" b="1" dirty="0">
                <a:latin typeface="Caviar Dreams" panose="020B0402020204020504" pitchFamily="34" charset="0"/>
              </a:rPr>
              <a:t>逆向物流、利害關係人的影響、組織鬆弛和管理者的態度</a:t>
            </a:r>
          </a:p>
        </p:txBody>
      </p:sp>
      <p:sp>
        <p:nvSpPr>
          <p:cNvPr id="8" name="AutoShape 8"/>
          <p:cNvSpPr/>
          <p:nvPr/>
        </p:nvSpPr>
        <p:spPr>
          <a:xfrm rot="-5400000" flipH="1">
            <a:off x="7379554" y="2077038"/>
            <a:ext cx="22861" cy="3506035"/>
          </a:xfrm>
          <a:prstGeom prst="rect">
            <a:avLst/>
          </a:prstGeom>
          <a:solidFill>
            <a:srgbClr val="131114"/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834921" y="195486"/>
            <a:ext cx="3000824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zh-TW" sz="1200" b="1" dirty="0">
                <a:latin typeface="Caviar Dreams" panose="020B0402020204020504" pitchFamily="34" charset="0"/>
              </a:rPr>
              <a:t>論文評審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CECB1448-CA7F-2E46-B615-78E24B40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94"/>
          <a:stretch>
            <a:fillRect/>
          </a:stretch>
        </p:blipFill>
        <p:spPr>
          <a:xfrm>
            <a:off x="7011460" y="4095751"/>
            <a:ext cx="890236" cy="889675"/>
          </a:xfrm>
          <a:prstGeom prst="ellipse">
            <a:avLst/>
          </a:prstGeom>
          <a:solidFill>
            <a:schemeClr val="accent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7C78FC-2860-FA4C-8399-8971FC049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9656" r="5131" b="12519"/>
          <a:stretch/>
        </p:blipFill>
        <p:spPr>
          <a:xfrm>
            <a:off x="8001000" y="4095750"/>
            <a:ext cx="930056" cy="889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B1D08-EF92-994C-B3B8-FB9B12543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70" y="4095750"/>
            <a:ext cx="941150" cy="889715"/>
          </a:xfrm>
          <a:prstGeom prst="ellipse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45501A10-25E7-4F46-8B15-9B3D9FD40235}"/>
              </a:ext>
            </a:extLst>
          </p:cNvPr>
          <p:cNvSpPr txBox="1"/>
          <p:nvPr/>
        </p:nvSpPr>
        <p:spPr>
          <a:xfrm>
            <a:off x="813217" y="2715766"/>
            <a:ext cx="3876504" cy="477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zh-TW" sz="1500" b="1" dirty="0">
                <a:latin typeface="Caviar Dreams" panose="020B0402020204020504" pitchFamily="34" charset="0"/>
              </a:rPr>
              <a:t>老師：</a:t>
            </a:r>
          </a:p>
          <a:p>
            <a:pPr>
              <a:lnSpc>
                <a:spcPts val="1920"/>
              </a:lnSpc>
            </a:pPr>
            <a:r>
              <a:rPr lang="zh-TW" sz="1500" b="1" dirty="0">
                <a:latin typeface="Caviar Dreams" panose="020B0402020204020504" pitchFamily="34" charset="0"/>
              </a:rPr>
              <a:t>李政文教授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9BC67FB-0F07-B849-83AB-4F11468D7438}"/>
              </a:ext>
            </a:extLst>
          </p:cNvPr>
          <p:cNvSpPr txBox="1"/>
          <p:nvPr/>
        </p:nvSpPr>
        <p:spPr>
          <a:xfrm>
            <a:off x="834921" y="3574968"/>
            <a:ext cx="3704258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zh-TW" sz="1500" b="1" dirty="0">
                <a:latin typeface="Caviar Dreams" panose="020B0402020204020504" pitchFamily="34" charset="0"/>
              </a:rPr>
              <a:t>學生：</a:t>
            </a:r>
          </a:p>
          <a:p>
            <a:pPr>
              <a:lnSpc>
                <a:spcPts val="1920"/>
              </a:lnSpc>
            </a:pPr>
            <a:r>
              <a:rPr lang="zh-TW" sz="1500" b="1" dirty="0">
                <a:latin typeface="Caviar Dreams" panose="020B0402020204020504" pitchFamily="34" charset="0"/>
              </a:rPr>
              <a:t>嗯。伊凡迪‧阿齊斯 (11004611)</a:t>
            </a:r>
          </a:p>
        </p:txBody>
      </p:sp>
    </p:spTree>
    <p:extLst>
      <p:ext uri="{BB962C8B-B14F-4D97-AF65-F5344CB8AC3E}">
        <p14:creationId xmlns:p14="http://schemas.microsoft.com/office/powerpoint/2010/main" val="399033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10" t="26376" r="30076" b="13579"/>
          <a:stretch/>
        </p:blipFill>
        <p:spPr>
          <a:xfrm>
            <a:off x="1115616" y="195486"/>
            <a:ext cx="7200800" cy="410445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B102969-DA90-3D4A-9370-9670D9179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9049486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5100" y="1152056"/>
            <a:ext cx="2394435" cy="543185"/>
          </a:xfrm>
        </p:spPr>
        <p:txBody>
          <a:bodyPr>
            <a:noAutofit/>
          </a:bodyPr>
          <a:lstStyle/>
          <a:p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外部壓力</a:t>
            </a:r>
          </a:p>
          <a:p>
            <a:endParaRPr lang="en-US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62C53-CD90-43E9-93D5-08A8AB4FAA8E}"/>
              </a:ext>
            </a:extLst>
          </p:cNvPr>
          <p:cNvSpPr/>
          <p:nvPr/>
        </p:nvSpPr>
        <p:spPr>
          <a:xfrm>
            <a:off x="986937" y="2012949"/>
            <a:ext cx="2106072" cy="24916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E0B577-6395-416A-810E-B4D0705082B3}"/>
              </a:ext>
            </a:extLst>
          </p:cNvPr>
          <p:cNvSpPr/>
          <p:nvPr/>
        </p:nvSpPr>
        <p:spPr>
          <a:xfrm>
            <a:off x="1677035" y="1566850"/>
            <a:ext cx="847006" cy="8470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7A1D6-8080-4C29-BFE0-30D3BFB535E9}"/>
              </a:ext>
            </a:extLst>
          </p:cNvPr>
          <p:cNvSpPr/>
          <p:nvPr/>
        </p:nvSpPr>
        <p:spPr>
          <a:xfrm>
            <a:off x="3455243" y="2001651"/>
            <a:ext cx="2188709" cy="25029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B420DD-4D9A-4657-B1BA-870029C74516}"/>
              </a:ext>
            </a:extLst>
          </p:cNvPr>
          <p:cNvSpPr/>
          <p:nvPr/>
        </p:nvSpPr>
        <p:spPr>
          <a:xfrm>
            <a:off x="4141707" y="1566850"/>
            <a:ext cx="847006" cy="847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A03D0-DD46-46F1-A17F-C131B9092753}"/>
              </a:ext>
            </a:extLst>
          </p:cNvPr>
          <p:cNvSpPr/>
          <p:nvPr/>
        </p:nvSpPr>
        <p:spPr>
          <a:xfrm>
            <a:off x="5923551" y="1990353"/>
            <a:ext cx="2188710" cy="250297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40525B-EF46-44CB-948D-7DEB6EDF05D3}"/>
              </a:ext>
            </a:extLst>
          </p:cNvPr>
          <p:cNvSpPr/>
          <p:nvPr/>
        </p:nvSpPr>
        <p:spPr>
          <a:xfrm>
            <a:off x="6613649" y="1566850"/>
            <a:ext cx="847006" cy="8470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5F8F53-6984-4EF1-9F91-B52AF630BA51}"/>
              </a:ext>
            </a:extLst>
          </p:cNvPr>
          <p:cNvSpPr txBox="1"/>
          <p:nvPr/>
        </p:nvSpPr>
        <p:spPr>
          <a:xfrm>
            <a:off x="1031740" y="2539835"/>
            <a:ext cx="2046263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(H1)</a:t>
            </a:r>
          </a:p>
          <a:p>
            <a:pPr algn="ctr"/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強化學習的</a:t>
            </a:r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利害關係人顯著性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對企業</a:t>
            </a:r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實施強化學習的機率有正向影響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強化學習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系統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272D4C-C16E-4E35-B4A1-333DF1FF6A28}"/>
              </a:ext>
            </a:extLst>
          </p:cNvPr>
          <p:cNvSpPr txBox="1"/>
          <p:nvPr/>
        </p:nvSpPr>
        <p:spPr>
          <a:xfrm>
            <a:off x="3539978" y="2401335"/>
            <a:ext cx="2050463" cy="19312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altLang="ko-KR" sz="9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(H2)</a:t>
            </a:r>
          </a:p>
          <a:p>
            <a:pPr algn="ctr"/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組織鬆弛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會對企業</a:t>
            </a:r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實施的可能性產生正面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影響 </a:t>
            </a:r>
            <a:r>
              <a:rPr lang="zh-TW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強化學習</a:t>
            </a:r>
            <a:r>
              <a:rPr lang="zh-TW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系統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DC491-A787-4301-BF52-D8D31FE5957B}"/>
              </a:ext>
            </a:extLst>
          </p:cNvPr>
          <p:cNvSpPr txBox="1"/>
          <p:nvPr/>
        </p:nvSpPr>
        <p:spPr>
          <a:xfrm>
            <a:off x="6091945" y="2540152"/>
            <a:ext cx="1873473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(H3)</a:t>
            </a:r>
          </a:p>
          <a:p>
            <a:pPr algn="ctr"/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漸進策略姿態</a:t>
            </a:r>
            <a:r>
              <a:rPr lang="zh-TW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將對企業</a:t>
            </a:r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實施強化學習</a:t>
            </a:r>
            <a:r>
              <a:rPr lang="zh-TW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系統的</a:t>
            </a:r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可能性產生正面</a:t>
            </a:r>
            <a:r>
              <a:rPr lang="zh-TW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影響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3E8F0F-DD10-4805-8585-25C043C06CC8}"/>
              </a:ext>
            </a:extLst>
          </p:cNvPr>
          <p:cNvGrpSpPr/>
          <p:nvPr/>
        </p:nvGrpSpPr>
        <p:grpSpPr>
          <a:xfrm>
            <a:off x="3031560" y="2678862"/>
            <a:ext cx="576064" cy="576064"/>
            <a:chOff x="3038349" y="2678861"/>
            <a:chExt cx="576064" cy="576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F49C2A-BE75-47BE-8A2A-86A04D238642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F9BC8B9E-094F-4606-86F1-4B005681B25C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750553-7838-4552-9B3E-E7FB08B7955B}"/>
              </a:ext>
            </a:extLst>
          </p:cNvPr>
          <p:cNvGrpSpPr/>
          <p:nvPr/>
        </p:nvGrpSpPr>
        <p:grpSpPr>
          <a:xfrm>
            <a:off x="5528426" y="2678862"/>
            <a:ext cx="576064" cy="576064"/>
            <a:chOff x="5535215" y="2678861"/>
            <a:chExt cx="576064" cy="5760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0D1BBE-9DF6-45B6-9E77-2CB1E7388B0D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BF6C85A5-C0B3-4861-AAEE-FCE8827A221E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BD3B243-B1FC-463B-97A0-8AE4A9B91D80}"/>
              </a:ext>
            </a:extLst>
          </p:cNvPr>
          <p:cNvSpPr/>
          <p:nvPr/>
        </p:nvSpPr>
        <p:spPr>
          <a:xfrm>
            <a:off x="3567421" y="1195104"/>
            <a:ext cx="207653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組織因素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B93354-C966-4126-8AA9-10928621B3D9}"/>
              </a:ext>
            </a:extLst>
          </p:cNvPr>
          <p:cNvSpPr/>
          <p:nvPr/>
        </p:nvSpPr>
        <p:spPr>
          <a:xfrm>
            <a:off x="6268773" y="1195104"/>
            <a:ext cx="171745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個人因素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85" y="1560292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29" y="1553734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88" y="1571590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9875" y="267494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b="1" dirty="0">
                <a:latin typeface="Agency FB" pitchFamily="34" charset="0"/>
              </a:rPr>
              <a:t>逆向物流模型（續）</a:t>
            </a:r>
          </a:p>
        </p:txBody>
      </p:sp>
    </p:spTree>
    <p:extLst>
      <p:ext uri="{BB962C8B-B14F-4D97-AF65-F5344CB8AC3E}">
        <p14:creationId xmlns:p14="http://schemas.microsoft.com/office/powerpoint/2010/main" val="31696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01025"/>
              </p:ext>
            </p:extLst>
          </p:nvPr>
        </p:nvGraphicFramePr>
        <p:xfrm>
          <a:off x="-2" y="684604"/>
          <a:ext cx="9144002" cy="3757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6">
                  <a:extLst>
                    <a:ext uri="{9D8B030D-6E8A-4147-A177-3AD203B41FA5}">
                      <a16:colId xmlns:a16="http://schemas.microsoft.com/office/drawing/2014/main" val="3678151074"/>
                    </a:ext>
                  </a:extLst>
                </a:gridCol>
              </a:tblGrid>
              <a:tr h="222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ko-KR" sz="11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樣本數據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ko-KR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措施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ko-KR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措施</a:t>
                      </a:r>
                      <a:r>
                        <a:rPr lang="zh-TW" altLang="ko-KR" sz="11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續</a:t>
                      </a:r>
                      <a:r>
                        <a:rPr lang="zh-TW" altLang="ko-KR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...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ko-KR" sz="11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型號規格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542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ko-KR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汽車配套</a:t>
                      </a:r>
                      <a:r>
                        <a:rPr lang="zh-TW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產業</a:t>
                      </a:r>
                      <a:r>
                        <a:rPr lang="zh-TW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zh-TW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在</a:t>
                      </a:r>
                      <a:r>
                        <a:rPr lang="zh-TW" altLang="ko-KR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西班牙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問卷調查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受訪者：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企業CEO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調查： 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2004/10</a:t>
                      </a: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和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2005/02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財務報告： 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2002 年</a:t>
                      </a: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及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2003 年</a:t>
                      </a:r>
                      <a:endParaRPr lang="en-US" altLang="ko-KR" sz="11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ko-KR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1150</a:t>
                      </a:r>
                      <a:r>
                        <a:rPr lang="zh-TW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人口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ko-KR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200個</a:t>
                      </a: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樣品</a:t>
                      </a:r>
                    </a:p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118</a:t>
                      </a:r>
                      <a:r>
                        <a:rPr lang="zh-TW" altLang="ko-KR" sz="11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樣品（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完整</a:t>
                      </a:r>
                      <a:r>
                        <a:rPr lang="zh-TW" altLang="ko-KR" sz="11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zh-TW" altLang="ko-KR" sz="1100" b="1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財務報告</a:t>
                      </a:r>
                      <a:r>
                        <a:rPr lang="zh-TW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US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id-ID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強化學習</a:t>
                      </a:r>
                      <a:r>
                        <a:rPr lang="zh-TW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實施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控制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經濟的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</a:p>
                    <a:p>
                      <a:r>
                        <a:rPr lang="zh-TW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利害關係人的重要性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員工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股東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政府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社群</a:t>
                      </a:r>
                    </a:p>
                    <a:p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組織鬆弛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營運資金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債務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開支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淨利</a:t>
                      </a:r>
                    </a:p>
                    <a:p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行政人員培訓</a:t>
                      </a:r>
                    </a:p>
                    <a:p>
                      <a:r>
                        <a:rPr lang="zh-TW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積極主動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ko-KR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1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強化學習實施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= 公司</a:t>
                      </a:r>
                      <a:r>
                        <a:rPr lang="zh-TW" altLang="ko-KR" sz="1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已實施 RL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 = 其他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控制變數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比率範圍（員工總數</a:t>
                      </a:r>
                      <a:r>
                        <a:rPr lang="zh-TW" altLang="ko-KR" sz="1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和 ROE </a:t>
                      </a: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利害關係人的重要性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= 強烈不同意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 = 強烈同意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組織鬆弛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比率範圍（2002-2003 年的平均值）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管理者的策略姿態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= 強烈不同意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zh-TW" altLang="ko-KR" sz="1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 = 強烈同意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altLang="ko-KR" sz="1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ko-KR" sz="11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機率</a:t>
                      </a:r>
                      <a:r>
                        <a:rPr lang="zh-TW" altLang="ko-KR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模型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A71709B-BDEA-4C97-A9BD-FAE6949C0471}"/>
              </a:ext>
            </a:extLst>
          </p:cNvPr>
          <p:cNvSpPr/>
          <p:nvPr/>
        </p:nvSpPr>
        <p:spPr>
          <a:xfrm>
            <a:off x="-16505" y="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ko-KR" sz="2400" b="1" dirty="0">
                <a:solidFill>
                  <a:schemeClr val="tx1"/>
                </a:solidFill>
                <a:latin typeface="Agency FB" pitchFamily="34" charset="0"/>
              </a:rPr>
              <a:t>方法</a:t>
            </a:r>
          </a:p>
        </p:txBody>
      </p:sp>
      <p:pic>
        <p:nvPicPr>
          <p:cNvPr id="5122" name="Picture 2" descr="C:\Users\ASUS\Desktop\Fall Semester 2019\Global Logistics and Management\Presentation_2019 October 26th_Andrian\Probit Mod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50142" r="21459" b="22632"/>
          <a:stretch/>
        </p:blipFill>
        <p:spPr bwMode="auto">
          <a:xfrm>
            <a:off x="6300193" y="1419622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2339751" y="3075806"/>
            <a:ext cx="1118305" cy="720080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2339752" y="1901201"/>
            <a:ext cx="864096" cy="958581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3203848" y="2103698"/>
            <a:ext cx="5077249" cy="1080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474559" y="3075806"/>
            <a:ext cx="3473705" cy="1196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3347867" y="3195479"/>
            <a:ext cx="4933231" cy="96044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81097" y="2859782"/>
            <a:ext cx="1" cy="335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Elbow Connector 5124"/>
          <p:cNvCxnSpPr/>
          <p:nvPr/>
        </p:nvCxnSpPr>
        <p:spPr>
          <a:xfrm>
            <a:off x="5292080" y="1131590"/>
            <a:ext cx="1069269" cy="785366"/>
          </a:xfrm>
          <a:prstGeom prst="bentConnector3">
            <a:avLst>
              <a:gd name="adj1" fmla="val 8023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Elbow Connector 5137"/>
          <p:cNvCxnSpPr/>
          <p:nvPr/>
        </p:nvCxnSpPr>
        <p:spPr>
          <a:xfrm flipV="1">
            <a:off x="5148064" y="1614890"/>
            <a:ext cx="2796730" cy="18338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Straight Arrow Connector 5139"/>
          <p:cNvCxnSpPr/>
          <p:nvPr/>
        </p:nvCxnSpPr>
        <p:spPr>
          <a:xfrm>
            <a:off x="7944794" y="1601392"/>
            <a:ext cx="5904" cy="223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380312" y="1614890"/>
            <a:ext cx="5904" cy="210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50" y="3291830"/>
            <a:ext cx="3223346" cy="1944216"/>
          </a:xfrm>
          <a:prstGeom prst="rect">
            <a:avLst/>
          </a:prstGeom>
        </p:spPr>
      </p:pic>
      <p:cxnSp>
        <p:nvCxnSpPr>
          <p:cNvPr id="5150" name="Elbow Connector 5149"/>
          <p:cNvCxnSpPr/>
          <p:nvPr/>
        </p:nvCxnSpPr>
        <p:spPr>
          <a:xfrm rot="5400000">
            <a:off x="7309978" y="2679763"/>
            <a:ext cx="3348372" cy="252026"/>
          </a:xfrm>
          <a:prstGeom prst="bentConnector3">
            <a:avLst>
              <a:gd name="adj1" fmla="val 5937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172400" y="1131590"/>
            <a:ext cx="9377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938"/>
            <a:ext cx="3724409" cy="87956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3682256" y="4677984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267463" y="4505697"/>
            <a:ext cx="1024617" cy="396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200" dirty="0" err="1">
                <a:solidFill>
                  <a:schemeClr val="tx1"/>
                </a:solidFill>
              </a:rPr>
              <a:t>邏輯</a:t>
            </a:r>
            <a:r>
              <a:rPr lang="zh-TW" sz="1200" dirty="0">
                <a:solidFill>
                  <a:schemeClr val="tx1"/>
                </a:solidFill>
              </a:rPr>
              <a:t>模型</a:t>
            </a:r>
          </a:p>
        </p:txBody>
      </p:sp>
    </p:spTree>
    <p:extLst>
      <p:ext uri="{BB962C8B-B14F-4D97-AF65-F5344CB8AC3E}">
        <p14:creationId xmlns:p14="http://schemas.microsoft.com/office/powerpoint/2010/main" val="197540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BD8D8A0-615B-40BC-A683-D0A4023BC03D}"/>
              </a:ext>
            </a:extLst>
          </p:cNvPr>
          <p:cNvSpPr/>
          <p:nvPr/>
        </p:nvSpPr>
        <p:spPr>
          <a:xfrm>
            <a:off x="0" y="123478"/>
            <a:ext cx="9144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ko-KR" sz="2400" b="1" dirty="0">
                <a:solidFill>
                  <a:schemeClr val="tx1"/>
                </a:solidFill>
                <a:latin typeface="Agency FB" pitchFamily="34" charset="0"/>
              </a:rPr>
              <a:t>結果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3EF25BE5-7417-4D0D-9A26-5320FC93B550}"/>
              </a:ext>
            </a:extLst>
          </p:cNvPr>
          <p:cNvSpPr/>
          <p:nvPr/>
        </p:nvSpPr>
        <p:spPr>
          <a:xfrm flipH="1">
            <a:off x="107500" y="940844"/>
            <a:ext cx="1008113" cy="91082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8D4676-CDBD-4383-BC18-CBEDD17FB147}"/>
              </a:ext>
            </a:extLst>
          </p:cNvPr>
          <p:cNvSpPr txBox="1"/>
          <p:nvPr/>
        </p:nvSpPr>
        <p:spPr>
          <a:xfrm>
            <a:off x="1835696" y="940844"/>
            <a:ext cx="447657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C5965A45-03F5-422C-8CC6-A286AAF65E37}"/>
              </a:ext>
            </a:extLst>
          </p:cNvPr>
          <p:cNvSpPr/>
          <p:nvPr/>
        </p:nvSpPr>
        <p:spPr>
          <a:xfrm>
            <a:off x="111166" y="2034479"/>
            <a:ext cx="1209926" cy="11824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Pie 24">
            <a:extLst>
              <a:ext uri="{FF2B5EF4-FFF2-40B4-BE49-F238E27FC236}">
                <a16:creationId xmlns:a16="http://schemas.microsoft.com/office/drawing/2014/main" id="{C677180E-F85B-4299-8633-605C262D6588}"/>
              </a:ext>
            </a:extLst>
          </p:cNvPr>
          <p:cNvSpPr/>
          <p:nvPr/>
        </p:nvSpPr>
        <p:spPr>
          <a:xfrm>
            <a:off x="111166" y="3696647"/>
            <a:ext cx="1209926" cy="10141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AB37B-5C1E-4149-B7FB-1D3D94DD073D}"/>
              </a:ext>
            </a:extLst>
          </p:cNvPr>
          <p:cNvSpPr txBox="1"/>
          <p:nvPr/>
        </p:nvSpPr>
        <p:spPr>
          <a:xfrm>
            <a:off x="2339752" y="311516"/>
            <a:ext cx="4680520" cy="41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ko-KR" sz="1600" b="1" dirty="0">
                <a:latin typeface="Agency FB" pitchFamily="34" charset="0"/>
                <a:cs typeface="Arial" pitchFamily="34" charset="0"/>
              </a:rPr>
              <a:t>項目可靠性和判別有效性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31FF3940-003D-478B-B502-53839D8B0BDD}"/>
              </a:ext>
            </a:extLst>
          </p:cNvPr>
          <p:cNvSpPr/>
          <p:nvPr/>
        </p:nvSpPr>
        <p:spPr>
          <a:xfrm>
            <a:off x="8623439" y="4849777"/>
            <a:ext cx="504056" cy="24953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ASUS\Desktop\Fall Semester 2019\Global Logistics and Management\Presentation_2019 October 26th_Andrian\Reliability and Vali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9127495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572000" y="2142038"/>
            <a:ext cx="504056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16659" y="2442381"/>
            <a:ext cx="288032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55537" y="2751638"/>
            <a:ext cx="376703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00392" y="3363838"/>
            <a:ext cx="288032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236296" y="3029533"/>
            <a:ext cx="360040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63232" y="2111739"/>
            <a:ext cx="576064" cy="24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100" dirty="0">
                <a:solidFill>
                  <a:schemeClr val="tx1"/>
                </a:solidFill>
              </a:rPr>
              <a:t>&gt; 0.5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79473" y="2402549"/>
            <a:ext cx="576064" cy="24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100" dirty="0">
                <a:solidFill>
                  <a:schemeClr val="tx1"/>
                </a:solidFill>
              </a:rPr>
              <a:t>&gt; 0.5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77228" y="3312142"/>
            <a:ext cx="576064" cy="24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100" dirty="0">
                <a:solidFill>
                  <a:schemeClr val="tx1"/>
                </a:solidFill>
              </a:rPr>
              <a:t>&gt; 0.5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6336" y="2977837"/>
            <a:ext cx="576064" cy="24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100" dirty="0">
                <a:solidFill>
                  <a:schemeClr val="tx1"/>
                </a:solidFill>
              </a:rPr>
              <a:t>&gt; 0.5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2240" y="2699942"/>
            <a:ext cx="576064" cy="24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100" dirty="0">
                <a:solidFill>
                  <a:schemeClr val="tx1"/>
                </a:solidFill>
              </a:rPr>
              <a:t>&gt; 0.5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5076056" y="2699942"/>
            <a:ext cx="500665" cy="1167953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4073983" y="2402550"/>
            <a:ext cx="750045" cy="1457204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6804248" y="3245441"/>
            <a:ext cx="591047" cy="614314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5940152" y="2963975"/>
            <a:ext cx="603736" cy="903920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7740352" y="3551078"/>
            <a:ext cx="447031" cy="316817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2411762" y="4042945"/>
            <a:ext cx="5688630" cy="40101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9046" y="3867895"/>
            <a:ext cx="0" cy="17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99771" y="3867895"/>
            <a:ext cx="0" cy="17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39248" y="3867895"/>
            <a:ext cx="0" cy="17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1264" y="3867895"/>
            <a:ext cx="0" cy="175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60087" y="3859754"/>
            <a:ext cx="0" cy="617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B7DF5D79-791B-289D-35DA-7841FD55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" y="902626"/>
            <a:ext cx="9127495" cy="42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107504" y="1758822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+mj-lt"/>
                <a:cs typeface="Times New Roman" pitchFamily="18" charset="0"/>
              </a:rPr>
              <a:t>在每種情況下，係數</a:t>
            </a:r>
            <a:r>
              <a:rPr lang="zh-TW" altLang="ko-KR" sz="1400" b="1" dirty="0">
                <a:latin typeface="+mj-lt"/>
                <a:cs typeface="Times New Roman" pitchFamily="18" charset="0"/>
              </a:rPr>
              <a:t>alpha</a:t>
            </a:r>
            <a:r>
              <a:rPr lang="zh-TW" altLang="ko-KR" sz="1400" dirty="0">
                <a:latin typeface="+mj-lt"/>
                <a:cs typeface="Times New Roman" pitchFamily="18" charset="0"/>
              </a:rPr>
              <a:t>都</a:t>
            </a:r>
            <a:r>
              <a:rPr lang="zh-TW" altLang="ko-KR" sz="1400" b="1" dirty="0">
                <a:latin typeface="+mj-lt"/>
                <a:cs typeface="Times New Roman" pitchFamily="18" charset="0"/>
              </a:rPr>
              <a:t>高於</a:t>
            </a:r>
            <a:r>
              <a:rPr lang="zh-TW" altLang="ko-KR" sz="1400" dirty="0">
                <a:latin typeface="+mj-lt"/>
                <a:cs typeface="Times New Roman" pitchFamily="18" charset="0"/>
              </a:rPr>
              <a:t>其與其餘尺度的</a:t>
            </a:r>
            <a:r>
              <a:rPr lang="zh-TW" altLang="ko-KR" sz="1400" b="1" dirty="0">
                <a:latin typeface="+mj-lt"/>
                <a:cs typeface="Times New Roman" pitchFamily="18" charset="0"/>
              </a:rPr>
              <a:t>相關性</a:t>
            </a:r>
          </a:p>
          <a:p>
            <a:pPr algn="ctr"/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3551" y="2198447"/>
            <a:ext cx="238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cs typeface="Arial" pitchFamily="34" charset="0"/>
              </a:rPr>
              <a:t>alpha 係數在</a:t>
            </a:r>
            <a:r>
              <a:rPr lang="zh-TW" altLang="ko-KR" sz="1400" b="1" dirty="0">
                <a:cs typeface="Arial" pitchFamily="34" charset="0"/>
              </a:rPr>
              <a:t>0.65</a:t>
            </a:r>
            <a:r>
              <a:rPr lang="zh-TW" altLang="ko-KR" sz="1400" dirty="0">
                <a:cs typeface="Arial" pitchFamily="34" charset="0"/>
              </a:rPr>
              <a:t>到</a:t>
            </a:r>
            <a:r>
              <a:rPr lang="zh-TW" altLang="ko-KR" sz="1400" b="1" dirty="0">
                <a:cs typeface="Arial" pitchFamily="34" charset="0"/>
              </a:rPr>
              <a:t>0.82之間波動</a:t>
            </a:r>
            <a:r>
              <a:rPr lang="zh-TW" altLang="ko-KR" sz="1400" dirty="0">
                <a:cs typeface="Arial" pitchFamily="34" charset="0"/>
              </a:rPr>
              <a:t>( </a:t>
            </a:r>
            <a:r>
              <a:rPr lang="zh-TW" altLang="ko-KR" sz="1400" b="1" dirty="0">
                <a:cs typeface="Arial" pitchFamily="34" charset="0"/>
              </a:rPr>
              <a:t>&gt;</a:t>
            </a:r>
            <a:r>
              <a:rPr lang="zh-TW" altLang="ko-KR" sz="1400" dirty="0">
                <a:cs typeface="Arial" pitchFamily="34" charset="0"/>
              </a:rPr>
              <a:t> </a:t>
            </a:r>
            <a:r>
              <a:rPr lang="zh-TW" altLang="ko-KR" sz="1400" b="1" dirty="0">
                <a:cs typeface="Arial" pitchFamily="34" charset="0"/>
              </a:rPr>
              <a:t>0.5 </a:t>
            </a:r>
            <a:r>
              <a:rPr lang="zh-TW" altLang="ko-KR" sz="1400" dirty="0">
                <a:cs typeface="Arial" pitchFamily="34" charset="0"/>
              </a:rPr>
              <a:t>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551222" y="1891029"/>
            <a:ext cx="1754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cs typeface="Arial" pitchFamily="34" charset="0"/>
              </a:rPr>
              <a:t>客戶</a:t>
            </a:r>
            <a:r>
              <a:rPr lang="zh-TW" altLang="ko-KR" sz="1400" dirty="0">
                <a:cs typeface="Arial" pitchFamily="34" charset="0"/>
              </a:rPr>
              <a:t>是</a:t>
            </a:r>
            <a:r>
              <a:rPr lang="zh-TW" altLang="ko-KR" sz="1400" b="1" dirty="0">
                <a:cs typeface="Arial" pitchFamily="34" charset="0"/>
              </a:rPr>
              <a:t>顯著性</a:t>
            </a:r>
            <a:r>
              <a:rPr lang="zh-TW" altLang="ko-KR" sz="1400" dirty="0">
                <a:cs typeface="Arial" pitchFamily="34" charset="0"/>
              </a:rPr>
              <a:t>得分最高</a:t>
            </a:r>
            <a:r>
              <a:rPr lang="zh-TW" altLang="ko-KR" sz="1400" b="1" dirty="0">
                <a:cs typeface="Arial" pitchFamily="34" charset="0"/>
              </a:rPr>
              <a:t>的利害關係人</a:t>
            </a:r>
            <a:r>
              <a:rPr lang="zh-TW" altLang="ko-KR" sz="1400" dirty="0">
                <a:cs typeface="Arial" pitchFamily="34" charset="0"/>
              </a:rPr>
              <a:t>，其次是</a:t>
            </a:r>
            <a:r>
              <a:rPr lang="zh-TW" altLang="ko-KR" sz="1400" b="1" dirty="0">
                <a:cs typeface="Arial" pitchFamily="34" charset="0"/>
              </a:rPr>
              <a:t>股東</a:t>
            </a:r>
            <a:r>
              <a:rPr lang="zh-TW" altLang="ko-KR" sz="1400" dirty="0">
                <a:cs typeface="Arial" pitchFamily="34" charset="0"/>
              </a:rPr>
              <a:t>和</a:t>
            </a:r>
            <a:r>
              <a:rPr lang="zh-TW" altLang="ko-KR" sz="1400" b="1" dirty="0">
                <a:cs typeface="Arial" pitchFamily="34" charset="0"/>
              </a:rPr>
              <a:t>員工。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228184" y="119075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200" dirty="0">
                <a:latin typeface="+mj-lt"/>
                <a:cs typeface="Times New Roman" panose="02020603050405020304" pitchFamily="18" charset="0"/>
              </a:rPr>
              <a:t>其中一些結構的</a:t>
            </a:r>
            <a:r>
              <a:rPr lang="zh-TW" altLang="ko-KR" sz="1200" b="1" dirty="0">
                <a:latin typeface="+mj-lt"/>
                <a:cs typeface="Times New Roman" panose="02020603050405020304" pitchFamily="18" charset="0"/>
              </a:rPr>
              <a:t>早期研究階段，</a:t>
            </a:r>
            <a:r>
              <a:rPr lang="zh-TW" altLang="ko-KR" sz="1200" dirty="0">
                <a:latin typeface="+mj-lt"/>
                <a:cs typeface="Times New Roman" panose="02020603050405020304" pitchFamily="18" charset="0"/>
              </a:rPr>
              <a:t>這些</a:t>
            </a:r>
            <a:r>
              <a:rPr lang="zh-TW" altLang="ko-KR" sz="1200" b="1" dirty="0">
                <a:latin typeface="+mj-lt"/>
                <a:cs typeface="Times New Roman" panose="02020603050405020304" pitchFamily="18" charset="0"/>
              </a:rPr>
              <a:t>可靠性係數</a:t>
            </a:r>
            <a:r>
              <a:rPr lang="zh-TW" altLang="ko-KR" sz="1200" dirty="0">
                <a:latin typeface="+mj-lt"/>
                <a:cs typeface="Times New Roman" panose="02020603050405020304" pitchFamily="18" charset="0"/>
              </a:rPr>
              <a:t>可以被認為是可以接受的</a:t>
            </a:r>
          </a:p>
          <a:p>
            <a:pPr algn="ctr"/>
            <a:r>
              <a:rPr lang="zh-TW" altLang="ko-KR" sz="1200" dirty="0">
                <a:latin typeface="+mj-lt"/>
                <a:cs typeface="Times New Roman" panose="02020603050405020304" pitchFamily="18" charset="0"/>
              </a:rPr>
              <a:t>（ </a:t>
            </a:r>
            <a:r>
              <a:rPr lang="zh-TW" altLang="ko-KR" sz="1200" dirty="0" err="1">
                <a:latin typeface="+mj-lt"/>
                <a:cs typeface="Times New Roman" panose="02020603050405020304" pitchFamily="18" charset="0"/>
              </a:rPr>
              <a:t>Nunnally </a:t>
            </a:r>
            <a:r>
              <a:rPr lang="zh-TW" altLang="ko-KR" sz="1200" dirty="0">
                <a:latin typeface="+mj-lt"/>
                <a:cs typeface="Times New Roman" panose="02020603050405020304" pitchFamily="18" charset="0"/>
              </a:rPr>
              <a:t>，1978；Smith 等人，1991）</a:t>
            </a:r>
          </a:p>
          <a:p>
            <a:pPr algn="ctr"/>
            <a:endParaRPr lang="en-US" altLang="ko-KR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ko-KR" sz="2800" b="1" dirty="0">
                <a:latin typeface="Agency FB" pitchFamily="34" charset="0"/>
                <a:cs typeface="Arial" pitchFamily="34" charset="0"/>
              </a:rPr>
              <a:t>項目可靠性和區別效度</a:t>
            </a:r>
            <a:r>
              <a:rPr lang="zh-TW" sz="2800" b="1" dirty="0">
                <a:latin typeface="Agency FB" pitchFamily="34" charset="0"/>
              </a:rPr>
              <a:t>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6" y="8130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47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BD8D8A0-615B-40BC-A683-D0A4023BC03D}"/>
              </a:ext>
            </a:extLst>
          </p:cNvPr>
          <p:cNvSpPr/>
          <p:nvPr/>
        </p:nvSpPr>
        <p:spPr>
          <a:xfrm>
            <a:off x="0" y="123478"/>
            <a:ext cx="9144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ko-KR" sz="2400" b="1" dirty="0">
                <a:solidFill>
                  <a:schemeClr val="tx1"/>
                </a:solidFill>
                <a:latin typeface="Agency FB" pitchFamily="34" charset="0"/>
              </a:rPr>
              <a:t>結果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3EF25BE5-7417-4D0D-9A26-5320FC93B550}"/>
              </a:ext>
            </a:extLst>
          </p:cNvPr>
          <p:cNvSpPr/>
          <p:nvPr/>
        </p:nvSpPr>
        <p:spPr>
          <a:xfrm flipH="1">
            <a:off x="107500" y="940844"/>
            <a:ext cx="1008113" cy="91082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C5965A45-03F5-422C-8CC6-A286AAF65E37}"/>
              </a:ext>
            </a:extLst>
          </p:cNvPr>
          <p:cNvSpPr/>
          <p:nvPr/>
        </p:nvSpPr>
        <p:spPr>
          <a:xfrm>
            <a:off x="111166" y="2034479"/>
            <a:ext cx="1209926" cy="11824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Pie 24">
            <a:extLst>
              <a:ext uri="{FF2B5EF4-FFF2-40B4-BE49-F238E27FC236}">
                <a16:creationId xmlns:a16="http://schemas.microsoft.com/office/drawing/2014/main" id="{C677180E-F85B-4299-8633-605C262D6588}"/>
              </a:ext>
            </a:extLst>
          </p:cNvPr>
          <p:cNvSpPr/>
          <p:nvPr/>
        </p:nvSpPr>
        <p:spPr>
          <a:xfrm>
            <a:off x="111166" y="3696647"/>
            <a:ext cx="1209926" cy="10141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31FF3940-003D-478B-B502-53839D8B0BDD}"/>
              </a:ext>
            </a:extLst>
          </p:cNvPr>
          <p:cNvSpPr/>
          <p:nvPr/>
        </p:nvSpPr>
        <p:spPr>
          <a:xfrm>
            <a:off x="8623439" y="4849777"/>
            <a:ext cx="504056" cy="24953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id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AB37B-5C1E-4149-B7FB-1D3D94DD073D}"/>
              </a:ext>
            </a:extLst>
          </p:cNvPr>
          <p:cNvSpPr txBox="1"/>
          <p:nvPr/>
        </p:nvSpPr>
        <p:spPr>
          <a:xfrm>
            <a:off x="2339752" y="311516"/>
            <a:ext cx="4680520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ko-KR" sz="1600" b="1" dirty="0">
                <a:latin typeface="Agency FB" pitchFamily="34" charset="0"/>
                <a:cs typeface="Arial" pitchFamily="34" charset="0"/>
              </a:rPr>
              <a:t>描述性統計與相關性</a:t>
            </a:r>
          </a:p>
        </p:txBody>
      </p:sp>
      <p:pic>
        <p:nvPicPr>
          <p:cNvPr id="2050" name="Picture 2" descr="C:\Users\ASUS\Desktop\Fall Semester 2019\Global Logistics and Management\Presentation_2019 October 26th_Andrian\Descriptive statis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844"/>
            <a:ext cx="9144000" cy="42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4427984" y="2295291"/>
            <a:ext cx="2664296" cy="933227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1187624" y="2196975"/>
            <a:ext cx="648072" cy="206045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987574"/>
            <a:ext cx="4680520" cy="408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zh-TW" sz="1200" dirty="0">
                <a:solidFill>
                  <a:schemeClr val="tx1"/>
                </a:solidFill>
              </a:rPr>
              <a:t>樣本中</a:t>
            </a:r>
            <a:r>
              <a:rPr lang="zh-TW" sz="1200" b="1" dirty="0">
                <a:solidFill>
                  <a:schemeClr val="tx1"/>
                </a:solidFill>
              </a:rPr>
              <a:t>28% 的公司實施了</a:t>
            </a:r>
            <a:r>
              <a:rPr lang="zh-TW" sz="1200" dirty="0">
                <a:solidFill>
                  <a:schemeClr val="tx1"/>
                </a:solidFill>
              </a:rPr>
              <a:t>正式的</a:t>
            </a:r>
            <a:r>
              <a:rPr lang="zh-TW" sz="1200" b="1" dirty="0">
                <a:solidFill>
                  <a:schemeClr val="tx1"/>
                </a:solidFill>
              </a:rPr>
              <a:t>RL 系統</a:t>
            </a:r>
          </a:p>
          <a:p>
            <a:pPr algn="ctr"/>
            <a:endParaRPr lang="en-US" sz="1200" dirty="0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1543349" y="1544588"/>
            <a:ext cx="800718" cy="504056"/>
          </a:xfrm>
          <a:prstGeom prst="bentConnector3">
            <a:avLst/>
          </a:prstGeom>
          <a:ln w="22225">
            <a:solidFill>
              <a:schemeClr val="tx1">
                <a:alpha val="63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4233D35E-64A0-BD50-B3C4-C4208067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05"/>
            <a:ext cx="9144000" cy="48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107504" y="175882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所有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利害關係人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RL 實施呈正相關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且顯著相關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3551" y="2198447"/>
            <a:ext cx="2382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支出/銷售額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淨利潤的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符號與假設 2 中預測的一樣，但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不顯著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551221" y="1891029"/>
            <a:ext cx="2387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其他兩項措施的</a:t>
            </a:r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跡象與預期相反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，而且也不顯著</a:t>
            </a:r>
          </a:p>
          <a:p>
            <a:pPr algn="ctr"/>
            <a:endParaRPr lang="en-US" altLang="ko-K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228184" y="119075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管理者的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漸進策略姿態是</a:t>
            </a:r>
          </a:p>
          <a:p>
            <a:pPr algn="ctr"/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RL 實施高度相關</a:t>
            </a: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ko-KR" sz="2800" b="1" dirty="0">
                <a:latin typeface="Agency FB" pitchFamily="34" charset="0"/>
                <a:cs typeface="Arial" pitchFamily="34" charset="0"/>
              </a:rPr>
              <a:t>描述性統計和相關性</a:t>
            </a:r>
            <a:r>
              <a:rPr lang="zh-TW" sz="2800" b="1" dirty="0">
                <a:latin typeface="Agency FB" pitchFamily="34" charset="0"/>
              </a:rPr>
              <a:t>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6" y="8130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7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BD8D8A0-615B-40BC-A683-D0A4023BC03D}"/>
              </a:ext>
            </a:extLst>
          </p:cNvPr>
          <p:cNvSpPr/>
          <p:nvPr/>
        </p:nvSpPr>
        <p:spPr>
          <a:xfrm>
            <a:off x="0" y="123478"/>
            <a:ext cx="9144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ko-KR" sz="2400" b="1" dirty="0">
                <a:solidFill>
                  <a:schemeClr val="tx1"/>
                </a:solidFill>
                <a:latin typeface="Agency FB" pitchFamily="34" charset="0"/>
              </a:rPr>
              <a:t>結果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3EF25BE5-7417-4D0D-9A26-5320FC93B550}"/>
              </a:ext>
            </a:extLst>
          </p:cNvPr>
          <p:cNvSpPr/>
          <p:nvPr/>
        </p:nvSpPr>
        <p:spPr>
          <a:xfrm flipH="1">
            <a:off x="107500" y="940844"/>
            <a:ext cx="1008113" cy="91082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C5965A45-03F5-422C-8CC6-A286AAF65E37}"/>
              </a:ext>
            </a:extLst>
          </p:cNvPr>
          <p:cNvSpPr/>
          <p:nvPr/>
        </p:nvSpPr>
        <p:spPr>
          <a:xfrm>
            <a:off x="111166" y="2034479"/>
            <a:ext cx="1209926" cy="11824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Pie 24">
            <a:extLst>
              <a:ext uri="{FF2B5EF4-FFF2-40B4-BE49-F238E27FC236}">
                <a16:creationId xmlns:a16="http://schemas.microsoft.com/office/drawing/2014/main" id="{C677180E-F85B-4299-8633-605C262D6588}"/>
              </a:ext>
            </a:extLst>
          </p:cNvPr>
          <p:cNvSpPr/>
          <p:nvPr/>
        </p:nvSpPr>
        <p:spPr>
          <a:xfrm>
            <a:off x="111166" y="3696647"/>
            <a:ext cx="1209926" cy="10141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AB37B-5C1E-4149-B7FB-1D3D94DD073D}"/>
              </a:ext>
            </a:extLst>
          </p:cNvPr>
          <p:cNvSpPr txBox="1"/>
          <p:nvPr/>
        </p:nvSpPr>
        <p:spPr>
          <a:xfrm>
            <a:off x="2339752" y="311516"/>
            <a:ext cx="4680520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ko-KR" sz="1600" b="1" dirty="0" err="1">
                <a:latin typeface="Agency FB" pitchFamily="34" charset="0"/>
                <a:cs typeface="Arial" pitchFamily="34" charset="0"/>
              </a:rPr>
              <a:t>機率</a:t>
            </a:r>
            <a:r>
              <a:rPr lang="zh-TW" altLang="ko-KR" sz="1600" b="1" dirty="0">
                <a:latin typeface="Agency FB" pitchFamily="34" charset="0"/>
                <a:cs typeface="Arial" pitchFamily="34" charset="0"/>
              </a:rPr>
              <a:t>分析</a:t>
            </a:r>
          </a:p>
        </p:txBody>
      </p:sp>
      <p:pic>
        <p:nvPicPr>
          <p:cNvPr id="3074" name="Picture 2" descr="C:\Users\ASUS\Desktop\Fall Semester 2019\Global Logistics and Management\Presentation_2019 October 26th_Andrian\Probit Analy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92" y="897917"/>
            <a:ext cx="7596335" cy="42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3652226" y="1941157"/>
            <a:ext cx="598310" cy="728602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4353275" y="1892348"/>
            <a:ext cx="980082" cy="1466727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5436096" y="1977849"/>
            <a:ext cx="766898" cy="2042792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6408473" y="1947811"/>
            <a:ext cx="725084" cy="2285941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5BC3CBE-CBEF-4A5D-BD16-699D96C95056}"/>
              </a:ext>
            </a:extLst>
          </p:cNvPr>
          <p:cNvSpPr/>
          <p:nvPr/>
        </p:nvSpPr>
        <p:spPr>
          <a:xfrm>
            <a:off x="7236296" y="1977849"/>
            <a:ext cx="1152128" cy="2225867"/>
          </a:xfrm>
          <a:prstGeom prst="frame">
            <a:avLst>
              <a:gd name="adj1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CA513D-7C2A-3217-B29F-A7BA5BE4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92" y="897917"/>
            <a:ext cx="7822908" cy="4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107504" y="1758822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公司規模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對實施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RL計劃的可能性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正面但較小的影響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，而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財務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對此可能性有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負面影響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6303" y="2291681"/>
            <a:ext cx="238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計劃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可能會在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一段時間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表現不佳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243274" y="1814628"/>
            <a:ext cx="2387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顧客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員工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政府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的顯著性係數均為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正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且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顯著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334302" y="117154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顧客顯著性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的係數最大且最顯著 (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 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0.001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)，其次是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員工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 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0.01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) 和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政府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 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0.05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ko-KR" sz="2800" b="1" dirty="0" err="1">
                <a:latin typeface="Agency FB" pitchFamily="34" charset="0"/>
                <a:cs typeface="Arial" pitchFamily="34" charset="0"/>
              </a:rPr>
              <a:t>機率</a:t>
            </a:r>
            <a:r>
              <a:rPr lang="zh-TW" altLang="ko-KR" sz="2800" b="1" dirty="0">
                <a:latin typeface="Agency FB" pitchFamily="34" charset="0"/>
                <a:cs typeface="Arial" pitchFamily="34" charset="0"/>
              </a:rPr>
              <a:t>分析</a:t>
            </a:r>
            <a:r>
              <a:rPr lang="zh-TW" sz="2800" b="1" dirty="0">
                <a:latin typeface="Agency FB" pitchFamily="34" charset="0"/>
              </a:rPr>
              <a:t>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6" y="8130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0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245573" y="181363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股東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影響</a:t>
            </a:r>
          </a:p>
          <a:p>
            <a:pPr algn="ctr"/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顯著性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為</a:t>
            </a:r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負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顯著（ </a:t>
            </a:r>
            <a:r>
              <a:rPr lang="zh-TW" sz="1400" b="1" i="1" dirty="0">
                <a:latin typeface="Times New Roman" pitchFamily="18" charset="0"/>
                <a:cs typeface="Times New Roman" pitchFamily="18" charset="0"/>
              </a:rPr>
              <a:t>p&lt; </a:t>
            </a:r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6303" y="2291681"/>
            <a:ext cx="238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社區顯著性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顯著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，沒有提供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H1證據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243273" y="1814628"/>
            <a:ext cx="342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營運資金、債務、支出/銷售額和淨利潤</a:t>
            </a:r>
            <a:r>
              <a:rPr lang="zh-TW" sz="1400" b="1" dirty="0">
                <a:latin typeface="Times New Roman" pitchFamily="18" charset="0"/>
                <a:cs typeface="Times New Roman" pitchFamily="18" charset="0"/>
              </a:rPr>
              <a:t>微不足道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（C 欄）</a:t>
            </a:r>
            <a:endParaRPr lang="en-US" altLang="ko-K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228184" y="1163400"/>
            <a:ext cx="288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然而，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支出/銷售額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 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) 和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淨利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 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0.05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) 是</a:t>
            </a:r>
          </a:p>
          <a:p>
            <a:pPr algn="ctr"/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積極且顯著（E 列）</a:t>
            </a:r>
            <a:endParaRPr lang="en-US" altLang="ko-K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ko-KR" sz="2800" b="1" dirty="0" err="1">
                <a:latin typeface="Agency FB" pitchFamily="34" charset="0"/>
                <a:cs typeface="Arial" pitchFamily="34" charset="0"/>
              </a:rPr>
              <a:t>機率</a:t>
            </a:r>
            <a:r>
              <a:rPr lang="zh-TW" altLang="ko-KR" sz="2800" b="1" dirty="0">
                <a:latin typeface="Agency FB" pitchFamily="34" charset="0"/>
                <a:cs typeface="Arial" pitchFamily="34" charset="0"/>
              </a:rPr>
              <a:t>分析</a:t>
            </a:r>
            <a:r>
              <a:rPr lang="zh-TW" sz="2800" b="1" dirty="0">
                <a:latin typeface="Agency FB" pitchFamily="34" charset="0"/>
              </a:rPr>
              <a:t>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75" y="832436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683568" y="2787774"/>
            <a:ext cx="2733330" cy="1368152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4981132" y="2983413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479212" y="2983851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3388653" y="2661013"/>
            <a:ext cx="3796261" cy="1456839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05" y="294002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2959371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38123" y="3893278"/>
            <a:ext cx="2282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漸進策略姿態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正向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且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顯著的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影響（ </a:t>
            </a:r>
            <a:r>
              <a:rPr lang="zh-TW" sz="1200" b="1" i="1" dirty="0">
                <a:latin typeface="Times New Roman" pitchFamily="18" charset="0"/>
                <a:cs typeface="Times New Roman" pitchFamily="18" charset="0"/>
              </a:rPr>
              <a:t>p&lt; </a:t>
            </a:r>
            <a:r>
              <a:rPr lang="zh-TW" sz="1200" b="1" dirty="0">
                <a:latin typeface="Times New Roman" pitchFamily="18" charset="0"/>
                <a:cs typeface="Times New Roman" pitchFamily="18" charset="0"/>
              </a:rPr>
              <a:t>0.01 </a:t>
            </a:r>
            <a:r>
              <a:rPr lang="zh-TW" sz="12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9010" y="3954833"/>
            <a:ext cx="3669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完整模型解釋了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總變異數的36 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% ，且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高度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顯著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（ </a:t>
            </a:r>
            <a:r>
              <a:rPr lang="zh-TW" sz="1400" b="1" i="1" dirty="0">
                <a:latin typeface="Times New Roman" pitchFamily="18" charset="0"/>
                <a:cs typeface="Times New Roman" pitchFamily="18" charset="0"/>
              </a:rPr>
              <a:t>p&lt; 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0.001 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）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83EAB-A711-4556-92BD-3105928D9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zh-TW" b="1" dirty="0">
                <a:latin typeface="Agency FB" pitchFamily="34" charset="0"/>
              </a:rPr>
              <a:t>大綱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2B4FC-A3BC-4B0B-90EF-DD81243EA2E2}"/>
              </a:ext>
            </a:extLst>
          </p:cNvPr>
          <p:cNvCxnSpPr>
            <a:cxnSpLocks/>
          </p:cNvCxnSpPr>
          <p:nvPr/>
        </p:nvCxnSpPr>
        <p:spPr>
          <a:xfrm>
            <a:off x="178905" y="1692873"/>
            <a:ext cx="7102351" cy="9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A4918E-3788-45D7-8CBD-9174E260D280}"/>
              </a:ext>
            </a:extLst>
          </p:cNvPr>
          <p:cNvSpPr txBox="1"/>
          <p:nvPr/>
        </p:nvSpPr>
        <p:spPr>
          <a:xfrm>
            <a:off x="1486478" y="1287854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第四名</a:t>
            </a:r>
            <a:endParaRPr lang="ko-KR" altLang="en-US" sz="1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26B1D-943A-4349-BFB5-2D37340EBD14}"/>
              </a:ext>
            </a:extLst>
          </p:cNvPr>
          <p:cNvSpPr txBox="1"/>
          <p:nvPr/>
        </p:nvSpPr>
        <p:spPr>
          <a:xfrm>
            <a:off x="697375" y="1287854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第五名</a:t>
            </a:r>
            <a:endParaRPr lang="ko-KR" altLang="en-US" sz="15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01F4-47EE-4ABE-BA7E-CFEFCBA7460E}"/>
              </a:ext>
            </a:extLst>
          </p:cNvPr>
          <p:cNvSpPr txBox="1"/>
          <p:nvPr/>
        </p:nvSpPr>
        <p:spPr>
          <a:xfrm>
            <a:off x="2506690" y="1287854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第三名</a:t>
            </a:r>
            <a:endParaRPr lang="ko-KR" altLang="en-US" sz="15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BE5E5-D5D7-47CE-9F8F-DEF8A5751C2B}"/>
              </a:ext>
            </a:extLst>
          </p:cNvPr>
          <p:cNvSpPr txBox="1"/>
          <p:nvPr/>
        </p:nvSpPr>
        <p:spPr>
          <a:xfrm>
            <a:off x="4547113" y="1287854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latin typeface="Arial" pitchFamily="34" charset="0"/>
                <a:cs typeface="Arial" pitchFamily="34" charset="0"/>
              </a:rPr>
              <a:t>第一名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4F405-66A2-42F7-AF1C-9AF8AE5FCCFC}"/>
              </a:ext>
            </a:extLst>
          </p:cNvPr>
          <p:cNvSpPr txBox="1"/>
          <p:nvPr/>
        </p:nvSpPr>
        <p:spPr>
          <a:xfrm>
            <a:off x="5348706" y="2094577"/>
            <a:ext cx="371428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介紹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255CB-4F00-47A7-9978-42135122D64B}"/>
              </a:ext>
            </a:extLst>
          </p:cNvPr>
          <p:cNvSpPr/>
          <p:nvPr/>
        </p:nvSpPr>
        <p:spPr>
          <a:xfrm>
            <a:off x="5316305" y="1996278"/>
            <a:ext cx="54000" cy="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8D4CD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C5F6E3-B1C5-47FF-93D9-D6F40CA119A0}"/>
              </a:ext>
            </a:extLst>
          </p:cNvPr>
          <p:cNvGrpSpPr/>
          <p:nvPr/>
        </p:nvGrpSpPr>
        <p:grpSpPr>
          <a:xfrm>
            <a:off x="4853567" y="1692873"/>
            <a:ext cx="470332" cy="565321"/>
            <a:chOff x="6471422" y="2257163"/>
            <a:chExt cx="984671" cy="7537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CF9A6-2AD0-41C3-957F-38E441D55CC8}"/>
                </a:ext>
              </a:extLst>
            </p:cNvPr>
            <p:cNvCxnSpPr/>
            <p:nvPr/>
          </p:nvCxnSpPr>
          <p:spPr>
            <a:xfrm>
              <a:off x="6471422" y="2257163"/>
              <a:ext cx="356409" cy="7537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FC8A5E-2796-44D1-A2F7-92B2B38D1041}"/>
                </a:ext>
              </a:extLst>
            </p:cNvPr>
            <p:cNvCxnSpPr/>
            <p:nvPr/>
          </p:nvCxnSpPr>
          <p:spPr>
            <a:xfrm flipH="1">
              <a:off x="6827831" y="3010924"/>
              <a:ext cx="6282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05892D-903E-4F7F-859C-F713252CCFD3}"/>
              </a:ext>
            </a:extLst>
          </p:cNvPr>
          <p:cNvSpPr txBox="1"/>
          <p:nvPr/>
        </p:nvSpPr>
        <p:spPr>
          <a:xfrm>
            <a:off x="4542504" y="2563026"/>
            <a:ext cx="423948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逆向物流的背景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6E385-6261-495D-B525-CE7164080478}"/>
              </a:ext>
            </a:extLst>
          </p:cNvPr>
          <p:cNvSpPr txBox="1"/>
          <p:nvPr/>
        </p:nvSpPr>
        <p:spPr>
          <a:xfrm>
            <a:off x="3704523" y="3149350"/>
            <a:ext cx="44688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理論架構與假設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09A285-CE6F-4B81-9F3A-9E5811A64931}"/>
              </a:ext>
            </a:extLst>
          </p:cNvPr>
          <p:cNvSpPr txBox="1"/>
          <p:nvPr/>
        </p:nvSpPr>
        <p:spPr>
          <a:xfrm>
            <a:off x="2771618" y="3634170"/>
            <a:ext cx="15138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方法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C73E7-0B55-4C86-87ED-189C7ACD7953}"/>
              </a:ext>
            </a:extLst>
          </p:cNvPr>
          <p:cNvSpPr/>
          <p:nvPr/>
        </p:nvSpPr>
        <p:spPr>
          <a:xfrm>
            <a:off x="4488504" y="2515962"/>
            <a:ext cx="5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23CA2F-0F73-44E6-8474-D072B396B44D}"/>
              </a:ext>
            </a:extLst>
          </p:cNvPr>
          <p:cNvGrpSpPr/>
          <p:nvPr/>
        </p:nvGrpSpPr>
        <p:grpSpPr>
          <a:xfrm>
            <a:off x="3787475" y="1686072"/>
            <a:ext cx="711939" cy="1098750"/>
            <a:chOff x="5551506" y="2257163"/>
            <a:chExt cx="1167107" cy="140767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FECDD8-C831-4432-93BE-ADABF8C65C20}"/>
                </a:ext>
              </a:extLst>
            </p:cNvPr>
            <p:cNvCxnSpPr/>
            <p:nvPr/>
          </p:nvCxnSpPr>
          <p:spPr>
            <a:xfrm>
              <a:off x="5551506" y="2257163"/>
              <a:ext cx="680450" cy="14076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B5AF6A-1010-4B9F-96B3-72AAB4C0A9D6}"/>
                </a:ext>
              </a:extLst>
            </p:cNvPr>
            <p:cNvCxnSpPr/>
            <p:nvPr/>
          </p:nvCxnSpPr>
          <p:spPr>
            <a:xfrm flipH="1">
              <a:off x="6231956" y="3664834"/>
              <a:ext cx="4866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63714ED-8599-4462-B68F-0988E83865F2}"/>
              </a:ext>
            </a:extLst>
          </p:cNvPr>
          <p:cNvSpPr/>
          <p:nvPr/>
        </p:nvSpPr>
        <p:spPr>
          <a:xfrm>
            <a:off x="3643659" y="3019449"/>
            <a:ext cx="54000" cy="4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1076A-6F55-44B4-8717-6B00E3EED74A}"/>
              </a:ext>
            </a:extLst>
          </p:cNvPr>
          <p:cNvGrpSpPr/>
          <p:nvPr/>
        </p:nvGrpSpPr>
        <p:grpSpPr>
          <a:xfrm>
            <a:off x="2818861" y="1702621"/>
            <a:ext cx="826260" cy="1573688"/>
            <a:chOff x="4631591" y="2257163"/>
            <a:chExt cx="1313543" cy="206158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E82E96-FB53-4EED-9527-663C0C2869FD}"/>
                </a:ext>
              </a:extLst>
            </p:cNvPr>
            <p:cNvCxnSpPr/>
            <p:nvPr/>
          </p:nvCxnSpPr>
          <p:spPr>
            <a:xfrm>
              <a:off x="4631591" y="2257163"/>
              <a:ext cx="999412" cy="20615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445DAD1-8490-41CF-AFB7-C3BDA467AA37}"/>
                </a:ext>
              </a:extLst>
            </p:cNvPr>
            <p:cNvCxnSpPr/>
            <p:nvPr/>
          </p:nvCxnSpPr>
          <p:spPr>
            <a:xfrm flipH="1">
              <a:off x="5631003" y="4318744"/>
              <a:ext cx="3141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180A0E7-4E77-492C-9D1B-C5F4D6009501}"/>
              </a:ext>
            </a:extLst>
          </p:cNvPr>
          <p:cNvSpPr/>
          <p:nvPr/>
        </p:nvSpPr>
        <p:spPr>
          <a:xfrm>
            <a:off x="2746830" y="3564630"/>
            <a:ext cx="54000" cy="4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25B3EB-F803-4FD3-BE5F-54FE89B74F86}"/>
              </a:ext>
            </a:extLst>
          </p:cNvPr>
          <p:cNvGrpSpPr/>
          <p:nvPr/>
        </p:nvGrpSpPr>
        <p:grpSpPr>
          <a:xfrm>
            <a:off x="1760702" y="1692871"/>
            <a:ext cx="986129" cy="2135750"/>
            <a:chOff x="3711676" y="2257163"/>
            <a:chExt cx="1508126" cy="271549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832C53-B387-46A7-A507-6E0A64943C05}"/>
                </a:ext>
              </a:extLst>
            </p:cNvPr>
            <p:cNvCxnSpPr/>
            <p:nvPr/>
          </p:nvCxnSpPr>
          <p:spPr>
            <a:xfrm>
              <a:off x="3711676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EA64970-150C-4253-863A-C6765AAC14EB}"/>
                </a:ext>
              </a:extLst>
            </p:cNvPr>
            <p:cNvCxnSpPr/>
            <p:nvPr/>
          </p:nvCxnSpPr>
          <p:spPr>
            <a:xfrm flipH="1" flipV="1">
              <a:off x="5007820" y="4961947"/>
              <a:ext cx="211982" cy="107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aphic 5338">
            <a:extLst>
              <a:ext uri="{FF2B5EF4-FFF2-40B4-BE49-F238E27FC236}">
                <a16:creationId xmlns:a16="http://schemas.microsoft.com/office/drawing/2014/main" id="{50F0B6CD-B45D-4FB7-9934-8A1F8E301F9B}"/>
              </a:ext>
            </a:extLst>
          </p:cNvPr>
          <p:cNvGrpSpPr/>
          <p:nvPr/>
        </p:nvGrpSpPr>
        <p:grpSpPr>
          <a:xfrm>
            <a:off x="7272916" y="1247516"/>
            <a:ext cx="987108" cy="900461"/>
            <a:chOff x="6273521" y="3976679"/>
            <a:chExt cx="1106805" cy="100965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BEC793-1CF7-4FCA-A20D-59DDAB200686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9D1A69E-7083-439C-8E91-A05308859900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5AF2E4-4772-46FD-B955-EE7FC382C288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D2CA60F-B94E-451F-BC48-7ABEC5CD660B}"/>
              </a:ext>
            </a:extLst>
          </p:cNvPr>
          <p:cNvSpPr txBox="1"/>
          <p:nvPr/>
        </p:nvSpPr>
        <p:spPr>
          <a:xfrm>
            <a:off x="2279156" y="4119117"/>
            <a:ext cx="35328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結果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9490C0-0CC4-4EC2-84BC-5F45F294846A}"/>
              </a:ext>
            </a:extLst>
          </p:cNvPr>
          <p:cNvSpPr/>
          <p:nvPr/>
        </p:nvSpPr>
        <p:spPr>
          <a:xfrm>
            <a:off x="2184461" y="4083788"/>
            <a:ext cx="54000" cy="4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700645-678A-42F6-AEE7-98DE7A1243BE}"/>
              </a:ext>
            </a:extLst>
          </p:cNvPr>
          <p:cNvGrpSpPr/>
          <p:nvPr/>
        </p:nvGrpSpPr>
        <p:grpSpPr>
          <a:xfrm>
            <a:off x="1053366" y="1702621"/>
            <a:ext cx="1131095" cy="2621749"/>
            <a:chOff x="1034072" y="2257163"/>
            <a:chExt cx="1508126" cy="272249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561812-ABB8-4C05-B59D-08C5A2524265}"/>
                </a:ext>
              </a:extLst>
            </p:cNvPr>
            <p:cNvCxnSpPr/>
            <p:nvPr/>
          </p:nvCxnSpPr>
          <p:spPr>
            <a:xfrm>
              <a:off x="1034072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3EEB01-CF1C-4B91-B4A8-69986038F9CC}"/>
                </a:ext>
              </a:extLst>
            </p:cNvPr>
            <p:cNvCxnSpPr/>
            <p:nvPr/>
          </p:nvCxnSpPr>
          <p:spPr>
            <a:xfrm flipH="1" flipV="1">
              <a:off x="2330216" y="4968951"/>
              <a:ext cx="211982" cy="107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4D76AC0-DE42-4ECE-844B-D1C38DEE8349}"/>
              </a:ext>
            </a:extLst>
          </p:cNvPr>
          <p:cNvSpPr txBox="1"/>
          <p:nvPr/>
        </p:nvSpPr>
        <p:spPr>
          <a:xfrm>
            <a:off x="3526903" y="1287854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solidFill>
                  <a:srgbClr val="666699"/>
                </a:solidFill>
                <a:latin typeface="Arial" pitchFamily="34" charset="0"/>
                <a:cs typeface="Arial" pitchFamily="34" charset="0"/>
              </a:rPr>
              <a:t>第二名</a:t>
            </a:r>
            <a:endParaRPr lang="ko-KR" altLang="en-US" sz="1500" b="1" dirty="0">
              <a:solidFill>
                <a:srgbClr val="66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22" y="1272561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2700645-678A-42F6-AEE7-98DE7A1243BE}"/>
              </a:ext>
            </a:extLst>
          </p:cNvPr>
          <p:cNvGrpSpPr/>
          <p:nvPr/>
        </p:nvGrpSpPr>
        <p:grpSpPr>
          <a:xfrm>
            <a:off x="232957" y="1697746"/>
            <a:ext cx="1253521" cy="3106252"/>
            <a:chOff x="1034072" y="2257163"/>
            <a:chExt cx="1508126" cy="2722496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561812-ABB8-4C05-B59D-08C5A2524265}"/>
                </a:ext>
              </a:extLst>
            </p:cNvPr>
            <p:cNvCxnSpPr/>
            <p:nvPr/>
          </p:nvCxnSpPr>
          <p:spPr>
            <a:xfrm>
              <a:off x="1034072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3EEB01-CF1C-4B91-B4A8-69986038F9CC}"/>
                </a:ext>
              </a:extLst>
            </p:cNvPr>
            <p:cNvCxnSpPr/>
            <p:nvPr/>
          </p:nvCxnSpPr>
          <p:spPr>
            <a:xfrm flipH="1" flipV="1">
              <a:off x="2330216" y="4968951"/>
              <a:ext cx="211982" cy="107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12255CB-4F00-47A7-9978-42135122D64B}"/>
              </a:ext>
            </a:extLst>
          </p:cNvPr>
          <p:cNvSpPr/>
          <p:nvPr/>
        </p:nvSpPr>
        <p:spPr>
          <a:xfrm>
            <a:off x="1466720" y="4540788"/>
            <a:ext cx="45719" cy="40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8D4CD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7BE5E5-D5D7-47CE-9F8F-DEF8A5751C2B}"/>
              </a:ext>
            </a:extLst>
          </p:cNvPr>
          <p:cNvSpPr txBox="1"/>
          <p:nvPr/>
        </p:nvSpPr>
        <p:spPr>
          <a:xfrm>
            <a:off x="31552" y="1276560"/>
            <a:ext cx="612908" cy="30008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TW" altLang="ko-KR" sz="1500" b="1" dirty="0">
                <a:latin typeface="Arial" pitchFamily="34" charset="0"/>
                <a:cs typeface="Arial" pitchFamily="34" charset="0"/>
              </a:rPr>
              <a:t>第六名</a:t>
            </a:r>
            <a:endParaRPr lang="ko-KR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2CA60F-B94E-451F-BC48-7ABEC5CD660B}"/>
              </a:ext>
            </a:extLst>
          </p:cNvPr>
          <p:cNvSpPr txBox="1"/>
          <p:nvPr/>
        </p:nvSpPr>
        <p:spPr>
          <a:xfrm>
            <a:off x="1499697" y="4556149"/>
            <a:ext cx="35328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討論與結論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245573" y="1674064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企業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機率 強化學習系統的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植入取決於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利害關係人的重要性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、公司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資源的可用性以及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管理者的漸進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策略態勢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465683" y="2283507"/>
            <a:ext cx="238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客戶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員工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政府的關注度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對實施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RL專案的最終決定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重大影響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。雖然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股東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顯著性會產生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負面影響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515559" y="1846786"/>
            <a:ext cx="3425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一個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可能的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解釋是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強化學習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計畫通常需要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長期投資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，這可能會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阻礙短期利潤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084168" y="1167696"/>
            <a:ext cx="288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股東可能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不願意參與回報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不確定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投資</a:t>
            </a: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ko-KR" sz="2800" b="1" dirty="0">
                <a:latin typeface="Agency FB" pitchFamily="34" charset="0"/>
              </a:rPr>
              <a:t>討論與結論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75" y="809592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53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148064" y="937576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245573" y="181363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過去的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經濟表現對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實施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RL 計劃的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3551" y="2210394"/>
            <a:ext cx="2382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股東在一段時期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經濟不景氣後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受到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負面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影響時，管理者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可能會選擇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實施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強化學習計劃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，以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滿足客戶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社區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的要求，以獲得他們的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合法性。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377865" y="1814628"/>
            <a:ext cx="342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因此，它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強化了強化學習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作為管理者的</a:t>
            </a:r>
            <a:endParaRPr lang="en-US" altLang="ko-K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228184" y="1163400"/>
            <a:ext cx="288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組織鬆弛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的一些措施增加了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實施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此類計劃</a:t>
            </a:r>
            <a:endParaRPr lang="en-US" altLang="ko-K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6342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ko-KR" sz="2800" b="1" dirty="0">
                <a:latin typeface="Agency FB" pitchFamily="34" charset="0"/>
              </a:rPr>
              <a:t>討論與結論</a:t>
            </a:r>
            <a:r>
              <a:rPr lang="zh-TW" sz="2800" b="1" dirty="0">
                <a:latin typeface="Agency FB" pitchFamily="34" charset="0"/>
              </a:rPr>
              <a:t>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75" y="832436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44" y="817501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683568" y="2787774"/>
            <a:ext cx="2733330" cy="1368152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4981132" y="2983413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479212" y="2983851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3388653" y="2661013"/>
            <a:ext cx="3796261" cy="1456839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05" y="294002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2959371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38123" y="3893278"/>
            <a:ext cx="228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然而，組織冗餘的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程度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重要性主要取決於</a:t>
            </a:r>
            <a:r>
              <a:rPr lang="zh-TW" altLang="ko-KR" sz="1200" dirty="0">
                <a:latin typeface="Times New Roman" pitchFamily="18" charset="0"/>
                <a:cs typeface="Times New Roman" pitchFamily="18" charset="0"/>
              </a:rPr>
              <a:t>所</a:t>
            </a:r>
            <a:r>
              <a:rPr lang="zh-TW" altLang="ko-KR" sz="1200" b="1" dirty="0">
                <a:latin typeface="Times New Roman" pitchFamily="18" charset="0"/>
                <a:cs typeface="Times New Roman" pitchFamily="18" charset="0"/>
              </a:rPr>
              <a:t>使用的衡量標準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9010" y="3954833"/>
            <a:ext cx="4609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結果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證實了先前研究的軼事證據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（ </a:t>
            </a:r>
            <a:r>
              <a:rPr lang="zh-TW" altLang="ko-KR" sz="1400" dirty="0" err="1">
                <a:latin typeface="Times New Roman" pitchFamily="18" charset="0"/>
                <a:cs typeface="Times New Roman" pitchFamily="18" charset="0"/>
              </a:rPr>
              <a:t>Kopicki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等人，1993）。</a:t>
            </a:r>
          </a:p>
          <a:p>
            <a:pPr algn="ctr"/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高階主管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策略立場與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決定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是否</a:t>
            </a:r>
            <a:r>
              <a:rPr lang="zh-TW" altLang="ko-KR" sz="1400" dirty="0">
                <a:latin typeface="Times New Roman" pitchFamily="18" charset="0"/>
                <a:cs typeface="Times New Roman" pitchFamily="18" charset="0"/>
              </a:rPr>
              <a:t>實施</a:t>
            </a:r>
            <a:r>
              <a:rPr lang="zh-TW" altLang="ko-KR" sz="1400" b="1" dirty="0">
                <a:latin typeface="Times New Roman" pitchFamily="18" charset="0"/>
                <a:cs typeface="Times New Roman" pitchFamily="18" charset="0"/>
              </a:rPr>
              <a:t>強化學習計畫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5627" y="51470"/>
            <a:ext cx="6732240" cy="864096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195486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sz="2400" b="1" dirty="0">
                <a:latin typeface="Agency FB" pitchFamily="34" charset="0"/>
                <a:cs typeface="Arial" pitchFamily="34" charset="0"/>
              </a:rPr>
              <a:t>（續）對研究與</a:t>
            </a:r>
            <a:r>
              <a:rPr lang="zh-TW" sz="2400" b="1" i="1" dirty="0">
                <a:latin typeface="Agency FB" pitchFamily="34" charset="0"/>
                <a:cs typeface="Arial" pitchFamily="34" charset="0"/>
              </a:rPr>
              <a:t>實務的影響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47864" y="1042820"/>
            <a:ext cx="5113309" cy="493025"/>
            <a:chOff x="3131839" y="1386347"/>
            <a:chExt cx="5472609" cy="720080"/>
          </a:xfrm>
        </p:grpSpPr>
        <p:sp>
          <p:nvSpPr>
            <p:cNvPr id="5" name="Oval 4"/>
            <p:cNvSpPr/>
            <p:nvPr/>
          </p:nvSpPr>
          <p:spPr>
            <a:xfrm>
              <a:off x="3131840" y="1386347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5936" y="1652617"/>
              <a:ext cx="4608512" cy="40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31839" y="1409248"/>
              <a:ext cx="720082" cy="6742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ko-KR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36931" y="1809319"/>
            <a:ext cx="5938536" cy="759682"/>
            <a:chOff x="2579778" y="2277586"/>
            <a:chExt cx="6737412" cy="1073399"/>
          </a:xfrm>
        </p:grpSpPr>
        <p:sp>
          <p:nvSpPr>
            <p:cNvPr id="6" name="Oval 5"/>
            <p:cNvSpPr/>
            <p:nvPr/>
          </p:nvSpPr>
          <p:spPr>
            <a:xfrm>
              <a:off x="2579778" y="2277586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02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3131" y="2437746"/>
              <a:ext cx="5874059" cy="9132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由於樣本由西班牙公司組成，本研究從歐洲角度提供了經驗證據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80861" y="2661334"/>
            <a:ext cx="6699615" cy="575068"/>
            <a:chOff x="2027713" y="3168825"/>
            <a:chExt cx="6697798" cy="779577"/>
          </a:xfrm>
        </p:grpSpPr>
        <p:sp>
          <p:nvSpPr>
            <p:cNvPr id="7" name="Oval 6"/>
            <p:cNvSpPr/>
            <p:nvPr/>
          </p:nvSpPr>
          <p:spPr>
            <a:xfrm>
              <a:off x="2027717" y="3168825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00895" y="3572895"/>
              <a:ext cx="5824616" cy="3755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27713" y="3215941"/>
              <a:ext cx="720082" cy="6258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ko-KR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35696" y="3464115"/>
            <a:ext cx="7039770" cy="762075"/>
            <a:chOff x="2027713" y="3168825"/>
            <a:chExt cx="7037861" cy="1033090"/>
          </a:xfrm>
        </p:grpSpPr>
        <p:sp>
          <p:nvSpPr>
            <p:cNvPr id="27" name="Oval 26"/>
            <p:cNvSpPr/>
            <p:nvPr/>
          </p:nvSpPr>
          <p:spPr>
            <a:xfrm>
              <a:off x="2027717" y="3168825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90324" y="3325731"/>
              <a:ext cx="6175250" cy="8761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對於管理者來說，重要的是要確定在他們的環境中哪些利害關係人需要強化學習活動，並採取積極主動的方法使這些活動有利可圖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27713" y="3215941"/>
              <a:ext cx="720082" cy="6258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ko-KR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11316" y="4331143"/>
            <a:ext cx="7677292" cy="531179"/>
            <a:chOff x="2027713" y="3168825"/>
            <a:chExt cx="7675210" cy="720080"/>
          </a:xfrm>
        </p:grpSpPr>
        <p:sp>
          <p:nvSpPr>
            <p:cNvPr id="34" name="Oval 33"/>
            <p:cNvSpPr/>
            <p:nvPr/>
          </p:nvSpPr>
          <p:spPr>
            <a:xfrm>
              <a:off x="2027717" y="3168825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82108" y="3261871"/>
              <a:ext cx="6920815" cy="3755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強化學習系統可以幫助遵守法規和環境法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27713" y="3215941"/>
              <a:ext cx="720082" cy="6258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ko-KR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20670" y="1042820"/>
            <a:ext cx="5049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/>
              <a:t>本研究提出了一個同時捕捉外在、組織和個人因素的理論模型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5206" y="2774737"/>
            <a:ext cx="5719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這項研究提供了</a:t>
            </a:r>
            <a:r>
              <a:rPr lang="zh-TW" sz="1200" dirty="0"/>
              <a:t>基於大規模研究的實證結果，增強了 RL 問題的有限證據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5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854BF22-6B5B-6C41-BB81-12F5FCDFCD58}"/>
              </a:ext>
            </a:extLst>
          </p:cNvPr>
          <p:cNvGrpSpPr/>
          <p:nvPr/>
        </p:nvGrpSpPr>
        <p:grpSpPr>
          <a:xfrm>
            <a:off x="339437" y="-8659"/>
            <a:ext cx="8801100" cy="3409950"/>
            <a:chOff x="0" y="0"/>
            <a:chExt cx="22485110" cy="811723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526CC0F-26D2-F741-8225-5A9D1A213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3854" b="13854"/>
            <a:stretch>
              <a:fillRect/>
            </a:stretch>
          </p:blipFill>
          <p:spPr>
            <a:xfrm>
              <a:off x="0" y="0"/>
              <a:ext cx="7495037" cy="8117239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1233724-B6D1-1F42-B2E5-0744AAA6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987" b="4987"/>
            <a:stretch>
              <a:fillRect/>
            </a:stretch>
          </p:blipFill>
          <p:spPr>
            <a:xfrm>
              <a:off x="7495037" y="0"/>
              <a:ext cx="7495037" cy="8117239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E0AE199E-ABC9-0942-B68D-462154A44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386" b="9386"/>
            <a:stretch>
              <a:fillRect/>
            </a:stretch>
          </p:blipFill>
          <p:spPr>
            <a:xfrm>
              <a:off x="14990073" y="0"/>
              <a:ext cx="7495037" cy="8117239"/>
            </a:xfrm>
            <a:prstGeom prst="rect">
              <a:avLst/>
            </a:prstGeom>
          </p:spPr>
        </p:pic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AFFD19B0-4951-AD44-B682-6BD90AA9278D}"/>
              </a:ext>
            </a:extLst>
          </p:cNvPr>
          <p:cNvSpPr txBox="1"/>
          <p:nvPr/>
        </p:nvSpPr>
        <p:spPr>
          <a:xfrm>
            <a:off x="3669711" y="3867150"/>
            <a:ext cx="507425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</a:pPr>
            <a:r>
              <a:rPr lang="zh-TW" sz="7500" spc="-36" dirty="0">
                <a:solidFill>
                  <a:srgbClr val="57595B"/>
                </a:solidFill>
                <a:latin typeface="melisa" panose="02000500000000000000" pitchFamily="2" charset="0"/>
              </a:rPr>
              <a:t>謝謝 ！</a:t>
            </a:r>
          </a:p>
        </p:txBody>
      </p:sp>
    </p:spTree>
    <p:extLst>
      <p:ext uri="{BB962C8B-B14F-4D97-AF65-F5344CB8AC3E}">
        <p14:creationId xmlns:p14="http://schemas.microsoft.com/office/powerpoint/2010/main" val="418737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6392" y="224769"/>
            <a:ext cx="2142460" cy="6187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zh-TW" b="1" dirty="0">
                <a:latin typeface="Agency FB" pitchFamily="34" charset="0"/>
              </a:rPr>
              <a:t>介紹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4F235-3E78-4A1D-B977-6AD89F91E8AE}"/>
              </a:ext>
            </a:extLst>
          </p:cNvPr>
          <p:cNvSpPr txBox="1"/>
          <p:nvPr/>
        </p:nvSpPr>
        <p:spPr>
          <a:xfrm>
            <a:off x="224884" y="1048525"/>
            <a:ext cx="8618646" cy="97719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dirty="0"/>
              <a:t>許多物流研究都</a:t>
            </a:r>
            <a:r>
              <a:rPr lang="zh-TW" sz="1600" b="1" dirty="0"/>
              <a:t>假設供應</a:t>
            </a:r>
            <a:r>
              <a:rPr lang="zh-TW" sz="1600" dirty="0"/>
              <a:t>鏈流程</a:t>
            </a:r>
            <a:r>
              <a:rPr lang="zh-TW" sz="1600" b="1" dirty="0"/>
              <a:t>始於</a:t>
            </a:r>
            <a:r>
              <a:rPr lang="zh-TW" sz="1600" dirty="0"/>
              <a:t>將</a:t>
            </a:r>
            <a:r>
              <a:rPr lang="zh-TW" sz="1600" b="1" dirty="0"/>
              <a:t>原料</a:t>
            </a:r>
            <a:r>
              <a:rPr lang="zh-TW" sz="1600" dirty="0"/>
              <a:t>納入</a:t>
            </a:r>
            <a:r>
              <a:rPr lang="zh-TW" sz="1600" b="1" dirty="0"/>
              <a:t>轉化過程</a:t>
            </a:r>
            <a:r>
              <a:rPr lang="zh-TW" sz="1600" dirty="0"/>
              <a:t>，</a:t>
            </a:r>
            <a:r>
              <a:rPr lang="zh-TW" sz="1600" b="1" dirty="0"/>
              <a:t>結束</a:t>
            </a:r>
            <a:r>
              <a:rPr lang="zh-TW" sz="1600" dirty="0"/>
              <a:t>於將產品</a:t>
            </a:r>
            <a:r>
              <a:rPr lang="zh-TW" sz="1600" b="1" dirty="0"/>
              <a:t>交付</a:t>
            </a:r>
            <a:r>
              <a:rPr lang="zh-TW" sz="1600" dirty="0"/>
              <a:t>給</a:t>
            </a:r>
            <a:r>
              <a:rPr lang="zh-TW" sz="1600" b="1" dirty="0"/>
              <a:t>最終消費者。</a:t>
            </a:r>
          </a:p>
          <a:p>
            <a:r>
              <a:rPr lang="zh-TW" altLang="ko-KR" sz="11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DCD335-08B5-4FB9-A853-DF2B515576C4}"/>
              </a:ext>
            </a:extLst>
          </p:cNvPr>
          <p:cNvCxnSpPr>
            <a:cxnSpLocks/>
          </p:cNvCxnSpPr>
          <p:nvPr/>
        </p:nvCxnSpPr>
        <p:spPr>
          <a:xfrm flipV="1">
            <a:off x="797903" y="4536399"/>
            <a:ext cx="7556989" cy="81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>
            <a:extLst>
              <a:ext uri="{FF2B5EF4-FFF2-40B4-BE49-F238E27FC236}">
                <a16:creationId xmlns:a16="http://schemas.microsoft.com/office/drawing/2014/main" id="{5CE7EE12-9E13-4768-800C-E8661D666E64}"/>
              </a:ext>
            </a:extLst>
          </p:cNvPr>
          <p:cNvSpPr/>
          <p:nvPr/>
        </p:nvSpPr>
        <p:spPr>
          <a:xfrm>
            <a:off x="3057977" y="4187807"/>
            <a:ext cx="177773" cy="1777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4F235-3E78-4A1D-B977-6AD89F91E8AE}"/>
              </a:ext>
            </a:extLst>
          </p:cNvPr>
          <p:cNvSpPr txBox="1"/>
          <p:nvPr/>
        </p:nvSpPr>
        <p:spPr>
          <a:xfrm>
            <a:off x="395536" y="2197835"/>
            <a:ext cx="7272137" cy="73096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b="1" dirty="0"/>
              <a:t>反向分銷管道</a:t>
            </a:r>
            <a:r>
              <a:rPr lang="zh-TW" sz="1600" dirty="0"/>
              <a:t>可能是商業活動的核心（ </a:t>
            </a:r>
            <a:r>
              <a:rPr lang="zh-TW" sz="1600" dirty="0" err="1"/>
              <a:t>Ginter</a:t>
            </a:r>
            <a:r>
              <a:rPr lang="zh-TW" sz="1600" dirty="0"/>
              <a:t>和 Starling，1978 </a:t>
            </a:r>
            <a:r>
              <a:rPr lang="zh-TW" sz="1600" b="1" dirty="0"/>
              <a:t>）</a:t>
            </a:r>
          </a:p>
          <a:p>
            <a:r>
              <a:rPr lang="zh-TW" altLang="ko-KR" sz="11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4F235-3E78-4A1D-B977-6AD89F91E8AE}"/>
              </a:ext>
            </a:extLst>
          </p:cNvPr>
          <p:cNvSpPr txBox="1"/>
          <p:nvPr/>
        </p:nvSpPr>
        <p:spPr>
          <a:xfrm>
            <a:off x="314246" y="3284719"/>
            <a:ext cx="8783634" cy="97719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b="1" dirty="0"/>
              <a:t>規劃</a:t>
            </a:r>
            <a:r>
              <a:rPr lang="zh-TW" sz="1600" dirty="0"/>
              <a:t>、</a:t>
            </a:r>
            <a:r>
              <a:rPr lang="zh-TW" sz="1600" b="1" dirty="0"/>
              <a:t>實施</a:t>
            </a:r>
            <a:r>
              <a:rPr lang="zh-TW" sz="1600" dirty="0"/>
              <a:t>和</a:t>
            </a:r>
            <a:r>
              <a:rPr lang="zh-TW" sz="1600" b="1" dirty="0"/>
              <a:t>控制</a:t>
            </a:r>
            <a:r>
              <a:rPr lang="zh-TW" sz="1600" dirty="0"/>
              <a:t>從</a:t>
            </a:r>
            <a:r>
              <a:rPr lang="zh-TW" sz="1600" b="1" dirty="0"/>
              <a:t>原產地</a:t>
            </a:r>
            <a:r>
              <a:rPr lang="zh-TW" sz="1600" dirty="0"/>
              <a:t>到</a:t>
            </a:r>
            <a:r>
              <a:rPr lang="zh-TW" sz="1600" b="1" dirty="0"/>
              <a:t>消費點的材料</a:t>
            </a:r>
            <a:r>
              <a:rPr lang="zh-TW" sz="1600" dirty="0"/>
              <a:t>、</a:t>
            </a:r>
            <a:r>
              <a:rPr lang="zh-TW" sz="1600" b="1" dirty="0"/>
              <a:t>最終產品</a:t>
            </a:r>
            <a:r>
              <a:rPr lang="zh-TW" sz="1600" dirty="0"/>
              <a:t>和</a:t>
            </a:r>
            <a:r>
              <a:rPr lang="zh-TW" sz="1600" b="1" dirty="0"/>
              <a:t>資訊</a:t>
            </a:r>
            <a:r>
              <a:rPr lang="zh-TW" sz="1600" dirty="0"/>
              <a:t>的</a:t>
            </a:r>
            <a:r>
              <a:rPr lang="zh-TW" sz="1600" b="1" dirty="0"/>
              <a:t>實體流動</a:t>
            </a:r>
            <a:r>
              <a:rPr lang="zh-TW" sz="1600" dirty="0"/>
              <a:t>，以滿足</a:t>
            </a:r>
            <a:r>
              <a:rPr lang="zh-TW" sz="1600" b="1" dirty="0"/>
              <a:t>客戶的要求</a:t>
            </a:r>
            <a:r>
              <a:rPr lang="zh-TW" sz="1600" dirty="0"/>
              <a:t>並獲得</a:t>
            </a:r>
            <a:r>
              <a:rPr lang="zh-TW" sz="1600" b="1" dirty="0"/>
              <a:t>利潤</a:t>
            </a:r>
          </a:p>
          <a:p>
            <a:r>
              <a:rPr lang="zh-TW" altLang="ko-KR" sz="11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143F8600-C41F-4513-B6F0-6BCBEC8EBA00}"/>
              </a:ext>
            </a:extLst>
          </p:cNvPr>
          <p:cNvSpPr/>
          <p:nvPr/>
        </p:nvSpPr>
        <p:spPr>
          <a:xfrm>
            <a:off x="1309423" y="1764399"/>
            <a:ext cx="4069750" cy="2123624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260B7-1384-42D2-AB24-C2E787D191BD}"/>
              </a:ext>
            </a:extLst>
          </p:cNvPr>
          <p:cNvGrpSpPr/>
          <p:nvPr/>
        </p:nvGrpSpPr>
        <p:grpSpPr>
          <a:xfrm>
            <a:off x="179512" y="1083266"/>
            <a:ext cx="1424521" cy="3485890"/>
            <a:chOff x="435640" y="1356998"/>
            <a:chExt cx="3123898" cy="3291702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0F7E5-9DB7-4683-87CB-4F2EF254B7C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20920-B194-4651-9CF6-8779BF2AD7BD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238649-A204-4C17-BE94-ACAB5BF1437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FCDC16-EA0D-4B7B-9A02-2E11F315D4D0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243F11-12BA-4B9B-9FEC-BC2723AECC83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4E2986-6DD4-46F9-985B-63E5497B8F6A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620FBE-8CDA-45A4-B2CB-63496294AF5C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  <a:grpFill/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0AD4486-F52A-4AEF-8A1E-33EF40A98077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57B3B-995B-4680-8216-B8FCA291E5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FB4E402-2724-4E41-A2A6-0EC6B41C3AC3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B6009BE1-8183-4C9C-9DC5-9DA76D7F715F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37A5E3-04A9-4E93-B0E0-C0CA5E39FFBE}"/>
              </a:ext>
            </a:extLst>
          </p:cNvPr>
          <p:cNvSpPr txBox="1"/>
          <p:nvPr/>
        </p:nvSpPr>
        <p:spPr>
          <a:xfrm>
            <a:off x="2939727" y="1973580"/>
            <a:ext cx="5952753" cy="130035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dirty="0"/>
              <a:t>企業已經開始將這些計劃視為</a:t>
            </a:r>
            <a:r>
              <a:rPr lang="zh-TW" sz="1600" b="1" dirty="0"/>
              <a:t>獲得</a:t>
            </a:r>
            <a:r>
              <a:rPr lang="zh-TW" sz="1600" dirty="0"/>
              <a:t>和</a:t>
            </a:r>
            <a:r>
              <a:rPr lang="zh-TW" sz="1600" b="1" dirty="0"/>
              <a:t>維持</a:t>
            </a:r>
            <a:r>
              <a:rPr lang="zh-TW" sz="1600" dirty="0"/>
              <a:t>競爭優勢的潛力，從而採取</a:t>
            </a:r>
            <a:r>
              <a:rPr lang="zh-TW" sz="1600" b="1" dirty="0"/>
              <a:t>積極主動的舉措</a:t>
            </a:r>
            <a:r>
              <a:rPr lang="zh-TW" sz="1600" dirty="0"/>
              <a:t>（ </a:t>
            </a:r>
            <a:r>
              <a:rPr lang="zh-TW" sz="1600" dirty="0" err="1"/>
              <a:t>Marien </a:t>
            </a:r>
            <a:r>
              <a:rPr lang="zh-TW" sz="1600" dirty="0"/>
              <a:t>，1998）</a:t>
            </a:r>
          </a:p>
          <a:p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  <a:p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ABF29B-9044-48E3-8C08-D7924985BCDD}"/>
              </a:ext>
            </a:extLst>
          </p:cNvPr>
          <p:cNvSpPr txBox="1"/>
          <p:nvPr/>
        </p:nvSpPr>
        <p:spPr>
          <a:xfrm>
            <a:off x="3344298" y="2690993"/>
            <a:ext cx="5112568" cy="120802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endParaRPr lang="zh-TW" altLang="en-US" sz="1500" dirty="0"/>
          </a:p>
          <a:p>
            <a:pPr marL="342900" indent="-342900">
              <a:buFont typeface="Wingdings" pitchFamily="2" charset="2"/>
              <a:buChar char="q"/>
            </a:pPr>
            <a:r>
              <a:rPr lang="zh-TW" sz="1600" dirty="0"/>
              <a:t>這些措施的決定因素在很大程度上尚未被學術界</a:t>
            </a:r>
            <a:r>
              <a:rPr lang="zh-TW" sz="1600" b="1" dirty="0"/>
              <a:t>探索</a:t>
            </a:r>
          </a:p>
          <a:p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  <a:p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EEC76-24BC-4598-A9D6-23F82986BBDA}"/>
              </a:ext>
            </a:extLst>
          </p:cNvPr>
          <p:cNvSpPr txBox="1"/>
          <p:nvPr/>
        </p:nvSpPr>
        <p:spPr>
          <a:xfrm>
            <a:off x="3175492" y="3512306"/>
            <a:ext cx="5656730" cy="120802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endParaRPr lang="zh-TW" alt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zh-TW" sz="1600" dirty="0"/>
              <a:t>作者提出</a:t>
            </a:r>
            <a:r>
              <a:rPr lang="zh-TW" sz="1600" b="1" dirty="0"/>
              <a:t>強化學習項目是外在</a:t>
            </a:r>
            <a:r>
              <a:rPr lang="zh-TW" sz="1600" dirty="0"/>
              <a:t>、</a:t>
            </a:r>
            <a:r>
              <a:rPr lang="zh-TW" sz="1600" b="1" dirty="0"/>
              <a:t>組織</a:t>
            </a:r>
            <a:r>
              <a:rPr lang="zh-TW" sz="1600" dirty="0"/>
              <a:t>和</a:t>
            </a:r>
            <a:r>
              <a:rPr lang="zh-TW" sz="1600" b="1" dirty="0"/>
              <a:t>個人</a:t>
            </a:r>
            <a:r>
              <a:rPr lang="zh-TW" sz="1600" dirty="0"/>
              <a:t>因素</a:t>
            </a:r>
            <a:r>
              <a:rPr lang="zh-TW" sz="1600" b="1" dirty="0"/>
              <a:t>綜合</a:t>
            </a:r>
            <a:r>
              <a:rPr lang="zh-TW" sz="1600" dirty="0"/>
              <a:t>的結果</a:t>
            </a:r>
          </a:p>
          <a:p>
            <a:endParaRPr lang="ko-KR" altLang="en-US" sz="1100" b="1" dirty="0"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DCD335-08B5-4FB9-A853-DF2B515576C4}"/>
              </a:ext>
            </a:extLst>
          </p:cNvPr>
          <p:cNvCxnSpPr>
            <a:cxnSpLocks/>
          </p:cNvCxnSpPr>
          <p:nvPr/>
        </p:nvCxnSpPr>
        <p:spPr>
          <a:xfrm flipV="1">
            <a:off x="797903" y="4536399"/>
            <a:ext cx="7556989" cy="81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>
            <a:extLst>
              <a:ext uri="{FF2B5EF4-FFF2-40B4-BE49-F238E27FC236}">
                <a16:creationId xmlns:a16="http://schemas.microsoft.com/office/drawing/2014/main" id="{5CE7EE12-9E13-4768-800C-E8661D666E64}"/>
              </a:ext>
            </a:extLst>
          </p:cNvPr>
          <p:cNvSpPr/>
          <p:nvPr/>
        </p:nvSpPr>
        <p:spPr>
          <a:xfrm>
            <a:off x="3057977" y="4187807"/>
            <a:ext cx="177773" cy="1777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zh-TW" b="1" dirty="0">
                <a:latin typeface="Agency FB" pitchFamily="34" charset="0"/>
              </a:rPr>
              <a:t>（續）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37A5E3-04A9-4E93-B0E0-C0CA5E39FFBE}"/>
              </a:ext>
            </a:extLst>
          </p:cNvPr>
          <p:cNvSpPr txBox="1"/>
          <p:nvPr/>
        </p:nvSpPr>
        <p:spPr>
          <a:xfrm>
            <a:off x="2200587" y="324031"/>
            <a:ext cx="6691893" cy="179279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altLang="ko-KR" sz="1600" dirty="0">
                <a:cs typeface="Arial" pitchFamily="34" charset="0"/>
              </a:rPr>
              <a:t>主導</a:t>
            </a:r>
            <a:r>
              <a:rPr lang="zh-TW" altLang="ko-KR" sz="1600" b="1" dirty="0">
                <a:cs typeface="Arial" pitchFamily="34" charset="0"/>
              </a:rPr>
              <a:t>角色</a:t>
            </a:r>
            <a:r>
              <a:rPr lang="zh-TW" altLang="ko-KR" sz="1600" dirty="0">
                <a:cs typeface="Arial" pitchFamily="34" charset="0"/>
              </a:rPr>
              <a:t>（Homburg 等，2000）、</a:t>
            </a:r>
            <a:r>
              <a:rPr lang="zh-TW" altLang="ko-KR" sz="1600" b="1" dirty="0">
                <a:cs typeface="Arial" pitchFamily="34" charset="0"/>
              </a:rPr>
              <a:t>公眾意識的增強</a:t>
            </a:r>
            <a:r>
              <a:rPr lang="zh-TW" altLang="ko-KR" sz="1600" dirty="0">
                <a:cs typeface="Arial" pitchFamily="34" charset="0"/>
              </a:rPr>
              <a:t>和</a:t>
            </a:r>
            <a:r>
              <a:rPr lang="zh-TW" altLang="ko-KR" sz="1600" b="1" dirty="0">
                <a:cs typeface="Arial" pitchFamily="34" charset="0"/>
              </a:rPr>
              <a:t>環境</a:t>
            </a:r>
            <a:r>
              <a:rPr lang="zh-TW" altLang="ko-KR" sz="1600" dirty="0">
                <a:cs typeface="Arial" pitchFamily="34" charset="0"/>
              </a:rPr>
              <a:t>問題</a:t>
            </a:r>
            <a:r>
              <a:rPr lang="zh-TW" altLang="ko-KR" sz="1600" b="1" dirty="0">
                <a:cs typeface="Arial" pitchFamily="34" charset="0"/>
              </a:rPr>
              <a:t>法規的增強</a:t>
            </a:r>
            <a:r>
              <a:rPr lang="zh-TW" altLang="ko-KR" sz="1600" dirty="0">
                <a:cs typeface="Arial" pitchFamily="34" charset="0"/>
              </a:rPr>
              <a:t>（ </a:t>
            </a:r>
            <a:r>
              <a:rPr lang="zh-TW" altLang="ko-KR" sz="1600" dirty="0" err="1">
                <a:cs typeface="Arial" pitchFamily="34" charset="0"/>
              </a:rPr>
              <a:t>Henriques</a:t>
            </a:r>
            <a:r>
              <a:rPr lang="zh-TW" altLang="ko-KR" sz="1600" dirty="0">
                <a:cs typeface="Arial" pitchFamily="34" charset="0"/>
              </a:rPr>
              <a:t>和</a:t>
            </a:r>
            <a:r>
              <a:rPr lang="zh-TW" altLang="ko-KR" sz="1600" dirty="0" err="1">
                <a:cs typeface="Arial" pitchFamily="34" charset="0"/>
              </a:rPr>
              <a:t>Sadorsky </a:t>
            </a:r>
            <a:r>
              <a:rPr lang="zh-TW" altLang="ko-KR" sz="1600" dirty="0">
                <a:cs typeface="Arial" pitchFamily="34" charset="0"/>
              </a:rPr>
              <a:t>，1996）以及</a:t>
            </a:r>
            <a:r>
              <a:rPr lang="zh-TW" altLang="ko-KR" sz="1600" b="1" dirty="0" err="1">
                <a:cs typeface="Arial" pitchFamily="34" charset="0"/>
              </a:rPr>
              <a:t>公司</a:t>
            </a:r>
            <a:r>
              <a:rPr lang="zh-TW" altLang="ko-KR" sz="1600" b="1" dirty="0">
                <a:cs typeface="Arial" pitchFamily="34" charset="0"/>
              </a:rPr>
              <a:t>策略重點</a:t>
            </a:r>
            <a:r>
              <a:rPr lang="zh-TW" altLang="ko-KR" sz="1600" dirty="0">
                <a:cs typeface="Arial" pitchFamily="34" charset="0"/>
              </a:rPr>
              <a:t>的</a:t>
            </a:r>
            <a:r>
              <a:rPr lang="zh-TW" altLang="ko-KR" sz="1600" b="1" dirty="0">
                <a:cs typeface="Arial" pitchFamily="34" charset="0"/>
              </a:rPr>
              <a:t>變化</a:t>
            </a:r>
            <a:r>
              <a:rPr lang="zh-TW" altLang="ko-KR" sz="1600" dirty="0">
                <a:cs typeface="Arial" pitchFamily="34" charset="0"/>
              </a:rPr>
              <a:t>（Madsen 和</a:t>
            </a:r>
            <a:r>
              <a:rPr lang="zh-TW" altLang="ko-KR" sz="1600" dirty="0" err="1">
                <a:cs typeface="Arial" pitchFamily="34" charset="0"/>
              </a:rPr>
              <a:t>Ulhoi </a:t>
            </a:r>
            <a:r>
              <a:rPr lang="zh-TW" altLang="ko-KR" sz="1600" dirty="0">
                <a:cs typeface="Arial" pitchFamily="34" charset="0"/>
              </a:rPr>
              <a:t>，2001）極大地</a:t>
            </a:r>
            <a:r>
              <a:rPr lang="zh-TW" altLang="ko-KR" sz="1600" b="1" dirty="0">
                <a:cs typeface="Arial" pitchFamily="34" charset="0"/>
              </a:rPr>
              <a:t>鼓勵了</a:t>
            </a:r>
            <a:r>
              <a:rPr lang="zh-TW" altLang="ko-KR" sz="1600" dirty="0">
                <a:cs typeface="Arial" pitchFamily="34" charset="0"/>
              </a:rPr>
              <a:t>各種活動（</a:t>
            </a:r>
            <a:r>
              <a:rPr lang="zh-TW" altLang="ko-KR" sz="1600" b="1" dirty="0">
                <a:cs typeface="Arial" pitchFamily="34" charset="0"/>
              </a:rPr>
              <a:t>回報</a:t>
            </a:r>
            <a:r>
              <a:rPr lang="zh-TW" altLang="ko-KR" sz="1600" dirty="0">
                <a:cs typeface="Arial" pitchFamily="34" charset="0"/>
              </a:rPr>
              <a:t>、產品和</a:t>
            </a:r>
            <a:r>
              <a:rPr lang="zh-TW" altLang="ko-KR" sz="1600" b="1" dirty="0">
                <a:cs typeface="Arial" pitchFamily="34" charset="0"/>
              </a:rPr>
              <a:t>包裝的整修</a:t>
            </a:r>
            <a:r>
              <a:rPr lang="zh-TW" altLang="ko-KR" sz="1600" dirty="0">
                <a:cs typeface="Arial" pitchFamily="34" charset="0"/>
              </a:rPr>
              <a:t>、</a:t>
            </a:r>
            <a:r>
              <a:rPr lang="zh-TW" altLang="ko-KR" sz="1600" b="1" dirty="0">
                <a:cs typeface="Arial" pitchFamily="34" charset="0"/>
              </a:rPr>
              <a:t>翻新</a:t>
            </a:r>
            <a:r>
              <a:rPr lang="zh-TW" altLang="ko-KR" sz="1600" dirty="0">
                <a:cs typeface="Arial" pitchFamily="34" charset="0"/>
              </a:rPr>
              <a:t>和</a:t>
            </a:r>
            <a:r>
              <a:rPr lang="zh-TW" altLang="ko-KR" sz="1600" b="1" dirty="0">
                <a:cs typeface="Arial" pitchFamily="34" charset="0"/>
              </a:rPr>
              <a:t>回收）</a:t>
            </a:r>
          </a:p>
          <a:p>
            <a:endParaRPr lang="ko-KR" altLang="en-US" sz="1600" dirty="0">
              <a:cs typeface="Arial" pitchFamily="34" charset="0"/>
            </a:endParaRPr>
          </a:p>
        </p:txBody>
      </p:sp>
      <p:pic>
        <p:nvPicPr>
          <p:cNvPr id="1027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85" y="2206022"/>
            <a:ext cx="2032678" cy="208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6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143F8600-C41F-4513-B6F0-6BCBEC8EBA00}"/>
              </a:ext>
            </a:extLst>
          </p:cNvPr>
          <p:cNvSpPr/>
          <p:nvPr/>
        </p:nvSpPr>
        <p:spPr>
          <a:xfrm>
            <a:off x="1309423" y="1764399"/>
            <a:ext cx="4069750" cy="2123624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260B7-1384-42D2-AB24-C2E787D191BD}"/>
              </a:ext>
            </a:extLst>
          </p:cNvPr>
          <p:cNvGrpSpPr/>
          <p:nvPr/>
        </p:nvGrpSpPr>
        <p:grpSpPr>
          <a:xfrm>
            <a:off x="179512" y="1083266"/>
            <a:ext cx="1424521" cy="3485890"/>
            <a:chOff x="435640" y="1356998"/>
            <a:chExt cx="3123898" cy="3291702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0F7E5-9DB7-4683-87CB-4F2EF254B7C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20920-B194-4651-9CF6-8779BF2AD7BD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238649-A204-4C17-BE94-ACAB5BF1437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FCDC16-EA0D-4B7B-9A02-2E11F315D4D0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243F11-12BA-4B9B-9FEC-BC2723AECC83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4E2986-6DD4-46F9-985B-63E5497B8F6A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620FBE-8CDA-45A4-B2CB-63496294AF5C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  <a:grpFill/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0AD4486-F52A-4AEF-8A1E-33EF40A98077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57B3B-995B-4680-8216-B8FCA291E5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FB4E402-2724-4E41-A2A6-0EC6B41C3AC3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B6009BE1-8183-4C9C-9DC5-9DA76D7F715F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37A5E3-04A9-4E93-B0E0-C0CA5E39FFBE}"/>
              </a:ext>
            </a:extLst>
          </p:cNvPr>
          <p:cNvSpPr txBox="1"/>
          <p:nvPr/>
        </p:nvSpPr>
        <p:spPr>
          <a:xfrm>
            <a:off x="2699792" y="980901"/>
            <a:ext cx="6609214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dirty="0"/>
              <a:t>作者評估了</a:t>
            </a:r>
            <a:r>
              <a:rPr lang="zh-TW" sz="1600" b="1" dirty="0"/>
              <a:t>這些因素</a:t>
            </a:r>
            <a:r>
              <a:rPr lang="zh-TW" sz="1600" dirty="0"/>
              <a:t>對企業</a:t>
            </a:r>
            <a:r>
              <a:rPr lang="zh-TW" sz="1600" b="1" dirty="0"/>
              <a:t>採用</a:t>
            </a:r>
            <a:r>
              <a:rPr lang="zh-TW" sz="1600" dirty="0"/>
              <a:t>強化學習系統的</a:t>
            </a:r>
            <a:r>
              <a:rPr lang="zh-TW" sz="1600" b="1" dirty="0"/>
              <a:t>可能性的影響</a:t>
            </a:r>
          </a:p>
          <a:p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ABF29B-9044-48E3-8C08-D7924985BCDD}"/>
              </a:ext>
            </a:extLst>
          </p:cNvPr>
          <p:cNvSpPr txBox="1"/>
          <p:nvPr/>
        </p:nvSpPr>
        <p:spPr>
          <a:xfrm>
            <a:off x="3146863" y="1409269"/>
            <a:ext cx="5400600" cy="145424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endParaRPr lang="zh-TW" alt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zh-TW" altLang="ko-KR" sz="1600" dirty="0">
                <a:cs typeface="Arial" pitchFamily="34" charset="0"/>
              </a:rPr>
              <a:t>本文透過</a:t>
            </a:r>
            <a:r>
              <a:rPr lang="zh-TW" altLang="ko-KR" sz="1600" b="1" dirty="0">
                <a:cs typeface="Arial" pitchFamily="34" charset="0"/>
              </a:rPr>
              <a:t>澄清</a:t>
            </a:r>
            <a:r>
              <a:rPr lang="zh-TW" altLang="ko-KR" sz="1600" dirty="0">
                <a:cs typeface="Arial" pitchFamily="34" charset="0"/>
              </a:rPr>
              <a:t>RL</a:t>
            </a:r>
            <a:r>
              <a:rPr lang="zh-TW" altLang="ko-KR" sz="1600" b="1" dirty="0">
                <a:cs typeface="Arial" pitchFamily="34" charset="0"/>
              </a:rPr>
              <a:t>決策</a:t>
            </a:r>
            <a:r>
              <a:rPr lang="zh-TW" altLang="ko-KR" sz="1600" dirty="0">
                <a:cs typeface="Arial" pitchFamily="34" charset="0"/>
              </a:rPr>
              <a:t>過程來實證檢驗</a:t>
            </a:r>
            <a:endParaRPr lang="en-US" altLang="ko-KR" sz="1600" dirty="0"/>
          </a:p>
          <a:p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  <a:p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EEC76-24BC-4598-A9D6-23F82986BBDA}"/>
              </a:ext>
            </a:extLst>
          </p:cNvPr>
          <p:cNvSpPr txBox="1"/>
          <p:nvPr/>
        </p:nvSpPr>
        <p:spPr>
          <a:xfrm>
            <a:off x="3487270" y="2435021"/>
            <a:ext cx="5656730" cy="120802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endParaRPr lang="zh-TW" alt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zh-TW" altLang="ko-KR" sz="1600" dirty="0">
                <a:cs typeface="Arial" pitchFamily="34" charset="0"/>
              </a:rPr>
              <a:t>本文</a:t>
            </a:r>
            <a:r>
              <a:rPr lang="zh-TW" altLang="ko-KR" sz="1600" b="1" dirty="0">
                <a:cs typeface="Arial" pitchFamily="34" charset="0"/>
              </a:rPr>
              <a:t>提供了</a:t>
            </a:r>
            <a:r>
              <a:rPr lang="zh-TW" altLang="ko-KR" sz="1600" dirty="0">
                <a:cs typeface="Arial" pitchFamily="34" charset="0"/>
              </a:rPr>
              <a:t>一個堅實的</a:t>
            </a:r>
            <a:r>
              <a:rPr lang="zh-TW" altLang="ko-KR" sz="1600" b="1" dirty="0">
                <a:cs typeface="Arial" pitchFamily="34" charset="0"/>
              </a:rPr>
              <a:t>理論架構</a:t>
            </a:r>
            <a:r>
              <a:rPr lang="zh-TW" altLang="ko-KR" sz="1600" dirty="0">
                <a:cs typeface="Arial" pitchFamily="34" charset="0"/>
              </a:rPr>
              <a:t>（</a:t>
            </a:r>
            <a:r>
              <a:rPr lang="zh-TW" altLang="ko-KR" sz="1600" b="1" dirty="0">
                <a:cs typeface="Arial" pitchFamily="34" charset="0"/>
              </a:rPr>
              <a:t>利害關係人理論以及組織鬆弛</a:t>
            </a:r>
            <a:r>
              <a:rPr lang="zh-TW" altLang="ko-KR" sz="1600" dirty="0">
                <a:cs typeface="Arial" pitchFamily="34" charset="0"/>
              </a:rPr>
              <a:t>和</a:t>
            </a:r>
            <a:r>
              <a:rPr lang="zh-TW" altLang="ko-KR" sz="1600" b="1" dirty="0">
                <a:cs typeface="Arial" pitchFamily="34" charset="0"/>
              </a:rPr>
              <a:t>管理者策略</a:t>
            </a:r>
            <a:r>
              <a:rPr lang="zh-TW" altLang="ko-KR" sz="1600" dirty="0">
                <a:cs typeface="Arial" pitchFamily="34" charset="0"/>
              </a:rPr>
              <a:t>的概念）</a:t>
            </a:r>
          </a:p>
          <a:p>
            <a:endParaRPr lang="ko-KR" altLang="en-US" sz="1100" b="1" dirty="0"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DCD335-08B5-4FB9-A853-DF2B515576C4}"/>
              </a:ext>
            </a:extLst>
          </p:cNvPr>
          <p:cNvCxnSpPr>
            <a:cxnSpLocks/>
          </p:cNvCxnSpPr>
          <p:nvPr/>
        </p:nvCxnSpPr>
        <p:spPr>
          <a:xfrm flipV="1">
            <a:off x="797903" y="4536399"/>
            <a:ext cx="7556989" cy="81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>
            <a:extLst>
              <a:ext uri="{FF2B5EF4-FFF2-40B4-BE49-F238E27FC236}">
                <a16:creationId xmlns:a16="http://schemas.microsoft.com/office/drawing/2014/main" id="{5CE7EE12-9E13-4768-800C-E8661D666E64}"/>
              </a:ext>
            </a:extLst>
          </p:cNvPr>
          <p:cNvSpPr/>
          <p:nvPr/>
        </p:nvSpPr>
        <p:spPr>
          <a:xfrm>
            <a:off x="3057977" y="4187807"/>
            <a:ext cx="177773" cy="1777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zh-TW" b="1" dirty="0">
                <a:latin typeface="Agency FB" pitchFamily="34" charset="0"/>
              </a:rPr>
              <a:t>（續）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37A5E3-04A9-4E93-B0E0-C0CA5E39FFBE}"/>
              </a:ext>
            </a:extLst>
          </p:cNvPr>
          <p:cNvSpPr txBox="1"/>
          <p:nvPr/>
        </p:nvSpPr>
        <p:spPr>
          <a:xfrm>
            <a:off x="1892182" y="339501"/>
            <a:ext cx="7000298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b="1" dirty="0"/>
              <a:t>組織冗餘</a:t>
            </a:r>
            <a:r>
              <a:rPr lang="zh-TW" sz="1600" dirty="0"/>
              <a:t>和</a:t>
            </a:r>
            <a:r>
              <a:rPr lang="zh-TW" sz="1600" b="1" dirty="0"/>
              <a:t>高階主管策略立場</a:t>
            </a:r>
            <a:r>
              <a:rPr lang="zh-TW" sz="1600" dirty="0"/>
              <a:t>作為</a:t>
            </a:r>
            <a:r>
              <a:rPr lang="zh-TW" sz="1600" b="1" dirty="0"/>
              <a:t>RL 計劃</a:t>
            </a:r>
            <a:r>
              <a:rPr lang="zh-TW" sz="1600" dirty="0"/>
              <a:t>的潛在</a:t>
            </a:r>
            <a:r>
              <a:rPr lang="zh-TW" sz="1600" b="1" dirty="0"/>
              <a:t>決定因素</a:t>
            </a:r>
            <a:r>
              <a:rPr lang="zh-TW" sz="1600" dirty="0"/>
              <a:t>的作用</a:t>
            </a:r>
          </a:p>
          <a:p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1162" y="3613069"/>
            <a:ext cx="5187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altLang="ko-KR" sz="1600" dirty="0">
                <a:cs typeface="Arial" pitchFamily="34" charset="0"/>
              </a:rPr>
              <a:t>本文提供了</a:t>
            </a:r>
            <a:r>
              <a:rPr lang="zh-TW" altLang="ko-KR" sz="1600" b="1" dirty="0">
                <a:cs typeface="Arial" pitchFamily="34" charset="0"/>
              </a:rPr>
              <a:t>歐洲</a:t>
            </a:r>
            <a:r>
              <a:rPr lang="zh-TW" altLang="ko-KR" sz="1600" dirty="0">
                <a:cs typeface="Arial" pitchFamily="34" charset="0"/>
              </a:rPr>
              <a:t>關於</a:t>
            </a:r>
            <a:r>
              <a:rPr lang="zh-TW" altLang="ko-KR" sz="1600" b="1" dirty="0">
                <a:cs typeface="Arial" pitchFamily="34" charset="0"/>
              </a:rPr>
              <a:t>強化學習的觀點</a:t>
            </a:r>
            <a:r>
              <a:rPr lang="zh-TW" altLang="ko-KR" sz="1600" dirty="0">
                <a:cs typeface="Arial" pitchFamily="34" charset="0"/>
              </a:rPr>
              <a:t>，以擴展</a:t>
            </a:r>
            <a:r>
              <a:rPr lang="zh-TW" altLang="ko-KR" sz="1600" b="1" dirty="0">
                <a:cs typeface="Arial" pitchFamily="34" charset="0"/>
              </a:rPr>
              <a:t>既有的</a:t>
            </a:r>
            <a:r>
              <a:rPr lang="zh-TW" altLang="ko-KR" sz="1600" dirty="0">
                <a:cs typeface="Arial" pitchFamily="34" charset="0"/>
              </a:rPr>
              <a:t>實證研究</a:t>
            </a:r>
            <a:endParaRPr lang="en-US" sz="1600" dirty="0"/>
          </a:p>
        </p:txBody>
      </p:sp>
      <p:pic>
        <p:nvPicPr>
          <p:cNvPr id="24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85" y="2206022"/>
            <a:ext cx="2032678" cy="208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07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720" y="195486"/>
            <a:ext cx="3413176" cy="543185"/>
          </a:xfrm>
        </p:spPr>
        <p:txBody>
          <a:bodyPr>
            <a:normAutofit fontScale="25000" lnSpcReduction="20000"/>
          </a:bodyPr>
          <a:lstStyle/>
          <a:p>
            <a:endParaRPr lang="en-US" altLang="ko-KR" sz="7200" b="1" dirty="0">
              <a:solidFill>
                <a:schemeClr val="tx1"/>
              </a:solidFill>
              <a:latin typeface="Agency FB" pitchFamily="34" charset="0"/>
            </a:endParaRPr>
          </a:p>
          <a:p>
            <a:pPr algn="just"/>
            <a:r>
              <a:rPr lang="zh-TW" altLang="ko-KR" sz="7200" b="1" dirty="0">
                <a:solidFill>
                  <a:schemeClr val="tx1"/>
                </a:solidFill>
                <a:latin typeface="Agency FB" pitchFamily="34" charset="0"/>
              </a:rPr>
              <a:t>逆向物流的背景</a:t>
            </a:r>
            <a:endParaRPr lang="ko-KR" altLang="en-US" sz="7200" b="1" dirty="0">
              <a:solidFill>
                <a:schemeClr val="tx1"/>
              </a:solidFill>
              <a:latin typeface="Agency FB" pitchFamily="34" charset="0"/>
            </a:endParaRPr>
          </a:p>
          <a:p>
            <a:endParaRPr lang="en-US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EBA7F8A-8F43-4B7A-A6C5-0C113F10D667}"/>
              </a:ext>
            </a:extLst>
          </p:cNvPr>
          <p:cNvSpPr/>
          <p:nvPr/>
        </p:nvSpPr>
        <p:spPr>
          <a:xfrm>
            <a:off x="6315894" y="2765875"/>
            <a:ext cx="398219" cy="3727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37F0B42-6D03-44DA-9E41-C1E949BD1D65}"/>
              </a:ext>
            </a:extLst>
          </p:cNvPr>
          <p:cNvSpPr/>
          <p:nvPr/>
        </p:nvSpPr>
        <p:spPr>
          <a:xfrm rot="2700000">
            <a:off x="3931948" y="2686112"/>
            <a:ext cx="277109" cy="4968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C6C7BDE0-DCD3-4D8E-A4E8-E6BACF83D1F0}"/>
              </a:ext>
            </a:extLst>
          </p:cNvPr>
          <p:cNvSpPr/>
          <p:nvPr/>
        </p:nvSpPr>
        <p:spPr>
          <a:xfrm>
            <a:off x="5110540" y="3964038"/>
            <a:ext cx="427451" cy="42508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7AB687B0-7195-4F2A-9FCA-211F9632A7FA}"/>
              </a:ext>
            </a:extLst>
          </p:cNvPr>
          <p:cNvSpPr/>
          <p:nvPr/>
        </p:nvSpPr>
        <p:spPr>
          <a:xfrm>
            <a:off x="5146635" y="1617989"/>
            <a:ext cx="387773" cy="3877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402BAB-5C9E-4F9E-8961-EA1D571A0356}"/>
              </a:ext>
            </a:extLst>
          </p:cNvPr>
          <p:cNvSpPr txBox="1"/>
          <p:nvPr/>
        </p:nvSpPr>
        <p:spPr>
          <a:xfrm>
            <a:off x="205934" y="2195849"/>
            <a:ext cx="868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zh-TW" b="1" dirty="0"/>
              <a:t>費爾南德斯</a:t>
            </a:r>
            <a:r>
              <a:rPr lang="zh-TW" dirty="0"/>
              <a:t>(2003)、</a:t>
            </a:r>
            <a:r>
              <a:rPr lang="zh-TW" b="1" dirty="0"/>
              <a:t>克魯恩</a:t>
            </a:r>
            <a:r>
              <a:rPr lang="zh-TW" dirty="0"/>
              <a:t>和</a:t>
            </a:r>
            <a:r>
              <a:rPr lang="zh-TW" b="1" dirty="0"/>
              <a:t>弗里金斯</a:t>
            </a:r>
            <a:r>
              <a:rPr lang="zh-TW" dirty="0"/>
              <a:t>(1995)；</a:t>
            </a:r>
            <a:r>
              <a:rPr lang="zh-TW" b="1" dirty="0"/>
              <a:t>羅傑斯</a:t>
            </a:r>
            <a:r>
              <a:rPr lang="zh-TW" dirty="0"/>
              <a:t>等人，(1999)；</a:t>
            </a:r>
            <a:r>
              <a:rPr lang="zh-TW" b="1" dirty="0"/>
              <a:t>蒂埃里</a:t>
            </a:r>
            <a:r>
              <a:rPr lang="zh-TW" dirty="0"/>
              <a:t>等人，(1995)；</a:t>
            </a:r>
            <a:r>
              <a:rPr lang="zh-TW" b="1" dirty="0"/>
              <a:t>卡特</a:t>
            </a:r>
            <a:r>
              <a:rPr lang="zh-TW" dirty="0"/>
              <a:t>和</a:t>
            </a:r>
            <a:r>
              <a:rPr lang="zh-TW" b="1" dirty="0"/>
              <a:t>埃爾拉姆</a:t>
            </a:r>
            <a:r>
              <a:rPr lang="zh-TW" dirty="0"/>
              <a:t>(1998)；</a:t>
            </a:r>
            <a:r>
              <a:rPr lang="zh-TW" b="1" dirty="0"/>
              <a:t>羅傑斯</a:t>
            </a:r>
            <a:r>
              <a:rPr lang="zh-TW" dirty="0"/>
              <a:t>和</a:t>
            </a:r>
            <a:r>
              <a:rPr lang="zh-TW" b="1" dirty="0" err="1"/>
              <a:t>蒂本-倫布克</a:t>
            </a:r>
            <a:r>
              <a:rPr lang="zh-TW" dirty="0"/>
              <a:t>(1999)；</a:t>
            </a:r>
            <a:r>
              <a:rPr lang="zh-TW" b="1" dirty="0"/>
              <a:t>指南</a:t>
            </a:r>
            <a:r>
              <a:rPr lang="zh-TW" dirty="0"/>
              <a:t>和</a:t>
            </a:r>
            <a:r>
              <a:rPr lang="zh-TW" b="1" dirty="0"/>
              <a:t>範瓦森霍夫</a:t>
            </a:r>
            <a:r>
              <a:rPr lang="zh-TW" dirty="0"/>
              <a:t>(2003)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3D99F-57D5-4B1A-AE18-790E9AE454BC}"/>
              </a:ext>
            </a:extLst>
          </p:cNvPr>
          <p:cNvSpPr txBox="1"/>
          <p:nvPr/>
        </p:nvSpPr>
        <p:spPr>
          <a:xfrm>
            <a:off x="222722" y="770661"/>
            <a:ext cx="866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zh-TW" sz="1600" dirty="0"/>
              <a:t>從</a:t>
            </a:r>
            <a:r>
              <a:rPr lang="zh-TW" sz="1600" b="1" u="sng" dirty="0"/>
              <a:t>使用點開始規劃</a:t>
            </a:r>
            <a:r>
              <a:rPr lang="zh-TW" sz="1600" dirty="0"/>
              <a:t>、</a:t>
            </a:r>
            <a:r>
              <a:rPr lang="zh-TW" sz="1600" b="1" u="sng" dirty="0"/>
              <a:t>實施</a:t>
            </a:r>
            <a:r>
              <a:rPr lang="zh-TW" sz="1600" dirty="0"/>
              <a:t>和</a:t>
            </a:r>
            <a:r>
              <a:rPr lang="zh-TW" sz="1600" b="1" u="sng" dirty="0"/>
              <a:t>控制</a:t>
            </a:r>
            <a:r>
              <a:rPr lang="zh-TW" sz="1600" b="1" dirty="0"/>
              <a:t>原材料</a:t>
            </a:r>
            <a:r>
              <a:rPr lang="zh-TW" sz="1600" dirty="0"/>
              <a:t>、</a:t>
            </a:r>
            <a:r>
              <a:rPr lang="zh-TW" sz="1600" b="1" u="sng" dirty="0"/>
              <a:t>庫存</a:t>
            </a:r>
            <a:r>
              <a:rPr lang="zh-TW" sz="1600" b="1" dirty="0"/>
              <a:t>流程</a:t>
            </a:r>
            <a:r>
              <a:rPr lang="zh-TW" sz="1600" dirty="0"/>
              <a:t>和</a:t>
            </a:r>
            <a:r>
              <a:rPr lang="zh-TW" sz="1600" b="1" u="sng" dirty="0"/>
              <a:t>成品</a:t>
            </a:r>
            <a:r>
              <a:rPr lang="zh-TW" sz="1600" dirty="0"/>
              <a:t>流程的流程</a:t>
            </a:r>
            <a:r>
              <a:rPr lang="zh-TW" sz="1600" u="sng" dirty="0"/>
              <a:t> 到</a:t>
            </a:r>
            <a:r>
              <a:rPr lang="zh-TW" sz="1600" b="1" u="sng" dirty="0"/>
              <a:t>回收</a:t>
            </a:r>
            <a:r>
              <a:rPr lang="zh-TW" sz="1600" dirty="0"/>
              <a:t>點或</a:t>
            </a:r>
            <a:r>
              <a:rPr lang="zh-TW" sz="1600" b="1" u="sng" dirty="0"/>
              <a:t>適當處置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2097105" cy="5431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zh-TW" b="1" dirty="0">
                <a:solidFill>
                  <a:schemeClr val="tx1"/>
                </a:solidFill>
                <a:latin typeface="Agency FB" pitchFamily="34" charset="0"/>
              </a:rPr>
              <a:t>概念（續）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>
            <a:off x="4086857" y="1275606"/>
            <a:ext cx="1111240" cy="715816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5400000">
            <a:off x="4995012" y="2153259"/>
            <a:ext cx="1111240" cy="63502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0800000">
            <a:off x="4121880" y="2921287"/>
            <a:ext cx="1111240" cy="586567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6200000">
            <a:off x="3144712" y="2097724"/>
            <a:ext cx="1111241" cy="70493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EBA7F8A-8F43-4B7A-A6C5-0C113F10D667}"/>
              </a:ext>
            </a:extLst>
          </p:cNvPr>
          <p:cNvSpPr/>
          <p:nvPr/>
        </p:nvSpPr>
        <p:spPr>
          <a:xfrm>
            <a:off x="5390433" y="2345732"/>
            <a:ext cx="261688" cy="1863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37F0B42-6D03-44DA-9E41-C1E949BD1D65}"/>
              </a:ext>
            </a:extLst>
          </p:cNvPr>
          <p:cNvSpPr/>
          <p:nvPr/>
        </p:nvSpPr>
        <p:spPr>
          <a:xfrm rot="2700000">
            <a:off x="3616221" y="2289046"/>
            <a:ext cx="277109" cy="3003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C6C7BDE0-DCD3-4D8E-A4E8-E6BACF83D1F0}"/>
              </a:ext>
            </a:extLst>
          </p:cNvPr>
          <p:cNvSpPr/>
          <p:nvPr/>
        </p:nvSpPr>
        <p:spPr>
          <a:xfrm>
            <a:off x="4479678" y="3133118"/>
            <a:ext cx="427451" cy="2125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7AB687B0-7195-4F2A-9FCA-211F9632A7FA}"/>
              </a:ext>
            </a:extLst>
          </p:cNvPr>
          <p:cNvSpPr/>
          <p:nvPr/>
        </p:nvSpPr>
        <p:spPr>
          <a:xfrm>
            <a:off x="4479678" y="1642084"/>
            <a:ext cx="387773" cy="1504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D8847E08-AB5C-4427-9319-F3814A045AB2}"/>
              </a:ext>
            </a:extLst>
          </p:cNvPr>
          <p:cNvSpPr/>
          <p:nvPr/>
        </p:nvSpPr>
        <p:spPr>
          <a:xfrm>
            <a:off x="4052801" y="1884241"/>
            <a:ext cx="1180319" cy="1142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>
              <a:solidFill>
                <a:schemeClr val="tx1"/>
              </a:solidFill>
            </a:endParaRPr>
          </a:p>
        </p:txBody>
      </p:sp>
      <p:pic>
        <p:nvPicPr>
          <p:cNvPr id="27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3" y="1915150"/>
            <a:ext cx="1311289" cy="1047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402BAB-5C9E-4F9E-8961-EA1D571A0356}"/>
              </a:ext>
            </a:extLst>
          </p:cNvPr>
          <p:cNvSpPr txBox="1"/>
          <p:nvPr/>
        </p:nvSpPr>
        <p:spPr>
          <a:xfrm>
            <a:off x="685457" y="2019062"/>
            <a:ext cx="301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400" b="1" dirty="0"/>
              <a:t>數學模型</a:t>
            </a:r>
          </a:p>
          <a:p>
            <a:pPr algn="ctr"/>
            <a:r>
              <a:rPr lang="zh-TW" sz="1400" dirty="0"/>
              <a:t>卡特和</a:t>
            </a:r>
            <a:r>
              <a:rPr lang="zh-TW" sz="1400" dirty="0" err="1"/>
              <a:t>埃爾拉姆</a:t>
            </a:r>
            <a:r>
              <a:rPr lang="zh-TW" sz="1400" dirty="0"/>
              <a:t>(1998)；</a:t>
            </a:r>
          </a:p>
          <a:p>
            <a:pPr algn="ctr"/>
            <a:r>
              <a:rPr lang="zh-TW" sz="1400" dirty="0"/>
              <a:t>多爾蒂等人，（2001，2002）</a:t>
            </a:r>
            <a:r>
              <a:rPr lang="zh-TW" sz="1400" b="1" dirty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81451" y="351200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sz="1400" b="1" dirty="0"/>
              <a:t>強化學習的基本概念與概述</a:t>
            </a:r>
          </a:p>
          <a:p>
            <a:pPr algn="ctr"/>
            <a:r>
              <a:rPr lang="zh-TW" sz="1400" dirty="0"/>
              <a:t>德布里托和德克爾 (2004) </a:t>
            </a:r>
            <a:r>
              <a:rPr lang="zh-TW" sz="1400" dirty="0" err="1"/>
              <a:t>；</a:t>
            </a:r>
          </a:p>
          <a:p>
            <a:pPr algn="ctr"/>
            <a:r>
              <a:rPr lang="zh-TW" sz="1400" dirty="0" err="1"/>
              <a:t>Kopicki</a:t>
            </a:r>
            <a:r>
              <a:rPr lang="zh-TW" sz="1400" dirty="0"/>
              <a:t>等人，(1993)；羅傑斯</a:t>
            </a:r>
          </a:p>
          <a:p>
            <a:pPr algn="ctr"/>
            <a:r>
              <a:rPr lang="zh-TW" sz="1400" dirty="0"/>
              <a:t>和</a:t>
            </a:r>
            <a:r>
              <a:rPr lang="zh-TW" sz="1400" dirty="0" err="1"/>
              <a:t>蒂本-倫布克</a:t>
            </a:r>
            <a:r>
              <a:rPr lang="zh-TW" sz="1400" dirty="0"/>
              <a:t>(1999)；庫存</a:t>
            </a:r>
          </a:p>
          <a:p>
            <a:pPr algn="ctr"/>
            <a:r>
              <a:rPr lang="zh-TW" sz="1400" dirty="0"/>
              <a:t>（1992、1998）</a:t>
            </a:r>
          </a:p>
          <a:p>
            <a:pPr algn="ctr"/>
            <a:endParaRPr lang="en-US" sz="1400" b="1" dirty="0"/>
          </a:p>
          <a:p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684335" y="206786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1400" b="1" dirty="0"/>
              <a:t>解決定量方法</a:t>
            </a:r>
          </a:p>
          <a:p>
            <a:pPr algn="ctr"/>
            <a:r>
              <a:rPr lang="zh-TW" sz="1400" dirty="0"/>
              <a:t>弗萊施曼等。 （1997）；</a:t>
            </a:r>
          </a:p>
          <a:p>
            <a:pPr algn="ctr"/>
            <a:r>
              <a:rPr lang="zh-TW" sz="1400" dirty="0"/>
              <a:t>弗萊施曼等。 （2000）；</a:t>
            </a:r>
            <a:r>
              <a:rPr lang="zh-TW" sz="1400" dirty="0" err="1"/>
              <a:t>明納</a:t>
            </a:r>
            <a:r>
              <a:rPr lang="zh-TW" sz="1400" dirty="0"/>
              <a:t> </a:t>
            </a:r>
          </a:p>
          <a:p>
            <a:pPr algn="ctr"/>
            <a:r>
              <a:rPr lang="zh-TW" sz="1400" dirty="0"/>
              <a:t>(2001)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920439" y="779763"/>
            <a:ext cx="5973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ko-KR" sz="1400" b="1" dirty="0">
                <a:cs typeface="Arial" pitchFamily="34" charset="0"/>
              </a:rPr>
              <a:t>物流問題（配送、倉儲和運輸）</a:t>
            </a:r>
          </a:p>
          <a:p>
            <a:pPr algn="ctr"/>
            <a:r>
              <a:rPr lang="zh-TW" altLang="ko-KR" sz="1400" dirty="0">
                <a:cs typeface="Arial" pitchFamily="34" charset="0"/>
              </a:rPr>
              <a:t>雅赫 (1995)；波倫和法里斯 (1992)</a:t>
            </a:r>
          </a:p>
          <a:p>
            <a:pPr algn="just"/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6148" y="2872502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ko-KR" sz="1400" b="1" dirty="0">
                <a:cs typeface="Arial" pitchFamily="34" charset="0"/>
              </a:rPr>
              <a:t>製造技術</a:t>
            </a:r>
          </a:p>
          <a:p>
            <a:pPr algn="ctr"/>
            <a:r>
              <a:rPr lang="zh-TW" altLang="ko-KR" sz="1400" dirty="0">
                <a:cs typeface="Arial" pitchFamily="34" charset="0"/>
              </a:rPr>
              <a:t>蒂埃里等人，（1995）</a:t>
            </a:r>
            <a:endParaRPr lang="de-DE" altLang="ko-KR" sz="1400" dirty="0">
              <a:cs typeface="Arial" pitchFamily="34" charset="0"/>
            </a:endParaRPr>
          </a:p>
          <a:p>
            <a:pPr algn="just"/>
            <a:r>
              <a:rPr lang="zh-TW" altLang="ko-KR" sz="1400" b="1" dirty="0"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4521" y="1329202"/>
            <a:ext cx="34178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ko-KR" sz="1400" b="1" dirty="0">
                <a:cs typeface="Arial" pitchFamily="34" charset="0"/>
              </a:rPr>
              <a:t>強化學習在產品生產上的應用</a:t>
            </a:r>
          </a:p>
          <a:p>
            <a:pPr algn="ctr"/>
            <a:r>
              <a:rPr lang="zh-TW" altLang="ko-KR" sz="1400" dirty="0">
                <a:cs typeface="Arial" pitchFamily="34" charset="0"/>
              </a:rPr>
              <a:t>克魯恩和弗賴恩斯 (1995)</a:t>
            </a:r>
            <a:endParaRPr lang="en-US" altLang="ko-KR" sz="1400" dirty="0">
              <a:cs typeface="Arial" pitchFamily="34" charset="0"/>
            </a:endParaRPr>
          </a:p>
          <a:p>
            <a:pPr algn="just"/>
            <a:endParaRPr lang="en-US" altLang="ko-KR" sz="1400" b="1" dirty="0"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3023" y="285489"/>
            <a:ext cx="6022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很少有基於理論的研究專門關注強化學習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9" grpId="0"/>
      <p:bldP spid="10" grpId="0"/>
      <p:bldP spid="31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2674983" y="1629361"/>
            <a:ext cx="1876239" cy="22923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4551222" y="1014960"/>
            <a:ext cx="1783080" cy="601233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6334302" y="401430"/>
            <a:ext cx="1954855" cy="604139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819449" y="733530"/>
            <a:ext cx="1800852" cy="1105504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341875" y="9180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3116721" y="1375911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5004048" y="1005569"/>
            <a:ext cx="756000" cy="7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6938911" y="334890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3713-D488-4031-A5E7-0BE4F298C412}"/>
              </a:ext>
            </a:extLst>
          </p:cNvPr>
          <p:cNvSpPr txBox="1"/>
          <p:nvPr/>
        </p:nvSpPr>
        <p:spPr>
          <a:xfrm>
            <a:off x="107504" y="175882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RL 的 3 個主要驅動力</a:t>
            </a:r>
          </a:p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（經濟、企業公民和立法）</a:t>
            </a:r>
          </a:p>
          <a:p>
            <a:pPr algn="ctr"/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TW" sz="1400" dirty="0" err="1">
                <a:latin typeface="Times New Roman" pitchFamily="18" charset="0"/>
                <a:cs typeface="Times New Roman" pitchFamily="18" charset="0"/>
              </a:rPr>
              <a:t>德布里託</a:t>
            </a:r>
            <a:r>
              <a:rPr lang="zh-TW" sz="1400" dirty="0">
                <a:latin typeface="Times New Roman" pitchFamily="18" charset="0"/>
                <a:cs typeface="Times New Roman" pitchFamily="18" charset="0"/>
              </a:rPr>
              <a:t>等人，2004）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DBF61-E7A3-4F20-8FE3-77340984D2BC}"/>
              </a:ext>
            </a:extLst>
          </p:cNvPr>
          <p:cNvSpPr txBox="1"/>
          <p:nvPr/>
        </p:nvSpPr>
        <p:spPr>
          <a:xfrm>
            <a:off x="2303551" y="2198447"/>
            <a:ext cx="23823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經濟力量顯示強化學習活動（再製造、材料再利用和產品</a:t>
            </a:r>
          </a:p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翻新）有潛力透過成本最小化、進入新的消費群體和增加收入來提高獲利能力</a:t>
            </a:r>
          </a:p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（斯托克等人，2002）</a:t>
            </a:r>
          </a:p>
          <a:p>
            <a:pPr algn="ctr"/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859B3-87C1-4A22-9530-C98F2F226968}"/>
              </a:ext>
            </a:extLst>
          </p:cNvPr>
          <p:cNvSpPr txBox="1"/>
          <p:nvPr/>
        </p:nvSpPr>
        <p:spPr>
          <a:xfrm>
            <a:off x="4551222" y="1891029"/>
            <a:ext cx="17545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企業公民是指尋求永續發展</a:t>
            </a:r>
          </a:p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從環境和社會角度發展</a:t>
            </a:r>
          </a:p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德布里託</a:t>
            </a:r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等人，2004）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AD0C7-DCA5-419F-9BF2-9330F677D248}"/>
              </a:ext>
            </a:extLst>
          </p:cNvPr>
          <p:cNvSpPr txBox="1"/>
          <p:nvPr/>
        </p:nvSpPr>
        <p:spPr>
          <a:xfrm>
            <a:off x="6660232" y="1190755"/>
            <a:ext cx="1754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該立法是指任何司法管轄區規定的規範公司法律義務的規範</a:t>
            </a:r>
          </a:p>
          <a:p>
            <a:pPr algn="ctr"/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托菲爾</a:t>
            </a:r>
            <a:r>
              <a:rPr lang="zh-TW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，2003）</a:t>
            </a:r>
          </a:p>
          <a:p>
            <a:pPr algn="ctr"/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3365591" y="1629361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7184914" y="564818"/>
            <a:ext cx="263993" cy="2651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5221758" y="1190755"/>
            <a:ext cx="320579" cy="2587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573" y="195486"/>
            <a:ext cx="5296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sz="2800" b="1" dirty="0">
                <a:latin typeface="Agency FB" pitchFamily="34" charset="0"/>
              </a:rPr>
              <a:t>逆向物流的動機（續）</a:t>
            </a:r>
          </a:p>
        </p:txBody>
      </p:sp>
      <p:pic>
        <p:nvPicPr>
          <p:cNvPr id="30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6" y="8130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6" y="303469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953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4" y="1331508"/>
            <a:ext cx="898018" cy="86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44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>
            <a:extLst>
              <a:ext uri="{FF2B5EF4-FFF2-40B4-BE49-F238E27FC236}">
                <a16:creationId xmlns:a16="http://schemas.microsoft.com/office/drawing/2014/main" id="{D1A108DF-C749-43F1-A2F4-7FFBF5107D24}"/>
              </a:ext>
            </a:extLst>
          </p:cNvPr>
          <p:cNvSpPr/>
          <p:nvPr/>
        </p:nvSpPr>
        <p:spPr>
          <a:xfrm>
            <a:off x="395536" y="271619"/>
            <a:ext cx="2016224" cy="3762927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A05A83-B46B-4A4E-9F1E-2B4A61AEAA4A}"/>
              </a:ext>
            </a:extLst>
          </p:cNvPr>
          <p:cNvSpPr/>
          <p:nvPr/>
        </p:nvSpPr>
        <p:spPr>
          <a:xfrm>
            <a:off x="500633" y="1450654"/>
            <a:ext cx="526541" cy="4022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1217C-62D3-4BAD-AD5F-2C32C75B449B}"/>
              </a:ext>
            </a:extLst>
          </p:cNvPr>
          <p:cNvGrpSpPr/>
          <p:nvPr/>
        </p:nvGrpSpPr>
        <p:grpSpPr>
          <a:xfrm>
            <a:off x="2064549" y="1768900"/>
            <a:ext cx="1832683" cy="2267291"/>
            <a:chOff x="2337865" y="4283314"/>
            <a:chExt cx="2125610" cy="30230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AD502-03CA-4B41-BAC5-3544E91C6ED4}"/>
                </a:ext>
              </a:extLst>
            </p:cNvPr>
            <p:cNvSpPr txBox="1"/>
            <p:nvPr/>
          </p:nvSpPr>
          <p:spPr>
            <a:xfrm>
              <a:off x="2337865" y="5459708"/>
              <a:ext cx="210877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可用性</a:t>
              </a:r>
            </a:p>
            <a:p>
              <a:pPr algn="ctr"/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資源是關鍵</a:t>
              </a:r>
            </a:p>
            <a:p>
              <a:pPr algn="ctr"/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決定商業機會的追求和成功實施的組織因素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62106E-8EE8-40C5-A00C-5F624FCBD06B}"/>
                </a:ext>
              </a:extLst>
            </p:cNvPr>
            <p:cNvSpPr txBox="1"/>
            <p:nvPr/>
          </p:nvSpPr>
          <p:spPr>
            <a:xfrm>
              <a:off x="2354705" y="4283314"/>
              <a:ext cx="2108770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組織因素</a:t>
              </a:r>
            </a:p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（資源的可用性）</a:t>
              </a: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C1EB0C59-7137-4815-BCBE-A6C2B3D1B10F}"/>
              </a:ext>
            </a:extLst>
          </p:cNvPr>
          <p:cNvSpPr/>
          <p:nvPr/>
        </p:nvSpPr>
        <p:spPr>
          <a:xfrm>
            <a:off x="4652350" y="226856"/>
            <a:ext cx="1863866" cy="4649150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3D171C-02DC-4A5E-BEEF-73AE91942746}"/>
              </a:ext>
            </a:extLst>
          </p:cNvPr>
          <p:cNvSpPr/>
          <p:nvPr/>
        </p:nvSpPr>
        <p:spPr>
          <a:xfrm>
            <a:off x="4781474" y="1467161"/>
            <a:ext cx="450335" cy="32647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896A6-FB68-47C6-BCEE-06C06A9114BB}"/>
              </a:ext>
            </a:extLst>
          </p:cNvPr>
          <p:cNvGrpSpPr/>
          <p:nvPr/>
        </p:nvGrpSpPr>
        <p:grpSpPr>
          <a:xfrm>
            <a:off x="3967858" y="1803069"/>
            <a:ext cx="2155413" cy="1722701"/>
            <a:chOff x="2394542" y="4233517"/>
            <a:chExt cx="2187861" cy="22969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0A24E-0788-4B5E-8A9E-3FFD46DE8F5E}"/>
                </a:ext>
              </a:extLst>
            </p:cNvPr>
            <p:cNvSpPr txBox="1"/>
            <p:nvPr/>
          </p:nvSpPr>
          <p:spPr>
            <a:xfrm>
              <a:off x="2466771" y="5176234"/>
              <a:ext cx="204340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管理者的策略偏好影響實施強化學習計畫的最終決策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607E50-DFAB-460E-AA1D-E93FE3D73B0E}"/>
                </a:ext>
              </a:extLst>
            </p:cNvPr>
            <p:cNvSpPr txBox="1"/>
            <p:nvPr/>
          </p:nvSpPr>
          <p:spPr>
            <a:xfrm>
              <a:off x="2394542" y="4233517"/>
              <a:ext cx="218786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個人因素</a:t>
              </a:r>
            </a:p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（決策者的策略立場）</a:t>
              </a: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2FAEFCE3-558C-4BAE-8B6F-F15D3B05D1F3}"/>
              </a:ext>
            </a:extLst>
          </p:cNvPr>
          <p:cNvSpPr/>
          <p:nvPr/>
        </p:nvSpPr>
        <p:spPr>
          <a:xfrm>
            <a:off x="2599302" y="224710"/>
            <a:ext cx="1612657" cy="421924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541BC1-A216-462C-A81B-2A7FB5D326B8}"/>
              </a:ext>
            </a:extLst>
          </p:cNvPr>
          <p:cNvSpPr/>
          <p:nvPr/>
        </p:nvSpPr>
        <p:spPr>
          <a:xfrm>
            <a:off x="2608441" y="1396254"/>
            <a:ext cx="526541" cy="39738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D33A6C-DBCC-4B1C-B84C-6BC439AC4D96}"/>
              </a:ext>
            </a:extLst>
          </p:cNvPr>
          <p:cNvGrpSpPr/>
          <p:nvPr/>
        </p:nvGrpSpPr>
        <p:grpSpPr>
          <a:xfrm>
            <a:off x="93781" y="1818489"/>
            <a:ext cx="2013096" cy="1522615"/>
            <a:chOff x="2630738" y="4283314"/>
            <a:chExt cx="1480840" cy="20301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9533D-AB00-40AD-A7CC-DBB6D7FD9090}"/>
                </a:ext>
              </a:extLst>
            </p:cNvPr>
            <p:cNvSpPr txBox="1"/>
            <p:nvPr/>
          </p:nvSpPr>
          <p:spPr>
            <a:xfrm>
              <a:off x="2630738" y="5205472"/>
              <a:ext cx="1480840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利害關係人有各種要求，公司可以透過強化學習活動來滿足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15ABA-B285-4924-BA5A-27A7398EA50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外部壓力</a:t>
              </a:r>
            </a:p>
            <a:p>
              <a:pPr algn="ctr"/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（</a:t>
              </a:r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  <a:hlinkClick r:id="rId2" action="ppaction://hlinkfile"/>
                </a:rPr>
                <a:t>利害關係人方法</a:t>
              </a:r>
              <a:r>
                <a:rPr lang="zh-TW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）</a:t>
              </a:r>
            </a:p>
            <a:p>
              <a:pPr algn="ct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3D2D120D-76CA-446D-A375-CA0128EE8733}"/>
              </a:ext>
            </a:extLst>
          </p:cNvPr>
          <p:cNvSpPr>
            <a:spLocks noChangeAspect="1"/>
          </p:cNvSpPr>
          <p:nvPr/>
        </p:nvSpPr>
        <p:spPr>
          <a:xfrm>
            <a:off x="2738707" y="1478788"/>
            <a:ext cx="266007" cy="26822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9395ECA2-DCAF-4923-86FD-EF98992D4C00}"/>
              </a:ext>
            </a:extLst>
          </p:cNvPr>
          <p:cNvSpPr/>
          <p:nvPr/>
        </p:nvSpPr>
        <p:spPr>
          <a:xfrm>
            <a:off x="587067" y="1530369"/>
            <a:ext cx="353675" cy="23853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EA2A2F4C-0EE4-44F3-9B7C-0BBEA251F79C}"/>
              </a:ext>
            </a:extLst>
          </p:cNvPr>
          <p:cNvSpPr/>
          <p:nvPr/>
        </p:nvSpPr>
        <p:spPr>
          <a:xfrm rot="18900000">
            <a:off x="4958774" y="1533088"/>
            <a:ext cx="179938" cy="23007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pic>
        <p:nvPicPr>
          <p:cNvPr id="24" name="Picture 3" descr="C:\Users\ASUS\Desktop\Fall Semester 2019\Global Logistics and Management\Presentation_2019 October 26th_Andrian\reverse-logistics-m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66" y="1648126"/>
            <a:ext cx="2448272" cy="219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11248" y="411510"/>
            <a:ext cx="2658207" cy="543185"/>
          </a:xfrm>
        </p:spPr>
        <p:txBody>
          <a:bodyPr/>
          <a:lstStyle/>
          <a:p>
            <a:pPr algn="just"/>
            <a:r>
              <a:rPr lang="zh-TW" altLang="ko-KR" sz="2000" b="1" dirty="0">
                <a:solidFill>
                  <a:schemeClr val="tx1"/>
                </a:solidFill>
                <a:latin typeface="Agency FB" pitchFamily="34" charset="0"/>
              </a:rPr>
              <a:t>理論架構</a:t>
            </a:r>
          </a:p>
          <a:p>
            <a:r>
              <a:rPr lang="zh-TW" altLang="ko-KR" sz="2000" b="1" dirty="0">
                <a:solidFill>
                  <a:schemeClr val="tx1"/>
                </a:solidFill>
                <a:latin typeface="Agency FB" pitchFamily="34" charset="0"/>
              </a:rPr>
              <a:t>&amp; 假設</a:t>
            </a:r>
            <a:endParaRPr lang="en-US" sz="20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1812</Words>
  <Application>Microsoft Office PowerPoint</Application>
  <PresentationFormat>如螢幕大小 (16:9)</PresentationFormat>
  <Paragraphs>222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Caviar Dreams</vt:lpstr>
      <vt:lpstr>맑은 고딕</vt:lpstr>
      <vt:lpstr>melisa</vt:lpstr>
      <vt:lpstr>Agency FB</vt:lpstr>
      <vt:lpstr>Arial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傅茂文</cp:lastModifiedBy>
  <cp:revision>552</cp:revision>
  <dcterms:created xsi:type="dcterms:W3CDTF">2016-11-09T00:26:40Z</dcterms:created>
  <dcterms:modified xsi:type="dcterms:W3CDTF">2023-10-16T05:18:26Z</dcterms:modified>
</cp:coreProperties>
</file>