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5" r:id="rId3"/>
    <p:sldId id="262" r:id="rId4"/>
    <p:sldId id="271" r:id="rId5"/>
    <p:sldId id="319" r:id="rId6"/>
    <p:sldId id="359" r:id="rId7"/>
    <p:sldId id="360" r:id="rId8"/>
    <p:sldId id="334" r:id="rId9"/>
    <p:sldId id="361" r:id="rId10"/>
    <p:sldId id="362" r:id="rId11"/>
    <p:sldId id="363" r:id="rId12"/>
    <p:sldId id="364" r:id="rId13"/>
    <p:sldId id="293" r:id="rId14"/>
    <p:sldId id="302" r:id="rId15"/>
    <p:sldId id="3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8CBAD"/>
    <a:srgbClr val="DAE3F3"/>
    <a:srgbClr val="ED7D31"/>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9489B-BC77-4333-8B04-65B0C2499342}"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7A533-6FCB-46B3-AB24-570A6FA4DB74}" type="slidenum">
              <a:rPr lang="en-US" smtClean="0"/>
              <a:t>‹#›</a:t>
            </a:fld>
            <a:endParaRPr lang="en-US"/>
          </a:p>
        </p:txBody>
      </p:sp>
    </p:spTree>
    <p:extLst>
      <p:ext uri="{BB962C8B-B14F-4D97-AF65-F5344CB8AC3E}">
        <p14:creationId xmlns:p14="http://schemas.microsoft.com/office/powerpoint/2010/main" val="111311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7A533-6FCB-46B3-AB24-570A6FA4DB74}" type="slidenum">
              <a:rPr lang="en-US" smtClean="0"/>
              <a:t>6</a:t>
            </a:fld>
            <a:endParaRPr lang="en-US"/>
          </a:p>
        </p:txBody>
      </p:sp>
    </p:spTree>
    <p:extLst>
      <p:ext uri="{BB962C8B-B14F-4D97-AF65-F5344CB8AC3E}">
        <p14:creationId xmlns:p14="http://schemas.microsoft.com/office/powerpoint/2010/main" val="280590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E391-BB37-49EF-9F20-79FC702E9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CBC4E-B2A0-4045-BD4C-32C4623B6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039AB-C1E5-4F39-835F-FA4BB5A48A28}"/>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5" name="Footer Placeholder 4">
            <a:extLst>
              <a:ext uri="{FF2B5EF4-FFF2-40B4-BE49-F238E27FC236}">
                <a16:creationId xmlns:a16="http://schemas.microsoft.com/office/drawing/2014/main" id="{357D03A9-58EE-4823-B553-8BACDDEF0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48510-5237-4B61-90CC-D00B42F4BF64}"/>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117338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F013-D726-4763-9293-E02D58EDC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9CC014-3037-44AC-BFB1-C53EB2D5CD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55D9A-AA1A-4770-85FB-1FBE3F83304A}"/>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5" name="Footer Placeholder 4">
            <a:extLst>
              <a:ext uri="{FF2B5EF4-FFF2-40B4-BE49-F238E27FC236}">
                <a16:creationId xmlns:a16="http://schemas.microsoft.com/office/drawing/2014/main" id="{60616B7B-7F82-4219-906D-DEFC3EB5D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E95D1-E679-44D4-8EDA-D003D30F7727}"/>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11947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A0CD4-D935-4FC9-8069-5584FC26F3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E225B-7415-4445-91E1-1BFBC2B719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CAB74-551F-4465-9443-5572692DF2F2}"/>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5" name="Footer Placeholder 4">
            <a:extLst>
              <a:ext uri="{FF2B5EF4-FFF2-40B4-BE49-F238E27FC236}">
                <a16:creationId xmlns:a16="http://schemas.microsoft.com/office/drawing/2014/main" id="{1B54E197-D99A-4F84-90D3-79D6B4867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B7E48-E12D-4188-B160-1BF385AEA08F}"/>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157448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6369536" y="-3292475"/>
            <a:ext cx="2360944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正方形/長方形 6"/>
          <p:cNvSpPr/>
          <p:nvPr userDrawn="1"/>
        </p:nvSpPr>
        <p:spPr>
          <a:xfrm rot="21066044">
            <a:off x="-5193303" y="3344665"/>
            <a:ext cx="2360329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正方形/長方形 7"/>
          <p:cNvSpPr/>
          <p:nvPr userDrawn="1"/>
        </p:nvSpPr>
        <p:spPr>
          <a:xfrm rot="21066044">
            <a:off x="-6369536" y="-3292475"/>
            <a:ext cx="23609443"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userDrawn="1"/>
        </p:nvSpPr>
        <p:spPr>
          <a:xfrm rot="21066044">
            <a:off x="-5193303" y="3344665"/>
            <a:ext cx="2360329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rot="21066044">
            <a:off x="-6369536" y="-3292475"/>
            <a:ext cx="23609443"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p:cNvSpPr/>
          <p:nvPr userDrawn="1"/>
        </p:nvSpPr>
        <p:spPr>
          <a:xfrm rot="21066044">
            <a:off x="-5193303" y="3344665"/>
            <a:ext cx="2360329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userDrawn="1"/>
        </p:nvSpPr>
        <p:spPr>
          <a:xfrm rot="21066044">
            <a:off x="-6369536" y="-3292475"/>
            <a:ext cx="23609443"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正方形/長方形 12"/>
          <p:cNvSpPr/>
          <p:nvPr userDrawn="1"/>
        </p:nvSpPr>
        <p:spPr>
          <a:xfrm rot="21066044">
            <a:off x="-5193303" y="3344665"/>
            <a:ext cx="2360329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14" name="グループ化 13"/>
          <p:cNvGrpSpPr/>
          <p:nvPr userDrawn="1"/>
        </p:nvGrpSpPr>
        <p:grpSpPr>
          <a:xfrm rot="17100000">
            <a:off x="4415471" y="1613249"/>
            <a:ext cx="3360000" cy="3360292"/>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17" name="グループ化 16"/>
          <p:cNvGrpSpPr>
            <a:grpSpLocks noChangeAspect="1"/>
          </p:cNvGrpSpPr>
          <p:nvPr userDrawn="1"/>
        </p:nvGrpSpPr>
        <p:grpSpPr>
          <a:xfrm rot="11994079">
            <a:off x="4295315" y="1493395"/>
            <a:ext cx="3600312" cy="36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0" name="グループ化 19"/>
          <p:cNvGrpSpPr>
            <a:grpSpLocks noChangeAspect="1"/>
          </p:cNvGrpSpPr>
          <p:nvPr userDrawn="1"/>
        </p:nvGrpSpPr>
        <p:grpSpPr>
          <a:xfrm rot="3600000">
            <a:off x="4175471" y="1373228"/>
            <a:ext cx="3840000" cy="3840333"/>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3" name="グループ化 22"/>
          <p:cNvGrpSpPr>
            <a:grpSpLocks noChangeAspect="1"/>
          </p:cNvGrpSpPr>
          <p:nvPr userDrawn="1"/>
        </p:nvGrpSpPr>
        <p:grpSpPr>
          <a:xfrm rot="18000000">
            <a:off x="4055471" y="1253218"/>
            <a:ext cx="4080000" cy="4080354"/>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6" name="グループ化 25"/>
          <p:cNvGrpSpPr>
            <a:grpSpLocks noChangeAspect="1"/>
          </p:cNvGrpSpPr>
          <p:nvPr userDrawn="1"/>
        </p:nvGrpSpPr>
        <p:grpSpPr>
          <a:xfrm rot="7511662">
            <a:off x="3935471" y="1133207"/>
            <a:ext cx="4320000" cy="4320375"/>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9" name="グループ化 28"/>
          <p:cNvGrpSpPr>
            <a:grpSpLocks noChangeAspect="1"/>
          </p:cNvGrpSpPr>
          <p:nvPr userDrawn="1"/>
        </p:nvGrpSpPr>
        <p:grpSpPr>
          <a:xfrm rot="10993309">
            <a:off x="3815273" y="1013395"/>
            <a:ext cx="4560396" cy="456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sp>
        <p:nvSpPr>
          <p:cNvPr id="32" name="タイトル 1"/>
          <p:cNvSpPr>
            <a:spLocks noGrp="1"/>
          </p:cNvSpPr>
          <p:nvPr>
            <p:ph type="ctrTitle" hasCustomPrompt="1"/>
          </p:nvPr>
        </p:nvSpPr>
        <p:spPr>
          <a:xfrm>
            <a:off x="914400" y="2648572"/>
            <a:ext cx="10363200" cy="1057333"/>
          </a:xfrm>
        </p:spPr>
        <p:txBody>
          <a:bodyPr anchor="t">
            <a:noAutofit/>
          </a:bodyPr>
          <a:lstStyle>
            <a:lvl1pPr algn="ctr">
              <a:defRPr sz="64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910974" y="3669060"/>
            <a:ext cx="10370052" cy="576031"/>
          </a:xfrm>
        </p:spPr>
        <p:txBody>
          <a:bodyPr anchor="b">
            <a:noAutofit/>
          </a:bodyPr>
          <a:lstStyle>
            <a:lvl1pPr algn="ctr">
              <a:defRPr sz="2667">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910974" y="5685251"/>
            <a:ext cx="10370052" cy="1008112"/>
          </a:xfrm>
        </p:spPr>
        <p:txBody>
          <a:bodyPr>
            <a:normAutofit/>
          </a:bodyPr>
          <a:lstStyle>
            <a:lvl1pPr marL="0" indent="0" algn="ctr">
              <a:buNone/>
              <a:defRPr sz="1333">
                <a:solidFill>
                  <a:schemeClr val="tx1">
                    <a:tint val="75000"/>
                  </a:schemeClr>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5730640" y="5397219"/>
            <a:ext cx="725488" cy="125685"/>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grpSp>
      <p:sp>
        <p:nvSpPr>
          <p:cNvPr id="39" name="円/楕円 38"/>
          <p:cNvSpPr/>
          <p:nvPr userDrawn="1"/>
        </p:nvSpPr>
        <p:spPr>
          <a:xfrm>
            <a:off x="4693247" y="166141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0" name="円/楕円 39"/>
          <p:cNvSpPr/>
          <p:nvPr userDrawn="1"/>
        </p:nvSpPr>
        <p:spPr>
          <a:xfrm>
            <a:off x="5436378" y="1661411"/>
            <a:ext cx="57611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1" name="円/楕円 40"/>
          <p:cNvSpPr/>
          <p:nvPr userDrawn="1"/>
        </p:nvSpPr>
        <p:spPr>
          <a:xfrm>
            <a:off x="6179508" y="1661411"/>
            <a:ext cx="57611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2" name="円/楕円 41"/>
          <p:cNvSpPr/>
          <p:nvPr userDrawn="1"/>
        </p:nvSpPr>
        <p:spPr>
          <a:xfrm>
            <a:off x="6922638" y="1661411"/>
            <a:ext cx="57611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Tree>
    <p:extLst>
      <p:ext uri="{BB962C8B-B14F-4D97-AF65-F5344CB8AC3E}">
        <p14:creationId xmlns:p14="http://schemas.microsoft.com/office/powerpoint/2010/main" val="306559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56399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a:xfrm>
            <a:off x="556919" y="782320"/>
            <a:ext cx="4482872" cy="5471965"/>
          </a:xfrm>
        </p:spPr>
        <p:txBody>
          <a:bodyPr>
            <a:normAutofit/>
          </a:bodyPr>
          <a:lstStyle>
            <a:lvl1pPr algn="ctr">
              <a:defRPr sz="64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5423867" y="860918"/>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7" name="円/楕円 6"/>
          <p:cNvSpPr/>
          <p:nvPr userDrawn="1"/>
        </p:nvSpPr>
        <p:spPr>
          <a:xfrm>
            <a:off x="5423867" y="1768178"/>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8" name="円/楕円 7"/>
          <p:cNvSpPr/>
          <p:nvPr userDrawn="1"/>
        </p:nvSpPr>
        <p:spPr>
          <a:xfrm>
            <a:off x="5423867" y="2675438"/>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9" name="円/楕円 8"/>
          <p:cNvSpPr/>
          <p:nvPr userDrawn="1"/>
        </p:nvSpPr>
        <p:spPr>
          <a:xfrm>
            <a:off x="5423867" y="3582698"/>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10" name="円/楕円 9"/>
          <p:cNvSpPr/>
          <p:nvPr userDrawn="1"/>
        </p:nvSpPr>
        <p:spPr>
          <a:xfrm>
            <a:off x="5423867" y="4489958"/>
            <a:ext cx="432085"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1" name="円/楕円 10"/>
          <p:cNvSpPr/>
          <p:nvPr userDrawn="1"/>
        </p:nvSpPr>
        <p:spPr>
          <a:xfrm>
            <a:off x="5423867" y="5397219"/>
            <a:ext cx="432085"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6</a:t>
            </a:r>
            <a:endParaRPr kumimoji="1" lang="ja-JP" altLang="en-US" sz="1200" dirty="0"/>
          </a:p>
        </p:txBody>
      </p:sp>
      <p:sp>
        <p:nvSpPr>
          <p:cNvPr id="12" name="テキスト プレースホルダー 6"/>
          <p:cNvSpPr>
            <a:spLocks noGrp="1"/>
          </p:cNvSpPr>
          <p:nvPr>
            <p:ph type="body" sz="quarter" idx="15" hasCustomPrompt="1"/>
          </p:nvPr>
        </p:nvSpPr>
        <p:spPr>
          <a:xfrm>
            <a:off x="6000739" y="692696"/>
            <a:ext cx="5520334" cy="624069"/>
          </a:xfrm>
        </p:spPr>
        <p:txBody>
          <a:bodyPr anchor="b">
            <a:norm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6000739" y="1172749"/>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6000739" y="5234790"/>
            <a:ext cx="5520334" cy="624069"/>
          </a:xfrm>
        </p:spPr>
        <p:txBody>
          <a:bodyPr anchor="b">
            <a:normAutofit/>
          </a:bodyPr>
          <a:lstStyle>
            <a:lvl1pPr algn="l">
              <a:defRPr sz="24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6000739" y="5714843"/>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6000739" y="1601115"/>
            <a:ext cx="5520334"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6000739" y="2081168"/>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6000739" y="2509534"/>
            <a:ext cx="5520334" cy="624069"/>
          </a:xfrm>
        </p:spPr>
        <p:txBody>
          <a:bodyPr anchor="b">
            <a:norm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6000739" y="2989587"/>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6000739" y="3417952"/>
            <a:ext cx="5520334" cy="624069"/>
          </a:xfrm>
        </p:spPr>
        <p:txBody>
          <a:bodyPr anchor="b">
            <a:norm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6000739" y="3898005"/>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6000739" y="4326371"/>
            <a:ext cx="5520334" cy="624069"/>
          </a:xfrm>
        </p:spPr>
        <p:txBody>
          <a:bodyPr anchor="b">
            <a:normAutofit/>
          </a:bodyPr>
          <a:lstStyle>
            <a:lvl1pPr algn="l">
              <a:defRPr sz="24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6000739" y="4806424"/>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4296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914400" y="2648572"/>
            <a:ext cx="10363200" cy="1057333"/>
          </a:xfrm>
        </p:spPr>
        <p:txBody>
          <a:bodyPr anchor="t">
            <a:noAutofit/>
          </a:bodyPr>
          <a:lstStyle>
            <a:lvl1pPr algn="ctr">
              <a:defRPr sz="64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910974" y="5685251"/>
            <a:ext cx="10370052" cy="1008112"/>
          </a:xfrm>
        </p:spPr>
        <p:txBody>
          <a:bodyPr>
            <a:normAutofit/>
          </a:bodyPr>
          <a:lstStyle>
            <a:lvl1pPr marL="0" indent="0" algn="ctr">
              <a:buNone/>
              <a:defRPr sz="1333">
                <a:solidFill>
                  <a:schemeClr val="tx1">
                    <a:tint val="75000"/>
                  </a:schemeClr>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910974" y="3669060"/>
            <a:ext cx="10370052" cy="576031"/>
          </a:xfrm>
        </p:spPr>
        <p:txBody>
          <a:bodyPr anchor="b">
            <a:noAutofit/>
          </a:bodyPr>
          <a:lstStyle>
            <a:lvl1pPr algn="ctr">
              <a:defRPr sz="2667">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5730640" y="5397219"/>
            <a:ext cx="725488" cy="125685"/>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grpSp>
      <p:sp>
        <p:nvSpPr>
          <p:cNvPr id="4" name="円/楕円 3"/>
          <p:cNvSpPr/>
          <p:nvPr userDrawn="1"/>
        </p:nvSpPr>
        <p:spPr>
          <a:xfrm>
            <a:off x="4693247" y="166141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2" name="円/楕円 11"/>
          <p:cNvSpPr/>
          <p:nvPr userDrawn="1"/>
        </p:nvSpPr>
        <p:spPr>
          <a:xfrm>
            <a:off x="5436378" y="1661411"/>
            <a:ext cx="57611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3" name="円/楕円 12"/>
          <p:cNvSpPr/>
          <p:nvPr userDrawn="1"/>
        </p:nvSpPr>
        <p:spPr>
          <a:xfrm>
            <a:off x="6179508" y="1661411"/>
            <a:ext cx="57611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4" name="円/楕円 13"/>
          <p:cNvSpPr/>
          <p:nvPr userDrawn="1"/>
        </p:nvSpPr>
        <p:spPr>
          <a:xfrm>
            <a:off x="6922638" y="1661411"/>
            <a:ext cx="57611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Tree>
    <p:extLst>
      <p:ext uri="{BB962C8B-B14F-4D97-AF65-F5344CB8AC3E}">
        <p14:creationId xmlns:p14="http://schemas.microsoft.com/office/powerpoint/2010/main" val="35823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Images and Text">
    <p:spTree>
      <p:nvGrpSpPr>
        <p:cNvPr id="1" name=""/>
        <p:cNvGrpSpPr/>
        <p:nvPr/>
      </p:nvGrpSpPr>
      <p:grpSpPr>
        <a:xfrm>
          <a:off x="0" y="0"/>
          <a:ext cx="0" cy="0"/>
          <a:chOff x="0" y="0"/>
          <a:chExt cx="0" cy="0"/>
        </a:xfrm>
      </p:grpSpPr>
      <p:sp>
        <p:nvSpPr>
          <p:cNvPr id="66" name="円/楕円 65"/>
          <p:cNvSpPr/>
          <p:nvPr userDrawn="1"/>
        </p:nvSpPr>
        <p:spPr>
          <a:xfrm>
            <a:off x="6443807" y="1624809"/>
            <a:ext cx="1170920" cy="1170819"/>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1" name="円/楕円 10"/>
          <p:cNvSpPr/>
          <p:nvPr userDrawn="1"/>
        </p:nvSpPr>
        <p:spPr>
          <a:xfrm>
            <a:off x="696748" y="3947886"/>
            <a:ext cx="1170920" cy="1170819"/>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図プレースホルダー 5"/>
          <p:cNvSpPr>
            <a:spLocks noGrp="1"/>
          </p:cNvSpPr>
          <p:nvPr>
            <p:ph type="pic" sz="quarter" idx="15" hasCustomPrompt="1"/>
          </p:nvPr>
        </p:nvSpPr>
        <p:spPr>
          <a:xfrm>
            <a:off x="6347074" y="2417828"/>
            <a:ext cx="5844927" cy="2502515"/>
          </a:xfrm>
          <a:solidFill>
            <a:schemeClr val="accent2">
              <a:lumMod val="20000"/>
              <a:lumOff val="80000"/>
            </a:schemeClr>
          </a:solidFill>
        </p:spPr>
        <p:txBody>
          <a:bodyPr>
            <a:normAutofit/>
          </a:bodyPr>
          <a:lstStyle>
            <a:lvl1pPr>
              <a:defRPr sz="12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293976" y="4342259"/>
            <a:ext cx="4556106"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1806201" y="4847771"/>
            <a:ext cx="4058079" cy="1412725"/>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7099170" y="1797976"/>
            <a:ext cx="4556106"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6339890" y="4978398"/>
            <a:ext cx="5175776" cy="1088574"/>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1755009"/>
            <a:ext cx="5844927" cy="2502515"/>
          </a:xfrm>
          <a:solidFill>
            <a:schemeClr val="accent3">
              <a:lumMod val="20000"/>
              <a:lumOff val="80000"/>
            </a:schemeClr>
          </a:solidFill>
        </p:spPr>
        <p:txBody>
          <a:bodyPr>
            <a:normAutofit/>
          </a:bodyPr>
          <a:lstStyle>
            <a:lvl1pPr>
              <a:defRPr sz="1200"/>
            </a:lvl1pPr>
          </a:lstStyle>
          <a:p>
            <a:r>
              <a:rPr kumimoji="1" lang="en-US" altLang="ja-JP" dirty="0"/>
              <a:t>Add an image</a:t>
            </a:r>
            <a:endParaRPr kumimoji="1" lang="ja-JP" altLang="en-US" dirty="0"/>
          </a:p>
        </p:txBody>
      </p:sp>
      <p:sp>
        <p:nvSpPr>
          <p:cNvPr id="65" name="円/楕円 64"/>
          <p:cNvSpPr/>
          <p:nvPr userDrawn="1"/>
        </p:nvSpPr>
        <p:spPr>
          <a:xfrm>
            <a:off x="360470" y="4782456"/>
            <a:ext cx="672555" cy="672497"/>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7" name="円/楕円 66"/>
          <p:cNvSpPr/>
          <p:nvPr userDrawn="1"/>
        </p:nvSpPr>
        <p:spPr>
          <a:xfrm>
            <a:off x="7444284" y="1245020"/>
            <a:ext cx="585460" cy="585409"/>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2" name="正方形/長方形 11"/>
          <p:cNvSpPr/>
          <p:nvPr userDrawn="1"/>
        </p:nvSpPr>
        <p:spPr>
          <a:xfrm>
            <a:off x="0" y="4257525"/>
            <a:ext cx="5844927" cy="62895"/>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8" name="正方形/長方形 67"/>
          <p:cNvSpPr/>
          <p:nvPr userDrawn="1"/>
        </p:nvSpPr>
        <p:spPr>
          <a:xfrm>
            <a:off x="6347074" y="2354618"/>
            <a:ext cx="5844927" cy="62895"/>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lumMod val="20000"/>
                  <a:lumOff val="80000"/>
                </a:schemeClr>
              </a:solidFill>
            </a:endParaRPr>
          </a:p>
        </p:txBody>
      </p:sp>
    </p:spTree>
    <p:extLst>
      <p:ext uri="{BB962C8B-B14F-4D97-AF65-F5344CB8AC3E}">
        <p14:creationId xmlns:p14="http://schemas.microsoft.com/office/powerpoint/2010/main" val="12621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4655715" y="1604797"/>
            <a:ext cx="7536285" cy="3120347"/>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テキスト プレースホルダー 6"/>
          <p:cNvSpPr>
            <a:spLocks noGrp="1"/>
          </p:cNvSpPr>
          <p:nvPr>
            <p:ph type="body" sz="quarter" idx="15" hasCustomPrompt="1"/>
          </p:nvPr>
        </p:nvSpPr>
        <p:spPr>
          <a:xfrm>
            <a:off x="718936" y="5109186"/>
            <a:ext cx="10801146" cy="102036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814955" y="5013176"/>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userDrawn="1"/>
        </p:nvSpPr>
        <p:spPr>
          <a:xfrm>
            <a:off x="0" y="1604797"/>
            <a:ext cx="4655715" cy="31203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5" name="テキスト プレースホルダー 6"/>
          <p:cNvSpPr>
            <a:spLocks noGrp="1"/>
          </p:cNvSpPr>
          <p:nvPr>
            <p:ph type="body" sz="quarter" idx="16" hasCustomPrompt="1"/>
          </p:nvPr>
        </p:nvSpPr>
        <p:spPr>
          <a:xfrm>
            <a:off x="718936" y="1844824"/>
            <a:ext cx="3600712" cy="2688299"/>
          </a:xfrm>
        </p:spPr>
        <p:txBody>
          <a:bodyPr anchor="b">
            <a:normAutofit/>
          </a:bodyPr>
          <a:lstStyle>
            <a:lvl1pPr algn="r">
              <a:defRPr sz="2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4185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62380" y="2036846"/>
            <a:ext cx="4094123" cy="1165789"/>
          </a:xfrm>
        </p:spPr>
        <p:txBody>
          <a:bodyPr>
            <a:noAutofit/>
          </a:bodyPr>
          <a:lstStyle>
            <a:lvl1pPr algn="r">
              <a:defRPr sz="5334">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4232380" y="3943396"/>
            <a:ext cx="452768" cy="452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6" name="円/楕円 5"/>
          <p:cNvSpPr/>
          <p:nvPr userDrawn="1"/>
        </p:nvSpPr>
        <p:spPr>
          <a:xfrm>
            <a:off x="5082888" y="2481227"/>
            <a:ext cx="576114" cy="576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7" name="円/楕円 6"/>
          <p:cNvSpPr/>
          <p:nvPr userDrawn="1"/>
        </p:nvSpPr>
        <p:spPr>
          <a:xfrm>
            <a:off x="4858968" y="3264304"/>
            <a:ext cx="905536" cy="9054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8" name="円/楕円 7"/>
          <p:cNvSpPr/>
          <p:nvPr userDrawn="1"/>
        </p:nvSpPr>
        <p:spPr>
          <a:xfrm>
            <a:off x="5964292" y="2180862"/>
            <a:ext cx="399576" cy="3995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9" name="テキスト プレースホルダー 6"/>
          <p:cNvSpPr>
            <a:spLocks noGrp="1"/>
          </p:cNvSpPr>
          <p:nvPr>
            <p:ph type="body" sz="quarter" idx="14" hasCustomPrompt="1"/>
          </p:nvPr>
        </p:nvSpPr>
        <p:spPr>
          <a:xfrm>
            <a:off x="6104751" y="2862132"/>
            <a:ext cx="5176275" cy="205503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0900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 Keywords and Descriptions">
    <p:spTree>
      <p:nvGrpSpPr>
        <p:cNvPr id="1" name=""/>
        <p:cNvGrpSpPr/>
        <p:nvPr/>
      </p:nvGrpSpPr>
      <p:grpSpPr>
        <a:xfrm>
          <a:off x="0" y="0"/>
          <a:ext cx="0" cy="0"/>
          <a:chOff x="0" y="0"/>
          <a:chExt cx="0" cy="0"/>
        </a:xfrm>
      </p:grpSpPr>
      <p:sp>
        <p:nvSpPr>
          <p:cNvPr id="36" name="角丸四角形 35"/>
          <p:cNvSpPr/>
          <p:nvPr userDrawn="1"/>
        </p:nvSpPr>
        <p:spPr>
          <a:xfrm>
            <a:off x="831177" y="1633997"/>
            <a:ext cx="10530542" cy="726909"/>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5" name="角丸四角形 34"/>
          <p:cNvSpPr/>
          <p:nvPr userDrawn="1"/>
        </p:nvSpPr>
        <p:spPr>
          <a:xfrm>
            <a:off x="831177" y="3990502"/>
            <a:ext cx="10530542" cy="726909"/>
          </a:xfrm>
          <a:prstGeom prst="roundRect">
            <a:avLst>
              <a:gd name="adj" fmla="val 50000"/>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5" name="円/楕円 4"/>
          <p:cNvSpPr/>
          <p:nvPr userDrawn="1"/>
        </p:nvSpPr>
        <p:spPr>
          <a:xfrm>
            <a:off x="10705880" y="1721621"/>
            <a:ext cx="552048" cy="552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4" name="円/楕円 43"/>
          <p:cNvSpPr/>
          <p:nvPr userDrawn="1"/>
        </p:nvSpPr>
        <p:spPr>
          <a:xfrm>
            <a:off x="10705880" y="4077787"/>
            <a:ext cx="552048" cy="552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プレースホルダー 6"/>
          <p:cNvSpPr>
            <a:spLocks noGrp="1"/>
          </p:cNvSpPr>
          <p:nvPr>
            <p:ph type="body" sz="quarter" idx="16" hasCustomPrompt="1"/>
          </p:nvPr>
        </p:nvSpPr>
        <p:spPr>
          <a:xfrm>
            <a:off x="4615536" y="1637991"/>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4615536" y="3994496"/>
            <a:ext cx="5997966" cy="718922"/>
          </a:xfr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923547" y="1721283"/>
            <a:ext cx="3408340" cy="55233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0" name="角丸四角形 19"/>
          <p:cNvSpPr/>
          <p:nvPr userDrawn="1"/>
        </p:nvSpPr>
        <p:spPr>
          <a:xfrm>
            <a:off x="923547" y="4077787"/>
            <a:ext cx="3408340" cy="552339"/>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120532" y="1815608"/>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120532" y="4172112"/>
            <a:ext cx="3014368" cy="363689"/>
          </a:xfrm>
        </p:spPr>
        <p:txBody>
          <a:bodyPr anchor="ctr">
            <a:noAutofit/>
          </a:bodyPr>
          <a:lstStyle>
            <a:lvl1pPr algn="ctr">
              <a:defRPr sz="1867"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2679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5" grpId="0" animBg="1"/>
      <p:bldP spid="5" grpId="1" animBg="1"/>
      <p:bldP spid="44" grpId="0" animBg="1"/>
      <p:bldP spid="44"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19" grpId="0" animBg="1"/>
      <p:bldP spid="20"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アーチ 33"/>
          <p:cNvSpPr/>
          <p:nvPr userDrawn="1"/>
        </p:nvSpPr>
        <p:spPr>
          <a:xfrm rot="3600000">
            <a:off x="777225" y="1613571"/>
            <a:ext cx="994797" cy="994883"/>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アーチ 34"/>
          <p:cNvSpPr/>
          <p:nvPr userDrawn="1"/>
        </p:nvSpPr>
        <p:spPr>
          <a:xfrm rot="6618510">
            <a:off x="854950" y="1691303"/>
            <a:ext cx="839345" cy="8394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テキスト プレースホルダー 6"/>
          <p:cNvSpPr>
            <a:spLocks noGrp="1"/>
          </p:cNvSpPr>
          <p:nvPr>
            <p:ph type="body" sz="quarter" idx="15" hasCustomPrompt="1"/>
          </p:nvPr>
        </p:nvSpPr>
        <p:spPr>
          <a:xfrm>
            <a:off x="1348817" y="1770594"/>
            <a:ext cx="4746654" cy="526901"/>
          </a:xfr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1" y="2241379"/>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25" y="3890264"/>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9" name="アーチ 38"/>
          <p:cNvSpPr/>
          <p:nvPr userDrawn="1"/>
        </p:nvSpPr>
        <p:spPr>
          <a:xfrm rot="6618510">
            <a:off x="854950" y="3967996"/>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0" name="テキスト プレースホルダー 6"/>
          <p:cNvSpPr>
            <a:spLocks noGrp="1"/>
          </p:cNvSpPr>
          <p:nvPr>
            <p:ph type="body" sz="quarter" idx="16" hasCustomPrompt="1"/>
          </p:nvPr>
        </p:nvSpPr>
        <p:spPr>
          <a:xfrm>
            <a:off x="1348817" y="4047287"/>
            <a:ext cx="4746654"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6201" y="4518071"/>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6248557" y="1615605"/>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0" name="アーチ 19"/>
          <p:cNvSpPr/>
          <p:nvPr userDrawn="1"/>
        </p:nvSpPr>
        <p:spPr>
          <a:xfrm rot="6618510">
            <a:off x="6326282" y="1693336"/>
            <a:ext cx="839345" cy="8394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テキスト プレースホルダー 6"/>
          <p:cNvSpPr>
            <a:spLocks noGrp="1"/>
          </p:cNvSpPr>
          <p:nvPr>
            <p:ph type="body" sz="quarter" idx="18" hasCustomPrompt="1"/>
          </p:nvPr>
        </p:nvSpPr>
        <p:spPr>
          <a:xfrm>
            <a:off x="6820149" y="1772628"/>
            <a:ext cx="4746654"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7277533" y="2243412"/>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6248557" y="3892297"/>
            <a:ext cx="994797" cy="994883"/>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4" name="アーチ 23"/>
          <p:cNvSpPr/>
          <p:nvPr userDrawn="1"/>
        </p:nvSpPr>
        <p:spPr>
          <a:xfrm rot="6618510">
            <a:off x="6326282" y="3970029"/>
            <a:ext cx="839345" cy="8394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5" name="テキスト プレースホルダー 6"/>
          <p:cNvSpPr>
            <a:spLocks noGrp="1"/>
          </p:cNvSpPr>
          <p:nvPr>
            <p:ph type="body" sz="quarter" idx="20" hasCustomPrompt="1"/>
          </p:nvPr>
        </p:nvSpPr>
        <p:spPr>
          <a:xfrm>
            <a:off x="6820149" y="4049320"/>
            <a:ext cx="4746654" cy="526901"/>
          </a:xfrm>
        </p:spPr>
        <p:txBody>
          <a:bodyPr anchor="b">
            <a:no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7277533" y="4520105"/>
            <a:ext cx="4289271"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745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9373-2C21-4783-914A-47FFA6AECF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5F4CE-DE15-43E6-8AC3-4714C9D58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837EA-5432-40DE-AB8D-9F3A4197567F}"/>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5" name="Footer Placeholder 4">
            <a:extLst>
              <a:ext uri="{FF2B5EF4-FFF2-40B4-BE49-F238E27FC236}">
                <a16:creationId xmlns:a16="http://schemas.microsoft.com/office/drawing/2014/main" id="{8F84E924-09F6-4CF8-A9E6-D9CCDCAD7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31FCF-7C0A-46ED-8231-10FBB14D0CBA}"/>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4188137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1"/>
            <a:ext cx="6095472"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タイトル 1"/>
          <p:cNvSpPr>
            <a:spLocks noGrp="1"/>
          </p:cNvSpPr>
          <p:nvPr>
            <p:ph type="title" hasCustomPrompt="1"/>
          </p:nvPr>
        </p:nvSpPr>
        <p:spPr>
          <a:xfrm>
            <a:off x="407213" y="782320"/>
            <a:ext cx="5281045" cy="5471965"/>
          </a:xfrm>
        </p:spPr>
        <p:txBody>
          <a:bodyPr>
            <a:normAutofit/>
          </a:bodyPr>
          <a:lstStyle>
            <a:lvl1pPr algn="ctr">
              <a:defRPr sz="48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6396517" y="1657533"/>
            <a:ext cx="5331292" cy="3542935"/>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4887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円/楕円 10"/>
          <p:cNvSpPr/>
          <p:nvPr userDrawn="1"/>
        </p:nvSpPr>
        <p:spPr>
          <a:xfrm>
            <a:off x="5520635" y="1768178"/>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12" name="円/楕円 11"/>
          <p:cNvSpPr/>
          <p:nvPr userDrawn="1"/>
        </p:nvSpPr>
        <p:spPr>
          <a:xfrm>
            <a:off x="5520635" y="2675438"/>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13" name="円/楕円 12"/>
          <p:cNvSpPr/>
          <p:nvPr userDrawn="1"/>
        </p:nvSpPr>
        <p:spPr>
          <a:xfrm>
            <a:off x="5520635" y="3582698"/>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14" name="円/楕円 13"/>
          <p:cNvSpPr/>
          <p:nvPr userDrawn="1"/>
        </p:nvSpPr>
        <p:spPr>
          <a:xfrm>
            <a:off x="5520635" y="4489958"/>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endParaRPr kumimoji="1" lang="ja-JP" altLang="en-US" sz="1200" dirty="0"/>
          </a:p>
        </p:txBody>
      </p:sp>
      <p:sp>
        <p:nvSpPr>
          <p:cNvPr id="15" name="円/楕円 14"/>
          <p:cNvSpPr/>
          <p:nvPr userDrawn="1"/>
        </p:nvSpPr>
        <p:spPr>
          <a:xfrm>
            <a:off x="5520635" y="5397218"/>
            <a:ext cx="432085"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8" name="テキスト プレースホルダー 6"/>
          <p:cNvSpPr>
            <a:spLocks noGrp="1"/>
          </p:cNvSpPr>
          <p:nvPr>
            <p:ph type="body" sz="quarter" idx="16" hasCustomPrompt="1"/>
          </p:nvPr>
        </p:nvSpPr>
        <p:spPr>
          <a:xfrm>
            <a:off x="6001105" y="1628080"/>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001105" y="2536498"/>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001105" y="3444917"/>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001105" y="4353336"/>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001105" y="5261754"/>
            <a:ext cx="5727456" cy="718922"/>
          </a:xfrm>
        </p:spPr>
        <p:txBody>
          <a:bodyPr anchor="ctr">
            <a:norm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522560" y="2150775"/>
            <a:ext cx="4596590" cy="3316275"/>
          </a:xfrm>
        </p:spPr>
        <p:txBody>
          <a:bodyPr anchor="ctr">
            <a:noAutofit/>
          </a:bodyPr>
          <a:lstStyle>
            <a:lvl1pPr algn="ctr">
              <a:defRPr sz="2667"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529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D478-CC98-48AB-8E49-04D911AF08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8EB78D-E05F-44E2-8B65-465C405E2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8BA10-B326-4D7E-80EB-47B1F6F96115}"/>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5" name="Footer Placeholder 4">
            <a:extLst>
              <a:ext uri="{FF2B5EF4-FFF2-40B4-BE49-F238E27FC236}">
                <a16:creationId xmlns:a16="http://schemas.microsoft.com/office/drawing/2014/main" id="{E51D7367-1977-40DB-90ED-EAE346950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60EA7-7571-48CC-8AD2-3099A1DE0757}"/>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27235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A872-262B-4CFE-B3E7-E1494B65C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23005-8577-44B3-AD9F-E66BF2EECD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A1850-4B49-4F22-B8FE-4C844ABE3E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901C91-F57B-4F7D-9A57-FA0EA65D11FF}"/>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6" name="Footer Placeholder 5">
            <a:extLst>
              <a:ext uri="{FF2B5EF4-FFF2-40B4-BE49-F238E27FC236}">
                <a16:creationId xmlns:a16="http://schemas.microsoft.com/office/drawing/2014/main" id="{70DAA55A-37F4-497B-B6BF-C4DCB09D7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83F17-77A0-4A01-9AFD-1994123D9184}"/>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130911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7EA2-C764-43EF-B365-6EC8134A90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B7D5DF-99B2-49BA-9201-062AA443A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1AEA3B-819D-4F64-BE07-DD98C0A17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C12CA-3D12-489C-90A8-8F83593DA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EDEA5F-D84C-4538-B296-AC242878E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C8F9C1-5271-44A3-B21D-0F9FB62BEB39}"/>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8" name="Footer Placeholder 7">
            <a:extLst>
              <a:ext uri="{FF2B5EF4-FFF2-40B4-BE49-F238E27FC236}">
                <a16:creationId xmlns:a16="http://schemas.microsoft.com/office/drawing/2014/main" id="{54939109-02FC-416B-A6C8-852E00C165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1C0C13-1B98-4024-B192-187540154EBB}"/>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368768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0E-2505-48EE-A242-76854D2FE3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18F976-4EE7-4906-B735-7C806BC39063}"/>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4" name="Footer Placeholder 3">
            <a:extLst>
              <a:ext uri="{FF2B5EF4-FFF2-40B4-BE49-F238E27FC236}">
                <a16:creationId xmlns:a16="http://schemas.microsoft.com/office/drawing/2014/main" id="{6B607FBC-7E32-4532-BCDD-291EE5ABF4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57DA3-F200-41A6-9FB6-00038E1103C6}"/>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123036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8B1A0-02B2-4F70-92C4-C4BFFC5E4CCD}"/>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3" name="Footer Placeholder 2">
            <a:extLst>
              <a:ext uri="{FF2B5EF4-FFF2-40B4-BE49-F238E27FC236}">
                <a16:creationId xmlns:a16="http://schemas.microsoft.com/office/drawing/2014/main" id="{5814EB68-6F59-4E7D-958F-0BD215E4BE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578825-49B1-49B3-8C2C-3CCB5FFEC26D}"/>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8067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FC48-52C7-4783-92B9-004E5E36E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001EE-5209-4003-8F5A-CF41532F2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C7EE21-3802-4EBC-B100-B6399B45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3D770-0A07-494D-AD89-948CFFF56E21}"/>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6" name="Footer Placeholder 5">
            <a:extLst>
              <a:ext uri="{FF2B5EF4-FFF2-40B4-BE49-F238E27FC236}">
                <a16:creationId xmlns:a16="http://schemas.microsoft.com/office/drawing/2014/main" id="{79582449-F2B6-4CE0-B283-679262C07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F482B-7C00-42AE-B64B-76BB08351349}"/>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157960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3A12-075F-4596-BBC4-794694439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ACD80-8F27-4702-9E25-14F96CCBF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E2B12-329D-4279-9E4F-7478A6D8F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9D390-F061-43D6-A58F-96AD44953444}"/>
              </a:ext>
            </a:extLst>
          </p:cNvPr>
          <p:cNvSpPr>
            <a:spLocks noGrp="1"/>
          </p:cNvSpPr>
          <p:nvPr>
            <p:ph type="dt" sz="half" idx="10"/>
          </p:nvPr>
        </p:nvSpPr>
        <p:spPr/>
        <p:txBody>
          <a:bodyPr/>
          <a:lstStyle/>
          <a:p>
            <a:fld id="{15724268-C680-45E8-A04B-436B205F2AB5}" type="datetimeFigureOut">
              <a:rPr lang="en-US" smtClean="0"/>
              <a:t>11/6/2023</a:t>
            </a:fld>
            <a:endParaRPr lang="en-US"/>
          </a:p>
        </p:txBody>
      </p:sp>
      <p:sp>
        <p:nvSpPr>
          <p:cNvPr id="6" name="Footer Placeholder 5">
            <a:extLst>
              <a:ext uri="{FF2B5EF4-FFF2-40B4-BE49-F238E27FC236}">
                <a16:creationId xmlns:a16="http://schemas.microsoft.com/office/drawing/2014/main" id="{7EC28427-427D-4BC2-98BD-29B60E0C1F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5B07E-12EE-4051-812A-DC8A4A10CFE7}"/>
              </a:ext>
            </a:extLst>
          </p:cNvPr>
          <p:cNvSpPr>
            <a:spLocks noGrp="1"/>
          </p:cNvSpPr>
          <p:nvPr>
            <p:ph type="sldNum" sz="quarter" idx="12"/>
          </p:nvPr>
        </p:nvSpPr>
        <p:spPr/>
        <p:txBody>
          <a:bodyPr/>
          <a:lstStyle/>
          <a:p>
            <a:fld id="{9C088746-DCE5-49A3-B45F-8549251AABEC}" type="slidenum">
              <a:rPr lang="en-US" smtClean="0"/>
              <a:t>‹#›</a:t>
            </a:fld>
            <a:endParaRPr lang="en-US"/>
          </a:p>
        </p:txBody>
      </p:sp>
    </p:spTree>
    <p:extLst>
      <p:ext uri="{BB962C8B-B14F-4D97-AF65-F5344CB8AC3E}">
        <p14:creationId xmlns:p14="http://schemas.microsoft.com/office/powerpoint/2010/main" val="173236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41EA0-339F-4F8B-83CE-9203EF42A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DB8E23-84B4-4991-B267-14BA2B4A0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BDDA5-DDA7-4093-A862-552300931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24268-C680-45E8-A04B-436B205F2AB5}" type="datetimeFigureOut">
              <a:rPr lang="en-US" smtClean="0"/>
              <a:t>11/6/2023</a:t>
            </a:fld>
            <a:endParaRPr lang="en-US"/>
          </a:p>
        </p:txBody>
      </p:sp>
      <p:sp>
        <p:nvSpPr>
          <p:cNvPr id="5" name="Footer Placeholder 4">
            <a:extLst>
              <a:ext uri="{FF2B5EF4-FFF2-40B4-BE49-F238E27FC236}">
                <a16:creationId xmlns:a16="http://schemas.microsoft.com/office/drawing/2014/main" id="{35B819FB-7E3C-4DD9-9AAF-DDD819FA6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3195E7-A767-4CC7-A7C7-7F2D4061EE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88746-DCE5-49A3-B45F-8549251AABEC}" type="slidenum">
              <a:rPr lang="en-US" smtClean="0"/>
              <a:t>‹#›</a:t>
            </a:fld>
            <a:endParaRPr lang="en-US"/>
          </a:p>
        </p:txBody>
      </p:sp>
    </p:spTree>
    <p:extLst>
      <p:ext uri="{BB962C8B-B14F-4D97-AF65-F5344CB8AC3E}">
        <p14:creationId xmlns:p14="http://schemas.microsoft.com/office/powerpoint/2010/main" val="39939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9" r:id="rId14"/>
    <p:sldLayoutId id="2147483671" r:id="rId15"/>
    <p:sldLayoutId id="2147483678" r:id="rId16"/>
    <p:sldLayoutId id="2147483679" r:id="rId17"/>
    <p:sldLayoutId id="2147483681" r:id="rId18"/>
    <p:sldLayoutId id="2147483682" r:id="rId19"/>
    <p:sldLayoutId id="2147483684" r:id="rId20"/>
    <p:sldLayoutId id="214748368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00E4B-F8A3-481A-B2AE-BD20221A3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7187" y="821496"/>
            <a:ext cx="777623" cy="777623"/>
          </a:xfrm>
          <a:prstGeom prst="rect">
            <a:avLst/>
          </a:prstGeom>
        </p:spPr>
      </p:pic>
      <p:sp>
        <p:nvSpPr>
          <p:cNvPr id="7" name="タイトル 6"/>
          <p:cNvSpPr>
            <a:spLocks noGrp="1"/>
          </p:cNvSpPr>
          <p:nvPr>
            <p:ph type="ctrTitle"/>
          </p:nvPr>
        </p:nvSpPr>
        <p:spPr>
          <a:xfrm>
            <a:off x="1000953" y="2356758"/>
            <a:ext cx="10363200" cy="1591787"/>
          </a:xfrm>
          <a:ln w="28575">
            <a:noFill/>
          </a:ln>
        </p:spPr>
        <p:txBody>
          <a:bodyPr/>
          <a:lstStyle/>
          <a:p>
            <a:r>
              <a:rPr kumimoji="1" lang="en-US" altLang="ja-JP" sz="5400" b="1" dirty="0">
                <a:ln w="28575">
                  <a:noFill/>
                </a:ln>
                <a:solidFill>
                  <a:schemeClr val="tx1"/>
                </a:solidFill>
              </a:rPr>
              <a:t>Accounting towards sustainability in production and supply chain</a:t>
            </a:r>
            <a:endParaRPr kumimoji="1" lang="ja-JP" altLang="en-US" sz="5400" b="1" dirty="0">
              <a:ln w="28575">
                <a:noFill/>
              </a:ln>
              <a:solidFill>
                <a:schemeClr val="tx1"/>
              </a:solidFill>
            </a:endParaRPr>
          </a:p>
        </p:txBody>
      </p:sp>
      <p:sp>
        <p:nvSpPr>
          <p:cNvPr id="9" name="テキスト プレースホルダー 8"/>
          <p:cNvSpPr>
            <a:spLocks noGrp="1"/>
          </p:cNvSpPr>
          <p:nvPr>
            <p:ph type="body" sz="quarter" idx="10"/>
          </p:nvPr>
        </p:nvSpPr>
        <p:spPr>
          <a:xfrm>
            <a:off x="2306800" y="3872036"/>
            <a:ext cx="7578399" cy="576031"/>
          </a:xfrm>
        </p:spPr>
        <p:txBody>
          <a:bodyPr/>
          <a:lstStyle/>
          <a:p>
            <a:pPr marL="0" indent="0">
              <a:lnSpc>
                <a:spcPct val="100000"/>
              </a:lnSpc>
              <a:buNone/>
            </a:pPr>
            <a:r>
              <a:rPr lang="en-US" altLang="ja-JP" sz="2000" dirty="0">
                <a:solidFill>
                  <a:schemeClr val="tx1">
                    <a:lumMod val="95000"/>
                    <a:lumOff val="5000"/>
                  </a:schemeClr>
                </a:solidFill>
              </a:rPr>
              <a:t>By</a:t>
            </a:r>
            <a:r>
              <a:rPr lang="id-ID" altLang="ja-JP" sz="2000" dirty="0">
                <a:solidFill>
                  <a:schemeClr val="tx1">
                    <a:lumMod val="95000"/>
                    <a:lumOff val="5000"/>
                  </a:schemeClr>
                </a:solidFill>
              </a:rPr>
              <a:t>: </a:t>
            </a:r>
            <a:r>
              <a:rPr kumimoji="1" lang="en-US" altLang="ja-JP" sz="2000" dirty="0">
                <a:solidFill>
                  <a:schemeClr val="tx1">
                    <a:lumMod val="95000"/>
                    <a:lumOff val="5000"/>
                  </a:schemeClr>
                </a:solidFill>
              </a:rPr>
              <a:t>Roger </a:t>
            </a:r>
            <a:r>
              <a:rPr kumimoji="1" lang="en-US" altLang="ja-JP" sz="2000" dirty="0" err="1">
                <a:solidFill>
                  <a:schemeClr val="tx1">
                    <a:lumMod val="95000"/>
                    <a:lumOff val="5000"/>
                  </a:schemeClr>
                </a:solidFill>
              </a:rPr>
              <a:t>Burrit</a:t>
            </a:r>
            <a:r>
              <a:rPr kumimoji="1" lang="en-US" altLang="ja-JP" sz="2000" dirty="0">
                <a:solidFill>
                  <a:schemeClr val="tx1">
                    <a:lumMod val="95000"/>
                    <a:lumOff val="5000"/>
                  </a:schemeClr>
                </a:solidFill>
              </a:rPr>
              <a:t>, Stefan </a:t>
            </a:r>
            <a:r>
              <a:rPr kumimoji="1" lang="en-US" altLang="ja-JP" sz="2000" dirty="0" err="1">
                <a:solidFill>
                  <a:schemeClr val="tx1">
                    <a:lumMod val="95000"/>
                    <a:lumOff val="5000"/>
                  </a:schemeClr>
                </a:solidFill>
              </a:rPr>
              <a:t>Schaltegger</a:t>
            </a:r>
            <a:endParaRPr kumimoji="1" lang="ja-JP" altLang="en-US" sz="2000" dirty="0">
              <a:solidFill>
                <a:schemeClr val="tx1">
                  <a:lumMod val="95000"/>
                  <a:lumOff val="5000"/>
                </a:schemeClr>
              </a:solidFill>
            </a:endParaRPr>
          </a:p>
        </p:txBody>
      </p:sp>
      <p:sp>
        <p:nvSpPr>
          <p:cNvPr id="8" name="サブタイトル 7"/>
          <p:cNvSpPr>
            <a:spLocks noGrp="1"/>
          </p:cNvSpPr>
          <p:nvPr>
            <p:ph type="subTitle" idx="1"/>
          </p:nvPr>
        </p:nvSpPr>
        <p:spPr>
          <a:xfrm>
            <a:off x="910974" y="5685251"/>
            <a:ext cx="10370052" cy="476558"/>
          </a:xfrm>
        </p:spPr>
        <p:txBody>
          <a:bodyPr>
            <a:noAutofit/>
          </a:bodyPr>
          <a:lstStyle/>
          <a:p>
            <a:r>
              <a:rPr kumimoji="1" lang="en-US" altLang="ja-JP" sz="1400" b="1" dirty="0"/>
              <a:t>Romi Ilham </a:t>
            </a:r>
            <a:r>
              <a:rPr lang="ja-JP" altLang="en-US" sz="1400" b="1" cap="all" dirty="0"/>
              <a:t>羅汨 </a:t>
            </a:r>
            <a:r>
              <a:rPr kumimoji="1" lang="en-US" altLang="ja-JP" sz="1400" b="1" dirty="0"/>
              <a:t> - 11204607</a:t>
            </a:r>
            <a:br>
              <a:rPr kumimoji="1" lang="en-US" altLang="ja-JP" sz="1400" b="1" dirty="0"/>
            </a:br>
            <a:r>
              <a:rPr kumimoji="1" lang="en-US" altLang="ja-JP" sz="1400" b="1" dirty="0"/>
              <a:t>Chung Yuan Christian University</a:t>
            </a:r>
            <a:endParaRPr kumimoji="1" lang="ja-JP" altLang="en-US" sz="1400" b="1" dirty="0"/>
          </a:p>
        </p:txBody>
      </p:sp>
    </p:spTree>
    <p:extLst>
      <p:ext uri="{BB962C8B-B14F-4D97-AF65-F5344CB8AC3E}">
        <p14:creationId xmlns:p14="http://schemas.microsoft.com/office/powerpoint/2010/main" val="2217396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a:xfrm>
            <a:off x="526899" y="-160576"/>
            <a:ext cx="8348744" cy="1325563"/>
          </a:xfrm>
        </p:spPr>
        <p:txBody>
          <a:bodyPr>
            <a:noAutofit/>
          </a:bodyPr>
          <a:lstStyle/>
          <a:p>
            <a:r>
              <a:rPr kumimoji="1" lang="en-US" altLang="ja-JP" sz="2800" dirty="0">
                <a:latin typeface="Route 159 Bold"/>
              </a:rPr>
              <a:t>How can accounting for </a:t>
            </a:r>
            <a:r>
              <a:rPr kumimoji="1" lang="en-US" altLang="ja-JP" sz="2800" dirty="0">
                <a:solidFill>
                  <a:srgbClr val="4472C4"/>
                </a:solidFill>
                <a:latin typeface="Route 159 Bold"/>
              </a:rPr>
              <a:t>sustainability</a:t>
            </a:r>
            <a:r>
              <a:rPr kumimoji="1" lang="en-US" altLang="ja-JP" sz="2800" dirty="0">
                <a:latin typeface="Route 159 Bold"/>
              </a:rPr>
              <a:t> of </a:t>
            </a:r>
            <a:r>
              <a:rPr kumimoji="1" lang="en-US" altLang="ja-JP" sz="2800" dirty="0">
                <a:solidFill>
                  <a:srgbClr val="4472C4"/>
                </a:solidFill>
                <a:latin typeface="Route 159 Bold"/>
              </a:rPr>
              <a:t>production</a:t>
            </a:r>
            <a:r>
              <a:rPr kumimoji="1" lang="en-US" altLang="ja-JP" sz="2800" dirty="0">
                <a:latin typeface="Route 159 Bold"/>
              </a:rPr>
              <a:t> and </a:t>
            </a:r>
            <a:r>
              <a:rPr kumimoji="1" lang="en-US" altLang="ja-JP" sz="2800" dirty="0">
                <a:solidFill>
                  <a:srgbClr val="4472C4"/>
                </a:solidFill>
                <a:latin typeface="Route 159 Bold"/>
              </a:rPr>
              <a:t>supply chains</a:t>
            </a:r>
            <a:r>
              <a:rPr kumimoji="1" lang="en-US" altLang="ja-JP" sz="2800" dirty="0">
                <a:latin typeface="Route 159 Bold"/>
              </a:rPr>
              <a:t> best be </a:t>
            </a:r>
            <a:r>
              <a:rPr kumimoji="1" lang="en-US" altLang="ja-JP" sz="2800" dirty="0">
                <a:solidFill>
                  <a:srgbClr val="4472C4"/>
                </a:solidFill>
                <a:latin typeface="Route 159 Bold"/>
              </a:rPr>
              <a:t>encouraged</a:t>
            </a:r>
            <a:r>
              <a:rPr kumimoji="1" lang="en-US" altLang="ja-JP" sz="2800" dirty="0">
                <a:latin typeface="Route 159 Bold"/>
              </a:rPr>
              <a:t>?</a:t>
            </a:r>
            <a:endParaRPr kumimoji="1" lang="ja-JP" altLang="en-US" sz="2800" dirty="0">
              <a:solidFill>
                <a:schemeClr val="accent1"/>
              </a:solidFill>
              <a:latin typeface="Route 159 Bold"/>
            </a:endParaRP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10</a:t>
            </a:fld>
            <a:endParaRPr lang="ja-JP" altLang="en-US"/>
          </a:p>
        </p:txBody>
      </p:sp>
      <p:sp>
        <p:nvSpPr>
          <p:cNvPr id="25" name="テキスト プレースホルダー 24"/>
          <p:cNvSpPr>
            <a:spLocks noGrp="1"/>
          </p:cNvSpPr>
          <p:nvPr>
            <p:ph type="body" sz="quarter" idx="13"/>
          </p:nvPr>
        </p:nvSpPr>
        <p:spPr/>
        <p:txBody>
          <a:bodyPr>
            <a:normAutofit/>
          </a:bodyPr>
          <a:lstStyle/>
          <a:p>
            <a:pPr marL="0" indent="0">
              <a:buNone/>
            </a:pPr>
            <a:r>
              <a:rPr kumimoji="1" lang="en-US" altLang="ja-JP" sz="1600" dirty="0" err="1"/>
              <a:t>Contd</a:t>
            </a:r>
            <a:r>
              <a:rPr kumimoji="1" lang="en-US" altLang="ja-JP" sz="1600" dirty="0"/>
              <a:t>… (1)</a:t>
            </a:r>
            <a:endParaRPr kumimoji="1" lang="ja-JP" altLang="en-US" sz="1600" dirty="0"/>
          </a:p>
        </p:txBody>
      </p:sp>
      <p:sp>
        <p:nvSpPr>
          <p:cNvPr id="28" name="テキスト プレースホルダー 27"/>
          <p:cNvSpPr>
            <a:spLocks noGrp="1"/>
          </p:cNvSpPr>
          <p:nvPr>
            <p:ph type="body" sz="quarter" idx="16"/>
          </p:nvPr>
        </p:nvSpPr>
        <p:spPr>
          <a:xfrm>
            <a:off x="230489" y="4384311"/>
            <a:ext cx="4556106" cy="526901"/>
          </a:xfrm>
        </p:spPr>
        <p:txBody>
          <a:bodyPr>
            <a:normAutofit/>
          </a:bodyPr>
          <a:lstStyle/>
          <a:p>
            <a:pPr marL="0" indent="0">
              <a:buNone/>
            </a:pPr>
            <a:r>
              <a:rPr kumimoji="1" lang="en-US" altLang="ja-JP" dirty="0">
                <a:solidFill>
                  <a:schemeClr val="tx1">
                    <a:lumMod val="65000"/>
                    <a:lumOff val="35000"/>
                  </a:schemeClr>
                </a:solidFill>
              </a:rPr>
              <a:t>Activity based costing</a:t>
            </a:r>
            <a:endParaRPr kumimoji="1" lang="ja-JP" altLang="en-US" dirty="0">
              <a:solidFill>
                <a:schemeClr val="tx1">
                  <a:lumMod val="65000"/>
                  <a:lumOff val="35000"/>
                </a:schemeClr>
              </a:solidFill>
            </a:endParaRPr>
          </a:p>
        </p:txBody>
      </p:sp>
      <p:sp>
        <p:nvSpPr>
          <p:cNvPr id="29" name="テキスト プレースホルダー 28"/>
          <p:cNvSpPr>
            <a:spLocks noGrp="1"/>
          </p:cNvSpPr>
          <p:nvPr>
            <p:ph type="body" sz="quarter" idx="17"/>
          </p:nvPr>
        </p:nvSpPr>
        <p:spPr>
          <a:xfrm>
            <a:off x="526899" y="4816322"/>
            <a:ext cx="5318028" cy="1905153"/>
          </a:xfrm>
        </p:spPr>
        <p:txBody>
          <a:bodyPr>
            <a:normAutofit/>
          </a:bodyPr>
          <a:lstStyle/>
          <a:p>
            <a:pPr marL="0" indent="0" algn="just">
              <a:buNone/>
            </a:pPr>
            <a:r>
              <a:rPr lang="en-US" altLang="ja-JP" dirty="0"/>
              <a:t>Activity-based costing is a method of assigning costs to products or services based on the resources that they consume. It's a more sophisticated kind of costing system that can provide more accurate cost information than traditional costing methods. Processes such as the Analytical Hierarchy Process and multi objective programming are used as a way to optimize selection of the cost drivers (</a:t>
            </a:r>
            <a:r>
              <a:rPr lang="en-US" altLang="ja-JP" dirty="0" err="1"/>
              <a:t>Schniederjans</a:t>
            </a:r>
            <a:r>
              <a:rPr lang="en-US" altLang="ja-JP" dirty="0"/>
              <a:t> &amp; Garvin,1997). Chan et al. (2014) provide the latest thinking by suggesting a fuzzy Analytical Hierarchical Process in a supply chain setting for choosing the green design of a product. </a:t>
            </a:r>
            <a:endParaRPr lang="ja-JP" altLang="en-US" dirty="0"/>
          </a:p>
        </p:txBody>
      </p:sp>
      <p:sp>
        <p:nvSpPr>
          <p:cNvPr id="30" name="テキスト プレースホルダー 29"/>
          <p:cNvSpPr>
            <a:spLocks noGrp="1"/>
          </p:cNvSpPr>
          <p:nvPr>
            <p:ph type="body" sz="quarter" idx="18"/>
          </p:nvPr>
        </p:nvSpPr>
        <p:spPr>
          <a:xfrm>
            <a:off x="6579704" y="1654150"/>
            <a:ext cx="5075572" cy="670728"/>
          </a:xfrm>
        </p:spPr>
        <p:txBody>
          <a:bodyPr>
            <a:normAutofit/>
          </a:bodyPr>
          <a:lstStyle/>
          <a:p>
            <a:pPr marL="0" indent="0">
              <a:buNone/>
            </a:pPr>
            <a:r>
              <a:rPr kumimoji="1" lang="en-US" altLang="ja-JP" dirty="0"/>
              <a:t>Material flow cost accounting</a:t>
            </a:r>
            <a:endParaRPr kumimoji="1" lang="ja-JP" altLang="en-US" dirty="0"/>
          </a:p>
        </p:txBody>
      </p:sp>
      <p:sp>
        <p:nvSpPr>
          <p:cNvPr id="31" name="テキスト プレースホルダー 30"/>
          <p:cNvSpPr>
            <a:spLocks noGrp="1"/>
          </p:cNvSpPr>
          <p:nvPr>
            <p:ph type="body" sz="quarter" idx="19"/>
          </p:nvPr>
        </p:nvSpPr>
        <p:spPr>
          <a:xfrm>
            <a:off x="6339890" y="4978397"/>
            <a:ext cx="5547310" cy="1669483"/>
          </a:xfrm>
        </p:spPr>
        <p:txBody>
          <a:bodyPr>
            <a:normAutofit/>
          </a:bodyPr>
          <a:lstStyle/>
          <a:p>
            <a:pPr marL="0" indent="0" algn="just">
              <a:buNone/>
            </a:pPr>
            <a:r>
              <a:rPr kumimoji="1" lang="en-US" altLang="ja-JP" dirty="0"/>
              <a:t>Material flow cost accounting (MFCA) is a subset of environmental management accounting that focuses on the efficient use of materials in a company's production process. However, it is too early to assess the future benefit of MFCA as it is still in the early stages of development and application. Linking material flow cost accounting with environmental management accounting reveals potentials for expansion for methodological development and applications including supply chain accounting (</a:t>
            </a:r>
            <a:r>
              <a:rPr kumimoji="1" lang="en-US" altLang="ja-JP" dirty="0" err="1"/>
              <a:t>Jasch</a:t>
            </a:r>
            <a:r>
              <a:rPr kumimoji="1" lang="en-US" altLang="ja-JP" dirty="0"/>
              <a:t>, 2011; </a:t>
            </a:r>
            <a:r>
              <a:rPr kumimoji="1" lang="en-US" altLang="ja-JP" dirty="0" err="1"/>
              <a:t>Jindrichovska</a:t>
            </a:r>
            <a:r>
              <a:rPr kumimoji="1" lang="en-US" altLang="ja-JP" dirty="0"/>
              <a:t> &amp; </a:t>
            </a:r>
            <a:r>
              <a:rPr kumimoji="1" lang="en-US" altLang="ja-JP" dirty="0" err="1"/>
              <a:t>Purcarea</a:t>
            </a:r>
            <a:r>
              <a:rPr kumimoji="1" lang="en-US" altLang="ja-JP" dirty="0"/>
              <a:t>, 2011; METI, 2007; </a:t>
            </a:r>
            <a:r>
              <a:rPr kumimoji="1" lang="en-US" altLang="ja-JP" dirty="0" err="1"/>
              <a:t>Schrack</a:t>
            </a:r>
            <a:r>
              <a:rPr kumimoji="1" lang="en-US" altLang="ja-JP" dirty="0"/>
              <a:t> &amp; </a:t>
            </a:r>
            <a:r>
              <a:rPr kumimoji="1" lang="en-US" altLang="ja-JP" dirty="0" err="1"/>
              <a:t>Prammer</a:t>
            </a:r>
            <a:r>
              <a:rPr kumimoji="1" lang="en-US" altLang="ja-JP" dirty="0"/>
              <a:t>, 2013).</a:t>
            </a:r>
            <a:endParaRPr kumimoji="1" lang="ja-JP" altLang="en-US" dirty="0"/>
          </a:p>
        </p:txBody>
      </p:sp>
      <p:pic>
        <p:nvPicPr>
          <p:cNvPr id="7" name="Picture Placeholder 6">
            <a:extLst>
              <a:ext uri="{FF2B5EF4-FFF2-40B4-BE49-F238E27FC236}">
                <a16:creationId xmlns:a16="http://schemas.microsoft.com/office/drawing/2014/main" id="{77FE5D49-4255-404E-9A3E-0926405BE5D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9115" r="9115"/>
          <a:stretch>
            <a:fillRect/>
          </a:stretch>
        </p:blipFill>
        <p:spPr/>
      </p:pic>
      <p:pic>
        <p:nvPicPr>
          <p:cNvPr id="9" name="Picture Placeholder 8">
            <a:extLst>
              <a:ext uri="{FF2B5EF4-FFF2-40B4-BE49-F238E27FC236}">
                <a16:creationId xmlns:a16="http://schemas.microsoft.com/office/drawing/2014/main" id="{9459B309-7EB6-42E1-959C-90FCEBDA593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905" b="1905"/>
          <a:stretch>
            <a:fillRect/>
          </a:stretch>
        </p:blipFill>
        <p:spPr/>
      </p:pic>
      <p:pic>
        <p:nvPicPr>
          <p:cNvPr id="12" name="Picture 11">
            <a:extLst>
              <a:ext uri="{FF2B5EF4-FFF2-40B4-BE49-F238E27FC236}">
                <a16:creationId xmlns:a16="http://schemas.microsoft.com/office/drawing/2014/main" id="{FA2653BE-4FAC-4FF7-B04E-742800B6F9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322229086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a:xfrm>
            <a:off x="526899" y="-160576"/>
            <a:ext cx="8368623" cy="1325563"/>
          </a:xfrm>
        </p:spPr>
        <p:txBody>
          <a:bodyPr>
            <a:noAutofit/>
          </a:bodyPr>
          <a:lstStyle/>
          <a:p>
            <a:r>
              <a:rPr kumimoji="1" lang="en-US" altLang="ja-JP" sz="2800" dirty="0">
                <a:latin typeface="Route 159 Bold"/>
              </a:rPr>
              <a:t>How can accounting for </a:t>
            </a:r>
            <a:r>
              <a:rPr kumimoji="1" lang="en-US" altLang="ja-JP" sz="2800" dirty="0">
                <a:solidFill>
                  <a:srgbClr val="4472C4"/>
                </a:solidFill>
                <a:latin typeface="Route 159 Bold"/>
              </a:rPr>
              <a:t>sustainability</a:t>
            </a:r>
            <a:r>
              <a:rPr kumimoji="1" lang="en-US" altLang="ja-JP" sz="2800" dirty="0">
                <a:latin typeface="Route 159 Bold"/>
              </a:rPr>
              <a:t> of </a:t>
            </a:r>
            <a:r>
              <a:rPr kumimoji="1" lang="en-US" altLang="ja-JP" sz="2800" dirty="0">
                <a:solidFill>
                  <a:srgbClr val="4472C4"/>
                </a:solidFill>
                <a:latin typeface="Route 159 Bold"/>
              </a:rPr>
              <a:t>production</a:t>
            </a:r>
            <a:r>
              <a:rPr kumimoji="1" lang="en-US" altLang="ja-JP" sz="2800" dirty="0">
                <a:latin typeface="Route 159 Bold"/>
              </a:rPr>
              <a:t> and </a:t>
            </a:r>
            <a:r>
              <a:rPr kumimoji="1" lang="en-US" altLang="ja-JP" sz="2800" dirty="0">
                <a:solidFill>
                  <a:srgbClr val="4472C4"/>
                </a:solidFill>
                <a:latin typeface="Route 159 Bold"/>
              </a:rPr>
              <a:t>supply chains</a:t>
            </a:r>
            <a:r>
              <a:rPr kumimoji="1" lang="en-US" altLang="ja-JP" sz="2800" dirty="0">
                <a:latin typeface="Route 159 Bold"/>
              </a:rPr>
              <a:t> best be </a:t>
            </a:r>
            <a:r>
              <a:rPr kumimoji="1" lang="en-US" altLang="ja-JP" sz="2800" dirty="0">
                <a:solidFill>
                  <a:srgbClr val="4472C4"/>
                </a:solidFill>
                <a:latin typeface="Route 159 Bold"/>
              </a:rPr>
              <a:t>encouraged</a:t>
            </a:r>
            <a:r>
              <a:rPr kumimoji="1" lang="en-US" altLang="ja-JP" sz="2800" dirty="0">
                <a:latin typeface="Route 159 Bold"/>
              </a:rPr>
              <a:t>?</a:t>
            </a:r>
            <a:endParaRPr kumimoji="1" lang="ja-JP" altLang="en-US" sz="2800" dirty="0">
              <a:solidFill>
                <a:schemeClr val="accent1"/>
              </a:solidFill>
              <a:latin typeface="Route 159 Bold"/>
            </a:endParaRP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11</a:t>
            </a:fld>
            <a:endParaRPr lang="ja-JP" altLang="en-US"/>
          </a:p>
        </p:txBody>
      </p:sp>
      <p:sp>
        <p:nvSpPr>
          <p:cNvPr id="25" name="テキスト プレースホルダー 24"/>
          <p:cNvSpPr>
            <a:spLocks noGrp="1"/>
          </p:cNvSpPr>
          <p:nvPr>
            <p:ph type="body" sz="quarter" idx="13"/>
          </p:nvPr>
        </p:nvSpPr>
        <p:spPr/>
        <p:txBody>
          <a:bodyPr>
            <a:normAutofit/>
          </a:bodyPr>
          <a:lstStyle/>
          <a:p>
            <a:pPr marL="0" indent="0">
              <a:buNone/>
            </a:pPr>
            <a:r>
              <a:rPr kumimoji="1" lang="en-US" altLang="ja-JP" sz="1600" dirty="0"/>
              <a:t>Contd.. (2)</a:t>
            </a:r>
            <a:endParaRPr kumimoji="1" lang="ja-JP" altLang="en-US" sz="1600" dirty="0"/>
          </a:p>
        </p:txBody>
      </p:sp>
      <p:sp>
        <p:nvSpPr>
          <p:cNvPr id="28" name="テキスト プレースホルダー 27"/>
          <p:cNvSpPr>
            <a:spLocks noGrp="1"/>
          </p:cNvSpPr>
          <p:nvPr>
            <p:ph type="body" sz="quarter" idx="16"/>
          </p:nvPr>
        </p:nvSpPr>
        <p:spPr>
          <a:xfrm>
            <a:off x="155104" y="4289197"/>
            <a:ext cx="4556106" cy="526901"/>
          </a:xfrm>
        </p:spPr>
        <p:txBody>
          <a:bodyPr>
            <a:normAutofit/>
          </a:bodyPr>
          <a:lstStyle/>
          <a:p>
            <a:pPr marL="0" indent="0">
              <a:buNone/>
            </a:pPr>
            <a:r>
              <a:rPr kumimoji="1" lang="en-US" altLang="ja-JP" sz="2200" dirty="0">
                <a:solidFill>
                  <a:schemeClr val="tx1">
                    <a:lumMod val="65000"/>
                    <a:lumOff val="35000"/>
                  </a:schemeClr>
                </a:solidFill>
              </a:rPr>
              <a:t>Carbon accounting and eco-control</a:t>
            </a:r>
            <a:endParaRPr kumimoji="1" lang="ja-JP" altLang="en-US" sz="2200" dirty="0">
              <a:solidFill>
                <a:schemeClr val="tx1">
                  <a:lumMod val="65000"/>
                  <a:lumOff val="35000"/>
                </a:schemeClr>
              </a:solidFill>
            </a:endParaRPr>
          </a:p>
        </p:txBody>
      </p:sp>
      <p:sp>
        <p:nvSpPr>
          <p:cNvPr id="29" name="テキスト プレースホルダー 28"/>
          <p:cNvSpPr>
            <a:spLocks noGrp="1"/>
          </p:cNvSpPr>
          <p:nvPr>
            <p:ph type="body" sz="quarter" idx="17"/>
          </p:nvPr>
        </p:nvSpPr>
        <p:spPr>
          <a:xfrm>
            <a:off x="255696" y="4738441"/>
            <a:ext cx="5589231" cy="1900898"/>
          </a:xfrm>
        </p:spPr>
        <p:txBody>
          <a:bodyPr>
            <a:normAutofit lnSpcReduction="10000"/>
          </a:bodyPr>
          <a:lstStyle/>
          <a:p>
            <a:pPr marL="0" indent="0" algn="just">
              <a:buNone/>
            </a:pPr>
            <a:r>
              <a:rPr lang="en-US" altLang="ja-JP" dirty="0">
                <a:solidFill>
                  <a:schemeClr val="accent2"/>
                </a:solidFill>
              </a:rPr>
              <a:t>Carbon accounting </a:t>
            </a:r>
            <a:r>
              <a:rPr lang="en-US" altLang="ja-JP" dirty="0"/>
              <a:t>is a subset of environmental management accounting that focuses on the measurement and management of carbon emissions associated with a company's activities. </a:t>
            </a:r>
            <a:r>
              <a:rPr lang="en-US" altLang="ja-JP" dirty="0">
                <a:solidFill>
                  <a:schemeClr val="accent2"/>
                </a:solidFill>
              </a:rPr>
              <a:t>Eco-control</a:t>
            </a:r>
            <a:r>
              <a:rPr lang="en-US" altLang="ja-JP" dirty="0"/>
              <a:t> is defined as the formalized procedures and systems that use financial and ecological information to maintain or alter patterns in environmental activity. This includes budgeting, resource allocation, performance reporting and evaluation, and incentives for employees to align their actions with the company's environmental goals. Carbon accounting and eco-control are tools that can help companies manage their environmental impacts and integrate sustainability considerations into their decision-making processes.</a:t>
            </a:r>
            <a:endParaRPr lang="ja-JP" altLang="en-US" dirty="0"/>
          </a:p>
        </p:txBody>
      </p:sp>
      <p:sp>
        <p:nvSpPr>
          <p:cNvPr id="30" name="テキスト プレースホルダー 29"/>
          <p:cNvSpPr>
            <a:spLocks noGrp="1"/>
          </p:cNvSpPr>
          <p:nvPr>
            <p:ph type="body" sz="quarter" idx="18"/>
          </p:nvPr>
        </p:nvSpPr>
        <p:spPr>
          <a:xfrm>
            <a:off x="6579704" y="1560443"/>
            <a:ext cx="5158410" cy="764435"/>
          </a:xfrm>
        </p:spPr>
        <p:txBody>
          <a:bodyPr>
            <a:normAutofit fontScale="92500" lnSpcReduction="10000"/>
          </a:bodyPr>
          <a:lstStyle/>
          <a:p>
            <a:pPr marL="0" indent="0">
              <a:buNone/>
            </a:pPr>
            <a:r>
              <a:rPr kumimoji="1" lang="en-US" altLang="ja-JP" dirty="0"/>
              <a:t>Water management accounting and </a:t>
            </a:r>
            <a:endParaRPr kumimoji="1" lang="id-ID" altLang="ja-JP" dirty="0"/>
          </a:p>
          <a:p>
            <a:pPr marL="0" indent="0">
              <a:buNone/>
            </a:pPr>
            <a:r>
              <a:rPr kumimoji="1" lang="en-US" altLang="ja-JP" dirty="0"/>
              <a:t>supply chain value added</a:t>
            </a:r>
            <a:endParaRPr kumimoji="1" lang="ja-JP" altLang="en-US" dirty="0"/>
          </a:p>
        </p:txBody>
      </p:sp>
      <p:sp>
        <p:nvSpPr>
          <p:cNvPr id="31" name="テキスト プレースホルダー 30"/>
          <p:cNvSpPr>
            <a:spLocks noGrp="1"/>
          </p:cNvSpPr>
          <p:nvPr>
            <p:ph type="body" sz="quarter" idx="19"/>
          </p:nvPr>
        </p:nvSpPr>
        <p:spPr>
          <a:xfrm>
            <a:off x="6339890" y="4978397"/>
            <a:ext cx="5175776" cy="1660941"/>
          </a:xfrm>
        </p:spPr>
        <p:txBody>
          <a:bodyPr>
            <a:normAutofit/>
          </a:bodyPr>
          <a:lstStyle/>
          <a:p>
            <a:pPr marL="0" indent="0" algn="just">
              <a:buNone/>
            </a:pPr>
            <a:r>
              <a:rPr kumimoji="1" lang="en-US" altLang="ja-JP" dirty="0"/>
              <a:t>Water management accounting is a subset of environmental management accounting that focuses on the efficient use of water resources in a company's operations and supply chain. </a:t>
            </a:r>
          </a:p>
          <a:p>
            <a:pPr marL="0" indent="0" algn="just">
              <a:buNone/>
            </a:pPr>
            <a:r>
              <a:rPr kumimoji="1" lang="en-US" altLang="ja-JP" dirty="0"/>
              <a:t>In the context of supply chains, water management accounting can contribute to value added by improving the efficiency of water usage, reducing costs, and minimizing the environmental impacts associated with water consumption and disposal.</a:t>
            </a:r>
            <a:endParaRPr kumimoji="1" lang="ja-JP" altLang="en-US" dirty="0"/>
          </a:p>
        </p:txBody>
      </p:sp>
      <p:pic>
        <p:nvPicPr>
          <p:cNvPr id="14" name="Picture Placeholder 13">
            <a:extLst>
              <a:ext uri="{FF2B5EF4-FFF2-40B4-BE49-F238E27FC236}">
                <a16:creationId xmlns:a16="http://schemas.microsoft.com/office/drawing/2014/main" id="{D979433E-A57E-48E6-8F28-3A2945B7CE47}"/>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468" b="468"/>
          <a:stretch>
            <a:fillRect/>
          </a:stretch>
        </p:blipFill>
        <p:spPr/>
      </p:pic>
      <p:pic>
        <p:nvPicPr>
          <p:cNvPr id="16" name="Picture Placeholder 15">
            <a:extLst>
              <a:ext uri="{FF2B5EF4-FFF2-40B4-BE49-F238E27FC236}">
                <a16:creationId xmlns:a16="http://schemas.microsoft.com/office/drawing/2014/main" id="{120EA0AD-AC93-4028-982F-8D94ECBC8C8F}"/>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7898" b="17898"/>
          <a:stretch>
            <a:fillRect/>
          </a:stretch>
        </p:blipFill>
        <p:spPr/>
      </p:pic>
      <p:pic>
        <p:nvPicPr>
          <p:cNvPr id="12" name="Picture 11">
            <a:extLst>
              <a:ext uri="{FF2B5EF4-FFF2-40B4-BE49-F238E27FC236}">
                <a16:creationId xmlns:a16="http://schemas.microsoft.com/office/drawing/2014/main" id="{4D122367-F07F-4AE5-AEB9-982740CC3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149610140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a:xfrm>
            <a:off x="526899" y="-160576"/>
            <a:ext cx="8577344" cy="1325563"/>
          </a:xfrm>
        </p:spPr>
        <p:txBody>
          <a:bodyPr>
            <a:noAutofit/>
          </a:bodyPr>
          <a:lstStyle/>
          <a:p>
            <a:r>
              <a:rPr kumimoji="1" lang="en-US" altLang="ja-JP" sz="2800" dirty="0">
                <a:latin typeface="Route 159 Bold"/>
              </a:rPr>
              <a:t>How can accounting for </a:t>
            </a:r>
            <a:r>
              <a:rPr kumimoji="1" lang="en-US" altLang="ja-JP" sz="2800" dirty="0">
                <a:solidFill>
                  <a:srgbClr val="4472C4"/>
                </a:solidFill>
                <a:latin typeface="Route 159 Bold"/>
              </a:rPr>
              <a:t>sustainability</a:t>
            </a:r>
            <a:r>
              <a:rPr kumimoji="1" lang="en-US" altLang="ja-JP" sz="2800" dirty="0">
                <a:latin typeface="Route 159 Bold"/>
              </a:rPr>
              <a:t> of </a:t>
            </a:r>
            <a:r>
              <a:rPr kumimoji="1" lang="en-US" altLang="ja-JP" sz="2800" dirty="0">
                <a:solidFill>
                  <a:srgbClr val="4472C4"/>
                </a:solidFill>
                <a:latin typeface="Route 159 Bold"/>
              </a:rPr>
              <a:t>production</a:t>
            </a:r>
            <a:r>
              <a:rPr kumimoji="1" lang="en-US" altLang="ja-JP" sz="2800" dirty="0">
                <a:latin typeface="Route 159 Bold"/>
              </a:rPr>
              <a:t> and </a:t>
            </a:r>
            <a:r>
              <a:rPr kumimoji="1" lang="en-US" altLang="ja-JP" sz="2800" dirty="0">
                <a:solidFill>
                  <a:srgbClr val="4472C4"/>
                </a:solidFill>
                <a:latin typeface="Route 159 Bold"/>
              </a:rPr>
              <a:t>supply chains</a:t>
            </a:r>
            <a:r>
              <a:rPr kumimoji="1" lang="en-US" altLang="ja-JP" sz="2800" dirty="0">
                <a:latin typeface="Route 159 Bold"/>
              </a:rPr>
              <a:t> best be </a:t>
            </a:r>
            <a:r>
              <a:rPr kumimoji="1" lang="en-US" altLang="ja-JP" sz="2800" dirty="0">
                <a:solidFill>
                  <a:srgbClr val="4472C4"/>
                </a:solidFill>
                <a:latin typeface="Route 159 Bold"/>
              </a:rPr>
              <a:t>encouraged</a:t>
            </a:r>
            <a:r>
              <a:rPr kumimoji="1" lang="en-US" altLang="ja-JP" sz="2800" dirty="0">
                <a:latin typeface="Route 159 Bold"/>
              </a:rPr>
              <a:t>?</a:t>
            </a:r>
            <a:endParaRPr kumimoji="1" lang="ja-JP" altLang="en-US" sz="2800" dirty="0">
              <a:solidFill>
                <a:schemeClr val="accent1"/>
              </a:solidFill>
              <a:latin typeface="Route 159 Bold"/>
            </a:endParaRP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12</a:t>
            </a:fld>
            <a:endParaRPr lang="ja-JP" altLang="en-US"/>
          </a:p>
        </p:txBody>
      </p:sp>
      <p:sp>
        <p:nvSpPr>
          <p:cNvPr id="25" name="テキスト プレースホルダー 24"/>
          <p:cNvSpPr>
            <a:spLocks noGrp="1"/>
          </p:cNvSpPr>
          <p:nvPr>
            <p:ph type="body" sz="quarter" idx="13"/>
          </p:nvPr>
        </p:nvSpPr>
        <p:spPr/>
        <p:txBody>
          <a:bodyPr>
            <a:normAutofit/>
          </a:bodyPr>
          <a:lstStyle/>
          <a:p>
            <a:pPr marL="0" indent="0">
              <a:buNone/>
            </a:pPr>
            <a:r>
              <a:rPr kumimoji="1" lang="en-US" altLang="ja-JP" sz="1600" dirty="0"/>
              <a:t>Contd.. (3)</a:t>
            </a:r>
            <a:endParaRPr kumimoji="1" lang="ja-JP" altLang="en-US" sz="1600" dirty="0"/>
          </a:p>
        </p:txBody>
      </p:sp>
      <p:sp>
        <p:nvSpPr>
          <p:cNvPr id="28" name="テキスト プレースホルダー 27"/>
          <p:cNvSpPr>
            <a:spLocks noGrp="1"/>
          </p:cNvSpPr>
          <p:nvPr>
            <p:ph type="body" sz="quarter" idx="16"/>
          </p:nvPr>
        </p:nvSpPr>
        <p:spPr>
          <a:xfrm>
            <a:off x="0" y="4328059"/>
            <a:ext cx="4556106" cy="526901"/>
          </a:xfrm>
        </p:spPr>
        <p:txBody>
          <a:bodyPr>
            <a:normAutofit/>
          </a:bodyPr>
          <a:lstStyle/>
          <a:p>
            <a:pPr marL="0" indent="0">
              <a:buNone/>
            </a:pPr>
            <a:r>
              <a:rPr kumimoji="1" lang="en-US" altLang="ja-JP" sz="2200" dirty="0">
                <a:solidFill>
                  <a:schemeClr val="tx1">
                    <a:lumMod val="65000"/>
                    <a:lumOff val="35000"/>
                  </a:schemeClr>
                </a:solidFill>
              </a:rPr>
              <a:t>Sustainability balanced scorecard</a:t>
            </a:r>
            <a:endParaRPr kumimoji="1" lang="ja-JP" altLang="en-US" sz="2200" dirty="0">
              <a:solidFill>
                <a:schemeClr val="tx1">
                  <a:lumMod val="65000"/>
                  <a:lumOff val="35000"/>
                </a:schemeClr>
              </a:solidFill>
            </a:endParaRPr>
          </a:p>
        </p:txBody>
      </p:sp>
      <p:sp>
        <p:nvSpPr>
          <p:cNvPr id="29" name="テキスト プレースホルダー 28"/>
          <p:cNvSpPr>
            <a:spLocks noGrp="1"/>
          </p:cNvSpPr>
          <p:nvPr>
            <p:ph type="body" sz="quarter" idx="17"/>
          </p:nvPr>
        </p:nvSpPr>
        <p:spPr>
          <a:xfrm>
            <a:off x="166245" y="4816322"/>
            <a:ext cx="5528877" cy="1905153"/>
          </a:xfrm>
        </p:spPr>
        <p:txBody>
          <a:bodyPr>
            <a:normAutofit/>
          </a:bodyPr>
          <a:lstStyle/>
          <a:p>
            <a:pPr marL="0" indent="0" algn="just">
              <a:buNone/>
            </a:pPr>
            <a:r>
              <a:rPr lang="en-US" altLang="ja-JP" dirty="0"/>
              <a:t>The Sustainability Balanced Scorecard is a strategic performance management tool that expands the traditional balanced scorecard, which focuses on financial measures, to include environmental and social aspects. The Sustainability Balanced Scorecard emphasizes value to the business through performance in relation to financials, customers, internal processes, and learning and growth, as well as social and environmental aspects of the business. It also considers different levels of supply chain issues, such as supply policy, supply strategy, supply management, and supply operations.</a:t>
            </a:r>
            <a:endParaRPr lang="ja-JP" altLang="en-US" dirty="0"/>
          </a:p>
        </p:txBody>
      </p:sp>
      <p:sp>
        <p:nvSpPr>
          <p:cNvPr id="30" name="テキスト プレースホルダー 29"/>
          <p:cNvSpPr>
            <a:spLocks noGrp="1"/>
          </p:cNvSpPr>
          <p:nvPr>
            <p:ph type="body" sz="quarter" idx="18"/>
          </p:nvPr>
        </p:nvSpPr>
        <p:spPr>
          <a:xfrm>
            <a:off x="6579704" y="1560443"/>
            <a:ext cx="5158410" cy="764435"/>
          </a:xfrm>
        </p:spPr>
        <p:txBody>
          <a:bodyPr>
            <a:normAutofit/>
          </a:bodyPr>
          <a:lstStyle/>
          <a:p>
            <a:pPr marL="0" indent="0">
              <a:buNone/>
            </a:pPr>
            <a:endParaRPr kumimoji="1" lang="ja-JP" altLang="en-US" dirty="0"/>
          </a:p>
        </p:txBody>
      </p:sp>
      <p:sp>
        <p:nvSpPr>
          <p:cNvPr id="31" name="テキスト プレースホルダー 30"/>
          <p:cNvSpPr>
            <a:spLocks noGrp="1"/>
          </p:cNvSpPr>
          <p:nvPr>
            <p:ph type="body" sz="quarter" idx="19"/>
          </p:nvPr>
        </p:nvSpPr>
        <p:spPr/>
        <p:txBody>
          <a:bodyPr/>
          <a:lstStyle/>
          <a:p>
            <a:pPr marL="0" indent="0">
              <a:buNone/>
            </a:pPr>
            <a:endParaRPr kumimoji="1" lang="ja-JP" altLang="en-US" dirty="0"/>
          </a:p>
        </p:txBody>
      </p:sp>
      <p:pic>
        <p:nvPicPr>
          <p:cNvPr id="7" name="Picture Placeholder 6">
            <a:extLst>
              <a:ext uri="{FF2B5EF4-FFF2-40B4-BE49-F238E27FC236}">
                <a16:creationId xmlns:a16="http://schemas.microsoft.com/office/drawing/2014/main" id="{C2FA242E-C9D3-4C03-BCBE-8F6CA2BD0B77}"/>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2213" b="12213"/>
          <a:stretch>
            <a:fillRect/>
          </a:stretch>
        </p:blipFill>
        <p:spPr/>
      </p:pic>
      <p:pic>
        <p:nvPicPr>
          <p:cNvPr id="9" name="Picture Placeholder 8">
            <a:extLst>
              <a:ext uri="{FF2B5EF4-FFF2-40B4-BE49-F238E27FC236}">
                <a16:creationId xmlns:a16="http://schemas.microsoft.com/office/drawing/2014/main" id="{EBCC00A7-8CD0-435F-9852-8B155211799A}"/>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4703" b="4703"/>
          <a:stretch>
            <a:fillRect/>
          </a:stretch>
        </p:blipFill>
        <p:spPr/>
      </p:pic>
      <p:pic>
        <p:nvPicPr>
          <p:cNvPr id="12" name="Picture 11">
            <a:extLst>
              <a:ext uri="{FF2B5EF4-FFF2-40B4-BE49-F238E27FC236}">
                <a16:creationId xmlns:a16="http://schemas.microsoft.com/office/drawing/2014/main" id="{53B8C93E-1CFC-44B7-9E14-8F7ECEAA5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76183738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en-US" altLang="ja-JP" dirty="0"/>
              <a:t>Reporting on supply chain activities</a:t>
            </a:r>
            <a:endParaRPr kumimoji="1" lang="ja-JP" altLang="en-US" dirty="0"/>
          </a:p>
        </p:txBody>
      </p:sp>
      <p:sp>
        <p:nvSpPr>
          <p:cNvPr id="13" name="テキスト プレースホルダー 12"/>
          <p:cNvSpPr>
            <a:spLocks noGrp="1"/>
          </p:cNvSpPr>
          <p:nvPr>
            <p:ph type="body" sz="quarter" idx="24"/>
          </p:nvPr>
        </p:nvSpPr>
        <p:spPr/>
        <p:txBody>
          <a:bodyPr/>
          <a:lstStyle/>
          <a:p>
            <a:pPr marL="0" indent="0" algn="just">
              <a:buNone/>
            </a:pPr>
            <a:r>
              <a:rPr kumimoji="1" lang="en-US" altLang="ja-JP" dirty="0"/>
              <a:t>Reporting on supply chain activities involves tracking and communicating all the material, service, information, and capital flow activities associated with transactions, transformations, and external events of companies in the cross-border supply chains. This includes the purchase of raw materials, the production of goods, the purchase of goods by consumers, and the recycling of finished products.</a:t>
            </a:r>
          </a:p>
          <a:p>
            <a:pPr marL="0" indent="0" algn="just">
              <a:buNone/>
            </a:pPr>
            <a:r>
              <a:rPr kumimoji="1" lang="en-US" altLang="ja-JP" dirty="0"/>
              <a:t>Accounting in the context of new technologies and open communications between organizations and across borders is needed to reflect the changing context of data, information, and knowledge development and transfer.</a:t>
            </a:r>
          </a:p>
          <a:p>
            <a:pPr marL="0" indent="0" algn="just">
              <a:buNone/>
            </a:pPr>
            <a:endParaRPr kumimoji="1" lang="ja-JP" altLang="en-US" dirty="0"/>
          </a:p>
        </p:txBody>
      </p:sp>
      <p:sp>
        <p:nvSpPr>
          <p:cNvPr id="15" name="スライド番号プレースホルダー 14"/>
          <p:cNvSpPr>
            <a:spLocks noGrp="1"/>
          </p:cNvSpPr>
          <p:nvPr>
            <p:ph type="sldNum" sz="quarter" idx="11"/>
          </p:nvPr>
        </p:nvSpPr>
        <p:spPr/>
        <p:txBody>
          <a:bodyPr/>
          <a:lstStyle/>
          <a:p>
            <a:fld id="{E6459DFB-86F3-43FA-8567-2EA6E426AE90}" type="slidenum">
              <a:rPr lang="ja-JP" altLang="en-US" smtClean="0"/>
              <a:pPr/>
              <a:t>13</a:t>
            </a:fld>
            <a:endParaRPr lang="ja-JP" altLang="en-US"/>
          </a:p>
        </p:txBody>
      </p:sp>
      <p:pic>
        <p:nvPicPr>
          <p:cNvPr id="6" name="Picture 5">
            <a:extLst>
              <a:ext uri="{FF2B5EF4-FFF2-40B4-BE49-F238E27FC236}">
                <a16:creationId xmlns:a16="http://schemas.microsoft.com/office/drawing/2014/main" id="{0CA110D8-B187-428A-8F23-BF5B699EF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360472258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a:xfrm>
            <a:off x="251792" y="375246"/>
            <a:ext cx="10515600" cy="613852"/>
          </a:xfrm>
        </p:spPr>
        <p:txBody>
          <a:bodyPr>
            <a:normAutofit/>
          </a:bodyPr>
          <a:lstStyle/>
          <a:p>
            <a:r>
              <a:rPr kumimoji="1" lang="en-US" altLang="ja-JP" sz="3200" dirty="0">
                <a:solidFill>
                  <a:srgbClr val="4472C4"/>
                </a:solidFill>
                <a:latin typeface="Route 159 Bold"/>
              </a:rPr>
              <a:t>Conclusion</a:t>
            </a:r>
            <a:r>
              <a:rPr kumimoji="1" lang="en-US" altLang="ja-JP" sz="3200" dirty="0">
                <a:latin typeface="Route 159 Bold"/>
              </a:rPr>
              <a:t> and possible </a:t>
            </a:r>
            <a:r>
              <a:rPr kumimoji="1" lang="en-US" altLang="ja-JP" sz="3200" dirty="0">
                <a:solidFill>
                  <a:srgbClr val="4472C4"/>
                </a:solidFill>
                <a:latin typeface="Route 159 Bold"/>
              </a:rPr>
              <a:t>future directions</a:t>
            </a:r>
            <a:endParaRPr kumimoji="1" lang="ja-JP" altLang="en-US" sz="3200" dirty="0">
              <a:solidFill>
                <a:schemeClr val="accent1"/>
              </a:solidFill>
              <a:latin typeface="Route 159 Bold" pitchFamily="50" charset="0"/>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14</a:t>
            </a:fld>
            <a:endParaRPr lang="ja-JP" altLang="en-US"/>
          </a:p>
        </p:txBody>
      </p:sp>
      <p:sp>
        <p:nvSpPr>
          <p:cNvPr id="17" name="テキスト プレースホルダー 16"/>
          <p:cNvSpPr>
            <a:spLocks noGrp="1"/>
          </p:cNvSpPr>
          <p:nvPr>
            <p:ph type="body" sz="quarter" idx="13"/>
          </p:nvPr>
        </p:nvSpPr>
        <p:spPr>
          <a:xfrm>
            <a:off x="711653" y="3023969"/>
            <a:ext cx="3979866" cy="1560817"/>
          </a:xfrm>
        </p:spPr>
        <p:txBody>
          <a:bodyPr>
            <a:noAutofit/>
          </a:bodyPr>
          <a:lstStyle/>
          <a:p>
            <a:pPr marL="0" indent="0">
              <a:buNone/>
            </a:pPr>
            <a:r>
              <a:rPr kumimoji="1" lang="en-US" altLang="ja-JP" sz="2000" dirty="0">
                <a:solidFill>
                  <a:schemeClr val="accent2"/>
                </a:solidFill>
              </a:rPr>
              <a:t>These future directions could help to improve the sustainability of production and supply chains, and the role of accounting in facilitating this improvement.</a:t>
            </a:r>
            <a:endParaRPr kumimoji="1" lang="ja-JP" altLang="en-US" sz="2000" dirty="0">
              <a:solidFill>
                <a:schemeClr val="accent2"/>
              </a:solidFill>
            </a:endParaRPr>
          </a:p>
        </p:txBody>
      </p:sp>
      <p:sp>
        <p:nvSpPr>
          <p:cNvPr id="18" name="テキスト プレースホルダー 17"/>
          <p:cNvSpPr>
            <a:spLocks noGrp="1"/>
          </p:cNvSpPr>
          <p:nvPr>
            <p:ph type="body" sz="quarter" idx="16"/>
          </p:nvPr>
        </p:nvSpPr>
        <p:spPr/>
        <p:txBody>
          <a:bodyPr>
            <a:noAutofit/>
          </a:bodyPr>
          <a:lstStyle/>
          <a:p>
            <a:pPr marL="0" indent="0" algn="just">
              <a:buNone/>
            </a:pPr>
            <a:r>
              <a:rPr kumimoji="1" lang="en-US" altLang="ja-JP" sz="1200" dirty="0"/>
              <a:t>New Entity for Accounting: There is a recognition that the supply chain, unbounded by the legal fiction of corporate form, is a new entity for accounting. This involves moving from narrow accounting for firms in manufacturing or service industries towards broader measurement and disclosure required for supply chains.</a:t>
            </a:r>
            <a:endParaRPr kumimoji="1" lang="ja-JP" altLang="en-US" sz="1200" dirty="0"/>
          </a:p>
        </p:txBody>
      </p:sp>
      <p:sp>
        <p:nvSpPr>
          <p:cNvPr id="19" name="テキスト プレースホルダー 18"/>
          <p:cNvSpPr>
            <a:spLocks noGrp="1"/>
          </p:cNvSpPr>
          <p:nvPr>
            <p:ph type="body" sz="quarter" idx="20"/>
          </p:nvPr>
        </p:nvSpPr>
        <p:spPr/>
        <p:txBody>
          <a:bodyPr>
            <a:normAutofit fontScale="92500"/>
          </a:bodyPr>
          <a:lstStyle/>
          <a:p>
            <a:pPr marL="0" indent="0" algn="just">
              <a:buNone/>
            </a:pPr>
            <a:r>
              <a:rPr kumimoji="1" lang="en-US" altLang="ja-JP" dirty="0"/>
              <a:t>Who Undertakes the Accounting: Research is needed into who undertakes the management and accounting for supply chains. This could help identify and understand the roles and responsibilities of different stakeholders in the supply chain.</a:t>
            </a:r>
            <a:endParaRPr kumimoji="1" lang="ja-JP" altLang="en-US" dirty="0"/>
          </a:p>
        </p:txBody>
      </p:sp>
      <p:sp>
        <p:nvSpPr>
          <p:cNvPr id="20" name="テキスト プレースホルダー 19"/>
          <p:cNvSpPr>
            <a:spLocks noGrp="1"/>
          </p:cNvSpPr>
          <p:nvPr>
            <p:ph type="body" sz="quarter" idx="22"/>
          </p:nvPr>
        </p:nvSpPr>
        <p:spPr>
          <a:xfrm>
            <a:off x="6001105" y="3324994"/>
            <a:ext cx="5727456" cy="908418"/>
          </a:xfrm>
        </p:spPr>
        <p:txBody>
          <a:bodyPr>
            <a:normAutofit/>
          </a:bodyPr>
          <a:lstStyle/>
          <a:p>
            <a:pPr marL="0" indent="0" algn="just">
              <a:buNone/>
            </a:pPr>
            <a:r>
              <a:rPr kumimoji="1" lang="en-US" altLang="ja-JP" sz="1200" dirty="0"/>
              <a:t>Relevant Sustainability Accounting Information: The question of what sustainability accounting information is relevant to the supply chain decisions made by different managers remains for investigation. A start has been made in the environmental management accounting literature, but extension is needed.</a:t>
            </a:r>
            <a:endParaRPr kumimoji="1" lang="ja-JP" altLang="en-US" sz="1200" dirty="0"/>
          </a:p>
        </p:txBody>
      </p:sp>
      <p:sp>
        <p:nvSpPr>
          <p:cNvPr id="21" name="テキスト プレースホルダー 20"/>
          <p:cNvSpPr>
            <a:spLocks noGrp="1"/>
          </p:cNvSpPr>
          <p:nvPr>
            <p:ph type="body" sz="quarter" idx="24"/>
          </p:nvPr>
        </p:nvSpPr>
        <p:spPr>
          <a:xfrm>
            <a:off x="6001105" y="4343401"/>
            <a:ext cx="5727456" cy="769267"/>
          </a:xfrm>
        </p:spPr>
        <p:txBody>
          <a:bodyPr>
            <a:normAutofit fontScale="92500"/>
          </a:bodyPr>
          <a:lstStyle/>
          <a:p>
            <a:pPr marL="0" indent="0" algn="just">
              <a:buNone/>
            </a:pPr>
            <a:r>
              <a:rPr kumimoji="1" lang="en-US" altLang="ja-JP" dirty="0"/>
              <a:t>Improved Education and Theoretical Foundations: Improved education of accountants by their professional bodies and universities in relation to skills in sustainable supply chains and supply chain networking is needed. Progress with the largely absent theoretical foundations for accounting for sustainable supply chain management is also required.</a:t>
            </a:r>
            <a:endParaRPr kumimoji="1" lang="ja-JP" altLang="en-US" dirty="0"/>
          </a:p>
        </p:txBody>
      </p:sp>
      <p:sp>
        <p:nvSpPr>
          <p:cNvPr id="22" name="テキスト プレースホルダー 21"/>
          <p:cNvSpPr>
            <a:spLocks noGrp="1"/>
          </p:cNvSpPr>
          <p:nvPr>
            <p:ph type="body" sz="quarter" idx="26"/>
          </p:nvPr>
        </p:nvSpPr>
        <p:spPr>
          <a:xfrm>
            <a:off x="6001105" y="5261754"/>
            <a:ext cx="5727456" cy="908418"/>
          </a:xfrm>
        </p:spPr>
        <p:txBody>
          <a:bodyPr>
            <a:normAutofit/>
          </a:bodyPr>
          <a:lstStyle/>
          <a:p>
            <a:pPr marL="0" indent="0" algn="just">
              <a:buNone/>
            </a:pPr>
            <a:r>
              <a:rPr kumimoji="1" lang="en-US" altLang="ja-JP" sz="1200" dirty="0"/>
              <a:t>Development of Benchmarks: Development of ideal, technically achievable, and pragmatic benchmarks for comparing excellent, good, and poor performance of supply chains and supply networks in emerging, developing, and developed countries could assist this new research agenda.</a:t>
            </a:r>
            <a:endParaRPr kumimoji="1" lang="ja-JP" altLang="en-US" sz="1200" dirty="0"/>
          </a:p>
        </p:txBody>
      </p:sp>
      <p:sp>
        <p:nvSpPr>
          <p:cNvPr id="23" name="テキスト プレースホルダー 22"/>
          <p:cNvSpPr>
            <a:spLocks noGrp="1"/>
          </p:cNvSpPr>
          <p:nvPr>
            <p:ph type="body" sz="quarter" idx="28"/>
          </p:nvPr>
        </p:nvSpPr>
        <p:spPr>
          <a:xfrm>
            <a:off x="6312305" y="1070308"/>
            <a:ext cx="4596590" cy="588927"/>
          </a:xfrm>
        </p:spPr>
        <p:txBody>
          <a:bodyPr/>
          <a:lstStyle/>
          <a:p>
            <a:pPr marL="0" indent="0">
              <a:buNone/>
            </a:pPr>
            <a:r>
              <a:rPr lang="en-US" altLang="ja-JP" dirty="0"/>
              <a:t>Conclusion</a:t>
            </a:r>
            <a:endParaRPr kumimoji="1" lang="ja-JP" altLang="en-US" dirty="0"/>
          </a:p>
        </p:txBody>
      </p:sp>
      <p:pic>
        <p:nvPicPr>
          <p:cNvPr id="12" name="Picture 11">
            <a:extLst>
              <a:ext uri="{FF2B5EF4-FFF2-40B4-BE49-F238E27FC236}">
                <a16:creationId xmlns:a16="http://schemas.microsoft.com/office/drawing/2014/main" id="{4DEFAEFF-7DF1-49F1-A54D-73B8DE620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416788948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815936" y="2822713"/>
            <a:ext cx="6560127" cy="1278411"/>
          </a:xfrm>
        </p:spPr>
        <p:txBody>
          <a:bodyPr/>
          <a:lstStyle/>
          <a:p>
            <a:r>
              <a:rPr lang="ja-JP" altLang="en-US" sz="6600" b="1" dirty="0"/>
              <a:t>謝謝</a:t>
            </a:r>
            <a:endParaRPr kumimoji="1" lang="ja-JP" altLang="en-US" sz="6600" b="1" dirty="0"/>
          </a:p>
        </p:txBody>
      </p:sp>
      <p:sp>
        <p:nvSpPr>
          <p:cNvPr id="6" name="サブタイトル 5"/>
          <p:cNvSpPr>
            <a:spLocks noGrp="1"/>
          </p:cNvSpPr>
          <p:nvPr>
            <p:ph type="subTitle" idx="1"/>
          </p:nvPr>
        </p:nvSpPr>
        <p:spPr/>
        <p:txBody>
          <a:bodyPr/>
          <a:lstStyle/>
          <a:p>
            <a:r>
              <a:rPr lang="en-US" altLang="ja-JP" dirty="0"/>
              <a:t>Romi Ilham -</a:t>
            </a:r>
            <a:r>
              <a:rPr kumimoji="1" lang="en-US" altLang="ja-JP" dirty="0"/>
              <a:t> 11204607</a:t>
            </a:r>
            <a:br>
              <a:rPr lang="en-US" altLang="ja-JP" dirty="0"/>
            </a:br>
            <a:r>
              <a:rPr lang="en-US" altLang="ja-JP" dirty="0"/>
              <a:t>Chung Yuan Christian University</a:t>
            </a:r>
            <a:endParaRPr lang="ja-JP" altLang="en-US" dirty="0"/>
          </a:p>
          <a:p>
            <a:endParaRPr kumimoji="1" lang="ja-JP" altLang="en-US" dirty="0"/>
          </a:p>
        </p:txBody>
      </p:sp>
      <p:sp>
        <p:nvSpPr>
          <p:cNvPr id="7" name="テキスト プレースホルダー 6"/>
          <p:cNvSpPr>
            <a:spLocks noGrp="1"/>
          </p:cNvSpPr>
          <p:nvPr>
            <p:ph type="body" sz="quarter" idx="10"/>
          </p:nvPr>
        </p:nvSpPr>
        <p:spPr>
          <a:xfrm>
            <a:off x="3089582" y="3617900"/>
            <a:ext cx="6012834" cy="576031"/>
          </a:xfrm>
        </p:spPr>
        <p:txBody>
          <a:bodyPr/>
          <a:lstStyle/>
          <a:p>
            <a:pPr marL="0" indent="0">
              <a:buNone/>
            </a:pPr>
            <a:r>
              <a:rPr lang="ja-JP" altLang="en-US" b="1" dirty="0">
                <a:solidFill>
                  <a:srgbClr val="FF0000"/>
                </a:solidFill>
              </a:rPr>
              <a:t>希望有用</a:t>
            </a:r>
          </a:p>
        </p:txBody>
      </p:sp>
    </p:spTree>
    <p:extLst>
      <p:ext uri="{BB962C8B-B14F-4D97-AF65-F5344CB8AC3E}">
        <p14:creationId xmlns:p14="http://schemas.microsoft.com/office/powerpoint/2010/main" val="397074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a:t>Table of</a:t>
            </a:r>
            <a:br>
              <a:rPr kumimoji="1" lang="en-US" altLang="ja-JP" dirty="0"/>
            </a:br>
            <a:r>
              <a:rPr kumimoji="1" lang="en-US" altLang="ja-JP" dirty="0">
                <a:solidFill>
                  <a:schemeClr val="accent1"/>
                </a:solidFill>
              </a:rPr>
              <a:t>Contents</a:t>
            </a:r>
            <a:endParaRPr kumimoji="1" lang="ja-JP" altLang="en-US" dirty="0">
              <a:solidFill>
                <a:schemeClr val="accent1"/>
              </a:solidFill>
            </a:endParaRPr>
          </a:p>
        </p:txBody>
      </p:sp>
      <p:sp>
        <p:nvSpPr>
          <p:cNvPr id="10" name="テキスト プレースホルダー 9"/>
          <p:cNvSpPr>
            <a:spLocks noGrp="1"/>
          </p:cNvSpPr>
          <p:nvPr>
            <p:ph type="body" sz="quarter" idx="15"/>
          </p:nvPr>
        </p:nvSpPr>
        <p:spPr>
          <a:xfrm>
            <a:off x="6000739" y="563489"/>
            <a:ext cx="5520334" cy="624069"/>
          </a:xfrm>
        </p:spPr>
        <p:txBody>
          <a:bodyPr>
            <a:normAutofit/>
          </a:bodyPr>
          <a:lstStyle/>
          <a:p>
            <a:pPr marL="0" indent="0">
              <a:buNone/>
            </a:pPr>
            <a:r>
              <a:rPr kumimoji="1" lang="en-US" altLang="ja-JP" sz="2000" dirty="0"/>
              <a:t>Introduction</a:t>
            </a:r>
            <a:endParaRPr kumimoji="1" lang="ja-JP" altLang="en-US" sz="2000" dirty="0"/>
          </a:p>
        </p:txBody>
      </p:sp>
      <p:sp>
        <p:nvSpPr>
          <p:cNvPr id="11" name="テキスト プレースホルダー 10"/>
          <p:cNvSpPr>
            <a:spLocks noGrp="1"/>
          </p:cNvSpPr>
          <p:nvPr>
            <p:ph type="body" sz="quarter" idx="16"/>
          </p:nvPr>
        </p:nvSpPr>
        <p:spPr>
          <a:xfrm>
            <a:off x="6000739" y="1043542"/>
            <a:ext cx="5520334" cy="402456"/>
          </a:xfrm>
        </p:spPr>
        <p:txBody>
          <a:bodyPr/>
          <a:lstStyle/>
          <a:p>
            <a:r>
              <a:rPr kumimoji="1" lang="en-US" altLang="ja-JP" dirty="0"/>
              <a:t>Background &amp; research purpose</a:t>
            </a:r>
            <a:endParaRPr kumimoji="1" lang="ja-JP" altLang="en-US" dirty="0"/>
          </a:p>
        </p:txBody>
      </p:sp>
      <p:sp>
        <p:nvSpPr>
          <p:cNvPr id="12" name="テキスト プレースホルダー 11"/>
          <p:cNvSpPr>
            <a:spLocks noGrp="1"/>
          </p:cNvSpPr>
          <p:nvPr>
            <p:ph type="body" sz="quarter" idx="17"/>
          </p:nvPr>
        </p:nvSpPr>
        <p:spPr>
          <a:xfrm>
            <a:off x="6000739" y="5095644"/>
            <a:ext cx="5520334" cy="624069"/>
          </a:xfrm>
        </p:spPr>
        <p:txBody>
          <a:bodyPr>
            <a:normAutofit/>
          </a:bodyPr>
          <a:lstStyle/>
          <a:p>
            <a:pPr marL="0" indent="0">
              <a:buNone/>
            </a:pPr>
            <a:r>
              <a:rPr kumimoji="1" lang="en-US" altLang="ja-JP" sz="2000" dirty="0"/>
              <a:t>Reporting on supply chain activities</a:t>
            </a:r>
            <a:endParaRPr kumimoji="1" lang="ja-JP" altLang="en-US" sz="2000" dirty="0"/>
          </a:p>
        </p:txBody>
      </p:sp>
      <p:sp>
        <p:nvSpPr>
          <p:cNvPr id="13" name="テキスト プレースホルダー 12"/>
          <p:cNvSpPr>
            <a:spLocks noGrp="1"/>
          </p:cNvSpPr>
          <p:nvPr>
            <p:ph type="body" sz="quarter" idx="18"/>
          </p:nvPr>
        </p:nvSpPr>
        <p:spPr>
          <a:xfrm>
            <a:off x="6000739" y="5635331"/>
            <a:ext cx="5520334" cy="402456"/>
          </a:xfrm>
        </p:spPr>
        <p:txBody>
          <a:bodyPr/>
          <a:lstStyle/>
          <a:p>
            <a:r>
              <a:rPr kumimoji="1" lang="en-US" altLang="ja-JP" dirty="0"/>
              <a:t>Sustainability report</a:t>
            </a:r>
            <a:endParaRPr kumimoji="1" lang="ja-JP" altLang="en-US" dirty="0"/>
          </a:p>
        </p:txBody>
      </p:sp>
      <p:sp>
        <p:nvSpPr>
          <p:cNvPr id="14" name="テキスト プレースホルダー 13"/>
          <p:cNvSpPr>
            <a:spLocks noGrp="1"/>
          </p:cNvSpPr>
          <p:nvPr>
            <p:ph type="body" sz="quarter" idx="19"/>
          </p:nvPr>
        </p:nvSpPr>
        <p:spPr>
          <a:xfrm>
            <a:off x="6000739" y="1601115"/>
            <a:ext cx="5424315" cy="624069"/>
          </a:xfrm>
        </p:spPr>
        <p:txBody>
          <a:bodyPr>
            <a:noAutofit/>
          </a:bodyPr>
          <a:lstStyle/>
          <a:p>
            <a:pPr marL="0" indent="0">
              <a:buNone/>
            </a:pPr>
            <a:r>
              <a:rPr kumimoji="1" lang="en-US" altLang="ja-JP" sz="2000" dirty="0"/>
              <a:t>Scope of sustainable of supply chain management and accounting</a:t>
            </a:r>
            <a:endParaRPr kumimoji="1" lang="ja-JP" altLang="en-US" sz="2000" dirty="0"/>
          </a:p>
        </p:txBody>
      </p:sp>
      <p:sp>
        <p:nvSpPr>
          <p:cNvPr id="15" name="テキスト プレースホルダー 14"/>
          <p:cNvSpPr>
            <a:spLocks noGrp="1"/>
          </p:cNvSpPr>
          <p:nvPr>
            <p:ph type="body" sz="quarter" idx="20"/>
          </p:nvPr>
        </p:nvSpPr>
        <p:spPr>
          <a:xfrm>
            <a:off x="6000739" y="2159085"/>
            <a:ext cx="2795391" cy="340832"/>
          </a:xfrm>
        </p:spPr>
        <p:txBody>
          <a:bodyPr/>
          <a:lstStyle/>
          <a:p>
            <a:r>
              <a:rPr kumimoji="1" lang="en-US" altLang="ja-JP" dirty="0"/>
              <a:t>Coverage </a:t>
            </a:r>
            <a:endParaRPr kumimoji="1" lang="ja-JP" altLang="en-US" dirty="0"/>
          </a:p>
        </p:txBody>
      </p:sp>
      <p:sp>
        <p:nvSpPr>
          <p:cNvPr id="16" name="テキスト プレースホルダー 15"/>
          <p:cNvSpPr>
            <a:spLocks noGrp="1"/>
          </p:cNvSpPr>
          <p:nvPr>
            <p:ph type="body" sz="quarter" idx="21"/>
          </p:nvPr>
        </p:nvSpPr>
        <p:spPr>
          <a:xfrm>
            <a:off x="6000739" y="2597205"/>
            <a:ext cx="5520334" cy="624069"/>
          </a:xfrm>
        </p:spPr>
        <p:txBody>
          <a:bodyPr>
            <a:noAutofit/>
          </a:bodyPr>
          <a:lstStyle/>
          <a:p>
            <a:pPr marL="0" indent="0">
              <a:buNone/>
            </a:pPr>
            <a:r>
              <a:rPr kumimoji="1" lang="en-US" altLang="ja-JP" sz="2000" dirty="0"/>
              <a:t>What is envisaged by an accounting for sustainability of production and supply chains?</a:t>
            </a:r>
            <a:endParaRPr kumimoji="1" lang="ja-JP" altLang="en-US" sz="2000" dirty="0"/>
          </a:p>
        </p:txBody>
      </p:sp>
      <p:sp>
        <p:nvSpPr>
          <p:cNvPr id="17" name="テキスト プレースホルダー 16"/>
          <p:cNvSpPr>
            <a:spLocks noGrp="1"/>
          </p:cNvSpPr>
          <p:nvPr>
            <p:ph type="body" sz="quarter" idx="22"/>
          </p:nvPr>
        </p:nvSpPr>
        <p:spPr>
          <a:xfrm>
            <a:off x="6000739" y="3166709"/>
            <a:ext cx="5520334" cy="258913"/>
          </a:xfrm>
        </p:spPr>
        <p:txBody>
          <a:bodyPr>
            <a:normAutofit lnSpcReduction="10000"/>
          </a:bodyPr>
          <a:lstStyle/>
          <a:p>
            <a:r>
              <a:rPr kumimoji="1" lang="id-ID" altLang="ja-JP" dirty="0"/>
              <a:t>Envision sustainability</a:t>
            </a:r>
            <a:endParaRPr kumimoji="1" lang="ja-JP" altLang="en-US" dirty="0"/>
          </a:p>
        </p:txBody>
      </p:sp>
      <p:sp>
        <p:nvSpPr>
          <p:cNvPr id="18" name="テキスト プレースホルダー 17"/>
          <p:cNvSpPr>
            <a:spLocks noGrp="1"/>
          </p:cNvSpPr>
          <p:nvPr>
            <p:ph type="body" sz="quarter" idx="23"/>
          </p:nvPr>
        </p:nvSpPr>
        <p:spPr>
          <a:xfrm>
            <a:off x="6000739" y="3427891"/>
            <a:ext cx="5520334" cy="480053"/>
          </a:xfrm>
        </p:spPr>
        <p:txBody>
          <a:bodyPr>
            <a:normAutofit/>
          </a:bodyPr>
          <a:lstStyle/>
          <a:p>
            <a:pPr marL="0" indent="0">
              <a:buNone/>
            </a:pPr>
            <a:r>
              <a:rPr kumimoji="1" lang="en-US" altLang="ja-JP" sz="2000" dirty="0"/>
              <a:t>Institutional development</a:t>
            </a:r>
            <a:endParaRPr kumimoji="1" lang="ja-JP" altLang="en-US" sz="2000" dirty="0"/>
          </a:p>
        </p:txBody>
      </p:sp>
      <p:sp>
        <p:nvSpPr>
          <p:cNvPr id="19" name="テキスト プレースホルダー 18"/>
          <p:cNvSpPr>
            <a:spLocks noGrp="1"/>
          </p:cNvSpPr>
          <p:nvPr>
            <p:ph type="body" sz="quarter" idx="24"/>
          </p:nvPr>
        </p:nvSpPr>
        <p:spPr>
          <a:xfrm>
            <a:off x="6035963" y="3858180"/>
            <a:ext cx="5520334" cy="402456"/>
          </a:xfrm>
        </p:spPr>
        <p:txBody>
          <a:bodyPr/>
          <a:lstStyle/>
          <a:p>
            <a:r>
              <a:rPr kumimoji="1" lang="id-ID" altLang="ja-JP" dirty="0"/>
              <a:t>Four aspect supply chain</a:t>
            </a:r>
            <a:endParaRPr kumimoji="1" lang="ja-JP" altLang="en-US" dirty="0"/>
          </a:p>
        </p:txBody>
      </p:sp>
      <p:sp>
        <p:nvSpPr>
          <p:cNvPr id="20" name="テキスト プレースホルダー 19"/>
          <p:cNvSpPr>
            <a:spLocks noGrp="1"/>
          </p:cNvSpPr>
          <p:nvPr>
            <p:ph type="body" sz="quarter" idx="25"/>
          </p:nvPr>
        </p:nvSpPr>
        <p:spPr>
          <a:xfrm>
            <a:off x="6000739" y="4346249"/>
            <a:ext cx="5520334" cy="624069"/>
          </a:xfrm>
        </p:spPr>
        <p:txBody>
          <a:bodyPr>
            <a:normAutofit fontScale="85000" lnSpcReduction="10000"/>
          </a:bodyPr>
          <a:lstStyle/>
          <a:p>
            <a:pPr marL="0" indent="0">
              <a:buNone/>
            </a:pPr>
            <a:r>
              <a:rPr kumimoji="1" lang="en-US" altLang="ja-JP" dirty="0"/>
              <a:t>How can accounting for sustainability of production and supply chains best be encouraged?</a:t>
            </a:r>
            <a:endParaRPr kumimoji="1" lang="ja-JP" altLang="en-US" dirty="0"/>
          </a:p>
        </p:txBody>
      </p:sp>
      <p:sp>
        <p:nvSpPr>
          <p:cNvPr id="21" name="テキスト プレースホルダー 20"/>
          <p:cNvSpPr>
            <a:spLocks noGrp="1"/>
          </p:cNvSpPr>
          <p:nvPr>
            <p:ph type="body" sz="quarter" idx="26"/>
          </p:nvPr>
        </p:nvSpPr>
        <p:spPr>
          <a:xfrm>
            <a:off x="6000739" y="4916204"/>
            <a:ext cx="5520334" cy="402456"/>
          </a:xfrm>
        </p:spPr>
        <p:txBody>
          <a:bodyPr/>
          <a:lstStyle/>
          <a:p>
            <a:r>
              <a:rPr kumimoji="1" lang="id-ID" altLang="ja-JP" dirty="0"/>
              <a:t>Sustainability support</a:t>
            </a:r>
            <a:endParaRPr kumimoji="1" lang="ja-JP" altLang="en-US" dirty="0"/>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2</a:t>
            </a:fld>
            <a:endParaRPr lang="ja-JP" altLang="en-US"/>
          </a:p>
        </p:txBody>
      </p:sp>
      <p:pic>
        <p:nvPicPr>
          <p:cNvPr id="22" name="Picture 21">
            <a:extLst>
              <a:ext uri="{FF2B5EF4-FFF2-40B4-BE49-F238E27FC236}">
                <a16:creationId xmlns:a16="http://schemas.microsoft.com/office/drawing/2014/main" id="{498D7093-03F3-4461-9CFC-54334B082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927" y="274871"/>
            <a:ext cx="750291" cy="750291"/>
          </a:xfrm>
          <a:prstGeom prst="rect">
            <a:avLst/>
          </a:prstGeom>
        </p:spPr>
      </p:pic>
    </p:spTree>
    <p:extLst>
      <p:ext uri="{BB962C8B-B14F-4D97-AF65-F5344CB8AC3E}">
        <p14:creationId xmlns:p14="http://schemas.microsoft.com/office/powerpoint/2010/main" val="101172692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146313" y="370054"/>
            <a:ext cx="5135218" cy="549275"/>
          </a:xfrm>
        </p:spPr>
        <p:txBody>
          <a:bodyPr>
            <a:normAutofit fontScale="90000"/>
          </a:bodyPr>
          <a:lstStyle/>
          <a:p>
            <a:r>
              <a:rPr lang="en-US" altLang="ja-JP" dirty="0">
                <a:solidFill>
                  <a:schemeClr val="accent1"/>
                </a:solidFill>
                <a:latin typeface="Route 159 Bold" pitchFamily="50" charset="0"/>
              </a:rPr>
              <a:t>Introduction</a:t>
            </a:r>
            <a:endParaRPr kumimoji="1" lang="ja-JP" altLang="en-US" dirty="0"/>
          </a:p>
        </p:txBody>
      </p:sp>
      <p:sp>
        <p:nvSpPr>
          <p:cNvPr id="6" name="テキスト プレースホルダー 5"/>
          <p:cNvSpPr>
            <a:spLocks noGrp="1"/>
          </p:cNvSpPr>
          <p:nvPr>
            <p:ph type="body" sz="quarter" idx="13"/>
          </p:nvPr>
        </p:nvSpPr>
        <p:spPr>
          <a:xfrm>
            <a:off x="2111211" y="1028734"/>
            <a:ext cx="4259772" cy="336037"/>
          </a:xfrm>
        </p:spPr>
        <p:txBody>
          <a:bodyPr>
            <a:normAutofit fontScale="55000" lnSpcReduction="20000"/>
          </a:bodyPr>
          <a:lstStyle/>
          <a:p>
            <a:pPr marL="0" indent="0">
              <a:buNone/>
            </a:pPr>
            <a:r>
              <a:rPr lang="en-US" altLang="ja-JP" dirty="0"/>
              <a:t>Background &amp; Research purpose</a:t>
            </a:r>
            <a:endParaRPr lang="ja-JP" altLang="en-US" dirty="0"/>
          </a:p>
        </p:txBody>
      </p:sp>
      <p:sp>
        <p:nvSpPr>
          <p:cNvPr id="7" name="テキスト プレースホルダー 6"/>
          <p:cNvSpPr>
            <a:spLocks noGrp="1"/>
          </p:cNvSpPr>
          <p:nvPr>
            <p:ph type="body" sz="quarter" idx="15"/>
          </p:nvPr>
        </p:nvSpPr>
        <p:spPr>
          <a:xfrm>
            <a:off x="718936" y="5109187"/>
            <a:ext cx="10801146" cy="720080"/>
          </a:xfrm>
        </p:spPr>
        <p:txBody>
          <a:bodyPr>
            <a:noAutofit/>
          </a:bodyPr>
          <a:lstStyle/>
          <a:p>
            <a:pPr marL="0" indent="0">
              <a:buNone/>
            </a:pPr>
            <a:r>
              <a:rPr kumimoji="1" lang="en-US" altLang="ja-JP" sz="2000" dirty="0">
                <a:solidFill>
                  <a:srgbClr val="ED7D31"/>
                </a:solidFill>
              </a:rPr>
              <a:t>The paper aims</a:t>
            </a:r>
            <a:r>
              <a:rPr kumimoji="1" lang="en-US" altLang="ja-JP" sz="2000" dirty="0"/>
              <a:t> to explore the potential role of accounting as a catalyst for sustainability in production and supply chains beyond the conventional corporate scope</a:t>
            </a:r>
            <a:endParaRPr kumimoji="1" lang="ja-JP" altLang="en-US" sz="2000" dirty="0"/>
          </a:p>
        </p:txBody>
      </p:sp>
      <p:sp>
        <p:nvSpPr>
          <p:cNvPr id="8" name="テキスト プレースホルダー 7"/>
          <p:cNvSpPr>
            <a:spLocks noGrp="1"/>
          </p:cNvSpPr>
          <p:nvPr>
            <p:ph type="body" sz="quarter" idx="16"/>
          </p:nvPr>
        </p:nvSpPr>
        <p:spPr>
          <a:xfrm>
            <a:off x="480396" y="1820820"/>
            <a:ext cx="3972333" cy="2433127"/>
          </a:xfrm>
        </p:spPr>
        <p:txBody>
          <a:bodyPr>
            <a:noAutofit/>
          </a:bodyPr>
          <a:lstStyle/>
          <a:p>
            <a:pPr marL="0" indent="0">
              <a:buNone/>
            </a:pPr>
            <a:r>
              <a:rPr lang="en-US" altLang="ja-JP" dirty="0"/>
              <a:t>Landscape of business due to globalization has changes. Accounting need to adapt to these changes, particularly in the context of supply chain management</a:t>
            </a:r>
          </a:p>
        </p:txBody>
      </p:sp>
      <p:sp>
        <p:nvSpPr>
          <p:cNvPr id="9" name="スライド番号プレースホルダー 8"/>
          <p:cNvSpPr>
            <a:spLocks noGrp="1"/>
          </p:cNvSpPr>
          <p:nvPr>
            <p:ph type="sldNum" sz="quarter" idx="11"/>
          </p:nvPr>
        </p:nvSpPr>
        <p:spPr/>
        <p:txBody>
          <a:bodyPr/>
          <a:lstStyle/>
          <a:p>
            <a:fld id="{E6459DFB-86F3-43FA-8567-2EA6E426AE90}" type="slidenum">
              <a:rPr lang="ja-JP" altLang="en-US" smtClean="0"/>
              <a:pPr/>
              <a:t>3</a:t>
            </a:fld>
            <a:endParaRPr lang="ja-JP" altLang="en-US"/>
          </a:p>
        </p:txBody>
      </p:sp>
      <p:pic>
        <p:nvPicPr>
          <p:cNvPr id="15" name="Picture Placeholder 14">
            <a:extLst>
              <a:ext uri="{FF2B5EF4-FFF2-40B4-BE49-F238E27FC236}">
                <a16:creationId xmlns:a16="http://schemas.microsoft.com/office/drawing/2014/main" id="{2E6483AD-5D84-4048-997D-959D469EEE9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2333" b="12333"/>
          <a:stretch>
            <a:fillRect/>
          </a:stretch>
        </p:blipFill>
        <p:spPr/>
      </p:pic>
      <p:pic>
        <p:nvPicPr>
          <p:cNvPr id="10" name="Picture 9">
            <a:extLst>
              <a:ext uri="{FF2B5EF4-FFF2-40B4-BE49-F238E27FC236}">
                <a16:creationId xmlns:a16="http://schemas.microsoft.com/office/drawing/2014/main" id="{F17E213A-A1E9-41E0-9B53-71B6DA348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46674005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1720051" y="715617"/>
            <a:ext cx="6774106" cy="2047123"/>
          </a:xfrm>
        </p:spPr>
        <p:txBody>
          <a:bodyPr/>
          <a:lstStyle/>
          <a:p>
            <a:pPr algn="l"/>
            <a:r>
              <a:rPr kumimoji="1" lang="en-US" altLang="ja-JP" sz="4400" b="1" dirty="0">
                <a:solidFill>
                  <a:schemeClr val="accent1">
                    <a:lumMod val="75000"/>
                  </a:schemeClr>
                </a:solidFill>
              </a:rPr>
              <a:t>Scope of sustainable</a:t>
            </a:r>
            <a:r>
              <a:rPr kumimoji="1" lang="id-ID" altLang="ja-JP" sz="4400" b="1" dirty="0">
                <a:solidFill>
                  <a:schemeClr val="accent1">
                    <a:lumMod val="75000"/>
                  </a:schemeClr>
                </a:solidFill>
              </a:rPr>
              <a:t> </a:t>
            </a:r>
            <a:r>
              <a:rPr kumimoji="1" lang="en-US" altLang="ja-JP" sz="4400" b="1" dirty="0">
                <a:solidFill>
                  <a:schemeClr val="accent1">
                    <a:lumMod val="75000"/>
                  </a:schemeClr>
                </a:solidFill>
              </a:rPr>
              <a:t>supply chain management and accounting</a:t>
            </a:r>
            <a:endParaRPr kumimoji="1" lang="ja-JP" altLang="en-US" sz="4400" b="1" dirty="0">
              <a:solidFill>
                <a:schemeClr val="accent1">
                  <a:lumMod val="75000"/>
                </a:schemeClr>
              </a:solidFill>
            </a:endParaRPr>
          </a:p>
        </p:txBody>
      </p:sp>
      <p:sp>
        <p:nvSpPr>
          <p:cNvPr id="13" name="テキスト プレースホルダー 12"/>
          <p:cNvSpPr>
            <a:spLocks noGrp="1"/>
          </p:cNvSpPr>
          <p:nvPr>
            <p:ph type="body" sz="quarter" idx="14"/>
          </p:nvPr>
        </p:nvSpPr>
        <p:spPr>
          <a:xfrm>
            <a:off x="6096000" y="2680157"/>
            <a:ext cx="5571567" cy="3462226"/>
          </a:xfrm>
        </p:spPr>
        <p:txBody>
          <a:bodyPr>
            <a:noAutofit/>
          </a:bodyPr>
          <a:lstStyle/>
          <a:p>
            <a:pPr marL="0" indent="0">
              <a:buNone/>
            </a:pPr>
            <a:r>
              <a:rPr kumimoji="1" lang="en-US" altLang="ja-JP" sz="1800" dirty="0"/>
              <a:t>The scope of sustainable supply chain management and accounting is </a:t>
            </a:r>
            <a:r>
              <a:rPr kumimoji="1" lang="en-US" altLang="ja-JP" sz="1800" b="1" dirty="0">
                <a:solidFill>
                  <a:srgbClr val="ED7D31"/>
                </a:solidFill>
              </a:rPr>
              <a:t>broad and complex</a:t>
            </a:r>
            <a:r>
              <a:rPr kumimoji="1" lang="en-US" altLang="ja-JP" sz="1800" dirty="0"/>
              <a:t>. </a:t>
            </a:r>
          </a:p>
          <a:p>
            <a:pPr marL="0" indent="0">
              <a:buNone/>
            </a:pPr>
            <a:r>
              <a:rPr kumimoji="1" lang="en-US" altLang="ja-JP" sz="1800" dirty="0"/>
              <a:t>The path to (corporate) sustainability accounting for supply chains is </a:t>
            </a:r>
            <a:r>
              <a:rPr kumimoji="1" lang="en-US" altLang="ja-JP" sz="1800" dirty="0">
                <a:solidFill>
                  <a:srgbClr val="ED7D31"/>
                </a:solidFill>
              </a:rPr>
              <a:t>not well defined or bounded</a:t>
            </a:r>
            <a:r>
              <a:rPr kumimoji="1" lang="en-US" altLang="ja-JP" sz="1800" dirty="0"/>
              <a:t>. At present the path is restricted because of scoping and definitional issues. </a:t>
            </a:r>
          </a:p>
          <a:p>
            <a:pPr marL="0" indent="0">
              <a:buNone/>
            </a:pPr>
            <a:r>
              <a:rPr kumimoji="1" lang="en-US" altLang="ja-JP" sz="1800" dirty="0"/>
              <a:t>But the information provided raises the possibility of supporting movement to better future states for society and the environment if informed mind sets about business can be understood and improved supply chain management and accounting practices encouraged (Burritt &amp; </a:t>
            </a:r>
            <a:r>
              <a:rPr kumimoji="1" lang="en-US" altLang="ja-JP" sz="1800" dirty="0" err="1"/>
              <a:t>Schaltegger</a:t>
            </a:r>
            <a:r>
              <a:rPr kumimoji="1" lang="en-US" altLang="ja-JP" sz="1800" dirty="0"/>
              <a:t>, 2010; </a:t>
            </a:r>
            <a:r>
              <a:rPr kumimoji="1" lang="en-US" altLang="ja-JP" sz="1800" dirty="0" err="1"/>
              <a:t>Schaltegger</a:t>
            </a:r>
            <a:r>
              <a:rPr kumimoji="1" lang="en-US" altLang="ja-JP" sz="1800" dirty="0"/>
              <a:t> &amp; Burritt, 2005).</a:t>
            </a:r>
          </a:p>
          <a:p>
            <a:pPr marL="0" indent="0">
              <a:buNone/>
            </a:pPr>
            <a:endParaRPr kumimoji="1" lang="en-US" altLang="ja-JP" sz="1800" dirty="0"/>
          </a:p>
          <a:p>
            <a:pPr marL="0" indent="0">
              <a:buNone/>
            </a:pPr>
            <a:r>
              <a:rPr kumimoji="1" lang="en-US" altLang="ja-JP" sz="1800" dirty="0"/>
              <a:t> </a:t>
            </a:r>
            <a:endParaRPr kumimoji="1" lang="ja-JP" altLang="en-US" sz="1800" dirty="0"/>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4</a:t>
            </a:fld>
            <a:endParaRPr lang="ja-JP" altLang="en-US"/>
          </a:p>
        </p:txBody>
      </p:sp>
      <p:pic>
        <p:nvPicPr>
          <p:cNvPr id="3" name="Picture 2">
            <a:extLst>
              <a:ext uri="{FF2B5EF4-FFF2-40B4-BE49-F238E27FC236}">
                <a16:creationId xmlns:a16="http://schemas.microsoft.com/office/drawing/2014/main" id="{F814756A-B6E9-4B0F-BB92-1DD0A53C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3" y="4637616"/>
            <a:ext cx="5392566" cy="1833472"/>
          </a:xfrm>
          <a:prstGeom prst="rect">
            <a:avLst/>
          </a:prstGeom>
        </p:spPr>
      </p:pic>
      <p:pic>
        <p:nvPicPr>
          <p:cNvPr id="6" name="Picture 5">
            <a:extLst>
              <a:ext uri="{FF2B5EF4-FFF2-40B4-BE49-F238E27FC236}">
                <a16:creationId xmlns:a16="http://schemas.microsoft.com/office/drawing/2014/main" id="{69602333-6CF9-41B8-B79A-2E062C9BE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4323125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5B01C97-FABF-4942-BD3F-8A1E75A5CF0F}"/>
              </a:ext>
            </a:extLst>
          </p:cNvPr>
          <p:cNvSpPr/>
          <p:nvPr/>
        </p:nvSpPr>
        <p:spPr>
          <a:xfrm>
            <a:off x="4544072" y="4102212"/>
            <a:ext cx="6160372" cy="2092515"/>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4C9B79-E0EE-430E-8E51-EF3E9CD42979}"/>
              </a:ext>
            </a:extLst>
          </p:cNvPr>
          <p:cNvSpPr/>
          <p:nvPr/>
        </p:nvSpPr>
        <p:spPr>
          <a:xfrm>
            <a:off x="4532244" y="1709530"/>
            <a:ext cx="6172200" cy="209251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タイトル 14"/>
          <p:cNvSpPr>
            <a:spLocks noGrp="1"/>
          </p:cNvSpPr>
          <p:nvPr>
            <p:ph type="title"/>
          </p:nvPr>
        </p:nvSpPr>
        <p:spPr>
          <a:xfrm>
            <a:off x="380999" y="-144292"/>
            <a:ext cx="8912088" cy="1325563"/>
          </a:xfrm>
        </p:spPr>
        <p:txBody>
          <a:bodyPr>
            <a:noAutofit/>
          </a:bodyPr>
          <a:lstStyle/>
          <a:p>
            <a:r>
              <a:rPr kumimoji="1" lang="en-US" altLang="ja-JP" sz="3200" dirty="0">
                <a:latin typeface="Route 159 Bold"/>
              </a:rPr>
              <a:t>What is envisaged by an accounting for </a:t>
            </a:r>
            <a:r>
              <a:rPr kumimoji="1" lang="en-US" altLang="ja-JP" sz="3200" dirty="0">
                <a:solidFill>
                  <a:srgbClr val="4472C4"/>
                </a:solidFill>
                <a:latin typeface="Route 159 Bold"/>
              </a:rPr>
              <a:t>sustainability of production</a:t>
            </a:r>
            <a:r>
              <a:rPr kumimoji="1" lang="en-US" altLang="ja-JP" sz="3200" dirty="0">
                <a:latin typeface="Route 159 Bold"/>
              </a:rPr>
              <a:t> and </a:t>
            </a:r>
            <a:r>
              <a:rPr kumimoji="1" lang="en-US" altLang="ja-JP" sz="3200" dirty="0">
                <a:solidFill>
                  <a:srgbClr val="4472C4"/>
                </a:solidFill>
                <a:latin typeface="Route 159 Bold"/>
              </a:rPr>
              <a:t>supply chains</a:t>
            </a:r>
            <a:r>
              <a:rPr kumimoji="1" lang="en-US" altLang="ja-JP" sz="3200" dirty="0">
                <a:latin typeface="Route 159 Bold"/>
              </a:rPr>
              <a:t>?</a:t>
            </a:r>
            <a:endParaRPr kumimoji="1" lang="ja-JP" altLang="en-US" sz="3200" dirty="0">
              <a:solidFill>
                <a:schemeClr val="accent1"/>
              </a:solidFill>
              <a:latin typeface="Route 159 Bold"/>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a:t>
            </a:fld>
            <a:endParaRPr lang="ja-JP" altLang="en-US"/>
          </a:p>
        </p:txBody>
      </p:sp>
      <p:sp>
        <p:nvSpPr>
          <p:cNvPr id="16" name="テキスト プレースホルダー 15"/>
          <p:cNvSpPr>
            <a:spLocks noGrp="1"/>
          </p:cNvSpPr>
          <p:nvPr>
            <p:ph type="body" sz="quarter" idx="13"/>
          </p:nvPr>
        </p:nvSpPr>
        <p:spPr>
          <a:xfrm>
            <a:off x="799246" y="1037684"/>
            <a:ext cx="9553890" cy="336037"/>
          </a:xfrm>
        </p:spPr>
        <p:txBody>
          <a:bodyPr>
            <a:noAutofit/>
          </a:bodyPr>
          <a:lstStyle/>
          <a:p>
            <a:pPr marL="0" indent="0">
              <a:buNone/>
            </a:pPr>
            <a:r>
              <a:rPr kumimoji="1" lang="id-ID" altLang="ja-JP" sz="1600" dirty="0"/>
              <a:t>Envision sustainability</a:t>
            </a:r>
            <a:endParaRPr kumimoji="1" lang="ja-JP" altLang="en-US" sz="1600" dirty="0"/>
          </a:p>
        </p:txBody>
      </p:sp>
      <p:sp>
        <p:nvSpPr>
          <p:cNvPr id="17" name="テキスト プレースホルダー 16"/>
          <p:cNvSpPr>
            <a:spLocks noGrp="1"/>
          </p:cNvSpPr>
          <p:nvPr>
            <p:ph type="body" sz="quarter" idx="16"/>
          </p:nvPr>
        </p:nvSpPr>
        <p:spPr>
          <a:xfrm>
            <a:off x="4615536" y="1637990"/>
            <a:ext cx="5997966" cy="2164055"/>
          </a:xfrm>
        </p:spPr>
        <p:txBody>
          <a:bodyPr>
            <a:normAutofit/>
          </a:bodyPr>
          <a:lstStyle/>
          <a:p>
            <a:pPr marL="0" indent="0" algn="just">
              <a:buNone/>
            </a:pPr>
            <a:r>
              <a:rPr kumimoji="1" lang="en-US" altLang="ja-JP" sz="1400" dirty="0"/>
              <a:t>The shift from a financial to a sustainability focus in accounting involves broadening the scope of traditional accounting to include environmental, social, and economic issues in an integrated manner. This shift recognizes that improving social and environmental performance does not necessarily come at the expense of economic performance. </a:t>
            </a:r>
            <a:endParaRPr kumimoji="1" lang="id-ID" altLang="ja-JP" sz="1400" dirty="0"/>
          </a:p>
          <a:p>
            <a:pPr marL="0" indent="0" algn="just">
              <a:buNone/>
            </a:pPr>
            <a:r>
              <a:rPr lang="en-US" sz="1400" dirty="0"/>
              <a:t>The overall focus and aim of a pragmatically informed accounting for sustainability remains to identify and realize triple-win potentials</a:t>
            </a:r>
            <a:r>
              <a:rPr lang="id-ID" sz="1400" dirty="0"/>
              <a:t>. </a:t>
            </a:r>
            <a:r>
              <a:rPr kumimoji="1" lang="en-US" altLang="ja-JP" sz="1400" dirty="0"/>
              <a:t>This shift from a financial to a sustainability focus in accounting is part of the ongoing development of accounting for improved sustainability contributions.</a:t>
            </a:r>
            <a:endParaRPr kumimoji="1" lang="ja-JP" altLang="en-US" sz="1400" dirty="0"/>
          </a:p>
        </p:txBody>
      </p:sp>
      <p:sp>
        <p:nvSpPr>
          <p:cNvPr id="18" name="テキスト プレースホルダー 17"/>
          <p:cNvSpPr>
            <a:spLocks noGrp="1"/>
          </p:cNvSpPr>
          <p:nvPr>
            <p:ph type="body" sz="quarter" idx="20"/>
          </p:nvPr>
        </p:nvSpPr>
        <p:spPr>
          <a:xfrm>
            <a:off x="4615536" y="3994495"/>
            <a:ext cx="5997966" cy="2092515"/>
          </a:xfrm>
        </p:spPr>
        <p:txBody>
          <a:bodyPr>
            <a:normAutofit/>
          </a:bodyPr>
          <a:lstStyle/>
          <a:p>
            <a:pPr marL="0" indent="0" algn="just">
              <a:buNone/>
            </a:pPr>
            <a:r>
              <a:rPr lang="id-ID" sz="1500" dirty="0"/>
              <a:t>S</a:t>
            </a:r>
            <a:r>
              <a:rPr lang="en-US" sz="1500" dirty="0" err="1"/>
              <a:t>ustainability</a:t>
            </a:r>
            <a:r>
              <a:rPr lang="en-US" sz="1500" dirty="0"/>
              <a:t> accounting, as proposed by Elkington (1998), challenges this narrow focus and calls for a broader consideration of corporate performance through sustainability accounting and reporting</a:t>
            </a:r>
            <a:endParaRPr lang="id-ID" sz="1500" dirty="0"/>
          </a:p>
          <a:p>
            <a:pPr marL="0" indent="0" algn="just">
              <a:buNone/>
            </a:pPr>
            <a:r>
              <a:rPr lang="id-ID" sz="1500" dirty="0"/>
              <a:t>S</a:t>
            </a:r>
            <a:r>
              <a:rPr lang="en-US" sz="1500" dirty="0" err="1"/>
              <a:t>ustainability</a:t>
            </a:r>
            <a:r>
              <a:rPr lang="en-US" sz="1500" dirty="0"/>
              <a:t> accounting also calls for accounting for the interrelationships between different sustainability perspectives, such as environmental, social, and governance aspects. This more encompassing approach to accounting is aimed at providing a more holistic view of a company's performance and impacts</a:t>
            </a:r>
            <a:r>
              <a:rPr lang="id-ID" sz="1500" dirty="0"/>
              <a:t>.</a:t>
            </a:r>
            <a:endParaRPr kumimoji="1" lang="ja-JP" altLang="en-US" sz="1500" dirty="0"/>
          </a:p>
        </p:txBody>
      </p:sp>
      <p:sp>
        <p:nvSpPr>
          <p:cNvPr id="22" name="テキスト プレースホルダー 21"/>
          <p:cNvSpPr>
            <a:spLocks noGrp="1"/>
          </p:cNvSpPr>
          <p:nvPr>
            <p:ph type="body" sz="quarter" idx="27"/>
          </p:nvPr>
        </p:nvSpPr>
        <p:spPr>
          <a:xfrm>
            <a:off x="1120532" y="1815608"/>
            <a:ext cx="3014368" cy="363689"/>
          </a:xfrm>
        </p:spPr>
        <p:txBody>
          <a:bodyPr/>
          <a:lstStyle/>
          <a:p>
            <a:pPr marL="0" indent="0">
              <a:buNone/>
            </a:pPr>
            <a:r>
              <a:rPr lang="en-US" dirty="0"/>
              <a:t>From financial to sustainability focus</a:t>
            </a:r>
            <a:endParaRPr kumimoji="1" lang="ja-JP" altLang="en-US" dirty="0"/>
          </a:p>
        </p:txBody>
      </p:sp>
      <p:sp>
        <p:nvSpPr>
          <p:cNvPr id="24" name="テキスト プレースホルダー 23"/>
          <p:cNvSpPr>
            <a:spLocks noGrp="1"/>
          </p:cNvSpPr>
          <p:nvPr>
            <p:ph type="body" sz="quarter" idx="29"/>
          </p:nvPr>
        </p:nvSpPr>
        <p:spPr/>
        <p:txBody>
          <a:bodyPr/>
          <a:lstStyle/>
          <a:p>
            <a:pPr marL="0" indent="0">
              <a:buNone/>
            </a:pPr>
            <a:r>
              <a:rPr lang="id-ID" dirty="0"/>
              <a:t>From a</a:t>
            </a:r>
            <a:r>
              <a:rPr lang="en-US" dirty="0" err="1"/>
              <a:t>ccounting</a:t>
            </a:r>
            <a:r>
              <a:rPr lang="en-US" dirty="0"/>
              <a:t> to sustainability accounting</a:t>
            </a:r>
            <a:endParaRPr kumimoji="1" lang="ja-JP" altLang="en-US" dirty="0"/>
          </a:p>
        </p:txBody>
      </p:sp>
      <p:pic>
        <p:nvPicPr>
          <p:cNvPr id="27" name="Picture 26">
            <a:extLst>
              <a:ext uri="{FF2B5EF4-FFF2-40B4-BE49-F238E27FC236}">
                <a16:creationId xmlns:a16="http://schemas.microsoft.com/office/drawing/2014/main" id="{FEF145F0-EF61-4360-B132-C05D9D31F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26872183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433E45E-1269-49AB-8A7D-4A2E1A76FA70}"/>
              </a:ext>
            </a:extLst>
          </p:cNvPr>
          <p:cNvSpPr/>
          <p:nvPr/>
        </p:nvSpPr>
        <p:spPr>
          <a:xfrm>
            <a:off x="4544072" y="4102212"/>
            <a:ext cx="6172200" cy="2092515"/>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F08C6E0-1C35-4843-8DE5-F066750DB65B}"/>
              </a:ext>
            </a:extLst>
          </p:cNvPr>
          <p:cNvSpPr/>
          <p:nvPr/>
        </p:nvSpPr>
        <p:spPr>
          <a:xfrm>
            <a:off x="4532243" y="1709530"/>
            <a:ext cx="6172200" cy="209251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タイトル 14"/>
          <p:cNvSpPr>
            <a:spLocks noGrp="1"/>
          </p:cNvSpPr>
          <p:nvPr>
            <p:ph type="title"/>
          </p:nvPr>
        </p:nvSpPr>
        <p:spPr>
          <a:xfrm>
            <a:off x="380999" y="-144292"/>
            <a:ext cx="8912088" cy="1325563"/>
          </a:xfrm>
        </p:spPr>
        <p:txBody>
          <a:bodyPr>
            <a:noAutofit/>
          </a:bodyPr>
          <a:lstStyle/>
          <a:p>
            <a:r>
              <a:rPr kumimoji="1" lang="en-US" altLang="ja-JP" sz="3200" dirty="0">
                <a:latin typeface="Route 159 Bold"/>
              </a:rPr>
              <a:t>What is envisaged by an accounting for </a:t>
            </a:r>
            <a:r>
              <a:rPr kumimoji="1" lang="en-US" altLang="ja-JP" sz="3200" dirty="0">
                <a:solidFill>
                  <a:srgbClr val="4472C4"/>
                </a:solidFill>
                <a:latin typeface="Route 159 Bold"/>
              </a:rPr>
              <a:t>sustainability of production</a:t>
            </a:r>
            <a:r>
              <a:rPr kumimoji="1" lang="en-US" altLang="ja-JP" sz="3200" dirty="0">
                <a:latin typeface="Route 159 Bold"/>
              </a:rPr>
              <a:t> and </a:t>
            </a:r>
            <a:r>
              <a:rPr kumimoji="1" lang="en-US" altLang="ja-JP" sz="3200" dirty="0">
                <a:solidFill>
                  <a:srgbClr val="4472C4"/>
                </a:solidFill>
                <a:latin typeface="Route 159 Bold"/>
              </a:rPr>
              <a:t>supply chains</a:t>
            </a:r>
            <a:r>
              <a:rPr kumimoji="1" lang="en-US" altLang="ja-JP" sz="3200" dirty="0">
                <a:latin typeface="Route 159 Bold"/>
              </a:rPr>
              <a:t>?</a:t>
            </a:r>
            <a:endParaRPr kumimoji="1" lang="ja-JP" altLang="en-US" sz="3200" dirty="0">
              <a:solidFill>
                <a:schemeClr val="accent1"/>
              </a:solidFill>
              <a:latin typeface="Route 159 Bold"/>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a:t>
            </a:fld>
            <a:endParaRPr lang="ja-JP" altLang="en-US"/>
          </a:p>
        </p:txBody>
      </p:sp>
      <p:sp>
        <p:nvSpPr>
          <p:cNvPr id="16" name="テキスト プレースホルダー 15"/>
          <p:cNvSpPr>
            <a:spLocks noGrp="1"/>
          </p:cNvSpPr>
          <p:nvPr>
            <p:ph type="body" sz="quarter" idx="13"/>
          </p:nvPr>
        </p:nvSpPr>
        <p:spPr>
          <a:xfrm>
            <a:off x="878759" y="1066309"/>
            <a:ext cx="9553890" cy="336037"/>
          </a:xfrm>
        </p:spPr>
        <p:txBody>
          <a:bodyPr>
            <a:normAutofit fontScale="70000" lnSpcReduction="20000"/>
          </a:bodyPr>
          <a:lstStyle/>
          <a:p>
            <a:pPr marL="0" indent="0">
              <a:buNone/>
            </a:pPr>
            <a:r>
              <a:rPr kumimoji="1" lang="id-ID" altLang="ja-JP" dirty="0"/>
              <a:t>Contd.. (1)</a:t>
            </a:r>
            <a:endParaRPr kumimoji="1" lang="ja-JP" altLang="en-US" dirty="0"/>
          </a:p>
        </p:txBody>
      </p:sp>
      <p:sp>
        <p:nvSpPr>
          <p:cNvPr id="17" name="テキスト プレースホルダー 16"/>
          <p:cNvSpPr>
            <a:spLocks noGrp="1"/>
          </p:cNvSpPr>
          <p:nvPr>
            <p:ph type="body" sz="quarter" idx="16"/>
          </p:nvPr>
        </p:nvSpPr>
        <p:spPr>
          <a:xfrm>
            <a:off x="4615536" y="1637991"/>
            <a:ext cx="5997966" cy="2092514"/>
          </a:xfrm>
        </p:spPr>
        <p:txBody>
          <a:bodyPr>
            <a:noAutofit/>
          </a:bodyPr>
          <a:lstStyle/>
          <a:p>
            <a:pPr marL="0" indent="0" algn="just">
              <a:buNone/>
            </a:pPr>
            <a:r>
              <a:rPr lang="en-US" dirty="0"/>
              <a:t>The shift from internal production processes to production in supply chains involves expanding the scope of traditional production processes to include the entire supply chain, from suppliers to customers. This shift recognizes that production is not just a function of a single organization, but involves a network of entities that contribute to the creation and delivery of products or services.</a:t>
            </a:r>
          </a:p>
          <a:p>
            <a:pPr marL="0" indent="0" algn="just">
              <a:buNone/>
            </a:pPr>
            <a:r>
              <a:rPr lang="en-US" dirty="0"/>
              <a:t>In this broader view, production includes not just the activities of manufacturers who convert raw materials or semi-finished goods into final products, but also the services produced by organizations as they gather and convert factors of production (land, labor, capital, and entrepreneurship) into a product and sell it. In some industries, such as the fashion or sports apparel industry, the intangible value of the brand may even extend the value of the actual material product and be considered the key producer of economic value. </a:t>
            </a:r>
            <a:endParaRPr kumimoji="1" lang="ja-JP" altLang="en-US" dirty="0"/>
          </a:p>
        </p:txBody>
      </p:sp>
      <p:sp>
        <p:nvSpPr>
          <p:cNvPr id="18" name="テキスト プレースホルダー 17"/>
          <p:cNvSpPr>
            <a:spLocks noGrp="1"/>
          </p:cNvSpPr>
          <p:nvPr>
            <p:ph type="body" sz="quarter" idx="20"/>
          </p:nvPr>
        </p:nvSpPr>
        <p:spPr>
          <a:xfrm>
            <a:off x="4615536" y="3994495"/>
            <a:ext cx="5997966" cy="2092515"/>
          </a:xfrm>
        </p:spPr>
        <p:txBody>
          <a:bodyPr>
            <a:normAutofit/>
          </a:bodyPr>
          <a:lstStyle/>
          <a:p>
            <a:pPr marL="0" indent="0" algn="just">
              <a:buNone/>
            </a:pPr>
            <a:r>
              <a:rPr lang="en-US" sz="1400" dirty="0"/>
              <a:t>Supply chain management, in the context of sustainability, involves managing the supply chain relationships and functions towards sustainability outcomes, usually through collaboration. This includes functions such as research and development, procurement, supplier management, logistics, production, and accounting for sustainability. </a:t>
            </a:r>
            <a:endParaRPr lang="id-ID" sz="1400" dirty="0"/>
          </a:p>
          <a:p>
            <a:pPr marL="0" indent="0" algn="just">
              <a:buNone/>
            </a:pPr>
            <a:r>
              <a:rPr lang="en-US" sz="1400" dirty="0"/>
              <a:t>The interrelationships and trade-offs between dimensions of sustainability are a vitally important part of sustainable supply chain management because sacrifices in one dimension can lead to larger than proportionate gains in other dimensions throughout the sustainable supply chain</a:t>
            </a:r>
            <a:r>
              <a:rPr lang="id-ID" sz="1400" dirty="0"/>
              <a:t>.</a:t>
            </a:r>
            <a:endParaRPr kumimoji="1" lang="ja-JP" altLang="en-US" sz="1400" dirty="0"/>
          </a:p>
        </p:txBody>
      </p:sp>
      <p:sp>
        <p:nvSpPr>
          <p:cNvPr id="22" name="テキスト プレースホルダー 21"/>
          <p:cNvSpPr>
            <a:spLocks noGrp="1"/>
          </p:cNvSpPr>
          <p:nvPr>
            <p:ph type="body" sz="quarter" idx="27"/>
          </p:nvPr>
        </p:nvSpPr>
        <p:spPr>
          <a:xfrm>
            <a:off x="1060898" y="1815608"/>
            <a:ext cx="3173172" cy="363689"/>
          </a:xfrm>
        </p:spPr>
        <p:txBody>
          <a:bodyPr/>
          <a:lstStyle/>
          <a:p>
            <a:pPr marL="0" indent="0">
              <a:buNone/>
            </a:pPr>
            <a:r>
              <a:rPr lang="id-ID" dirty="0"/>
              <a:t>I</a:t>
            </a:r>
            <a:r>
              <a:rPr lang="en-US" dirty="0" err="1"/>
              <a:t>nternal</a:t>
            </a:r>
            <a:r>
              <a:rPr lang="en-US" dirty="0"/>
              <a:t> production processes to production in supply chains</a:t>
            </a:r>
            <a:endParaRPr kumimoji="1" lang="ja-JP" altLang="en-US" dirty="0"/>
          </a:p>
        </p:txBody>
      </p:sp>
      <p:sp>
        <p:nvSpPr>
          <p:cNvPr id="24" name="テキスト プレースホルダー 23"/>
          <p:cNvSpPr>
            <a:spLocks noGrp="1"/>
          </p:cNvSpPr>
          <p:nvPr>
            <p:ph type="body" sz="quarter" idx="29"/>
          </p:nvPr>
        </p:nvSpPr>
        <p:spPr>
          <a:xfrm>
            <a:off x="1021141" y="4182051"/>
            <a:ext cx="3173171" cy="363689"/>
          </a:xfrm>
        </p:spPr>
        <p:txBody>
          <a:bodyPr/>
          <a:lstStyle/>
          <a:p>
            <a:pPr marL="0" indent="0">
              <a:buNone/>
            </a:pPr>
            <a:r>
              <a:rPr lang="en-US" dirty="0"/>
              <a:t>Supply chain management and sustainable supply chains</a:t>
            </a:r>
            <a:endParaRPr kumimoji="1" lang="ja-JP" altLang="en-US" dirty="0"/>
          </a:p>
        </p:txBody>
      </p:sp>
      <p:pic>
        <p:nvPicPr>
          <p:cNvPr id="27" name="Picture 26">
            <a:extLst>
              <a:ext uri="{FF2B5EF4-FFF2-40B4-BE49-F238E27FC236}">
                <a16:creationId xmlns:a16="http://schemas.microsoft.com/office/drawing/2014/main" id="{FEF145F0-EF61-4360-B132-C05D9D31F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40072916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2D4064-3D97-484B-840D-C03A44A70DBA}"/>
              </a:ext>
            </a:extLst>
          </p:cNvPr>
          <p:cNvSpPr/>
          <p:nvPr/>
        </p:nvSpPr>
        <p:spPr>
          <a:xfrm>
            <a:off x="4544072" y="4102212"/>
            <a:ext cx="6172200" cy="2092515"/>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3216CE-FEC1-465A-B170-FC0A5D9CAA17}"/>
              </a:ext>
            </a:extLst>
          </p:cNvPr>
          <p:cNvSpPr/>
          <p:nvPr/>
        </p:nvSpPr>
        <p:spPr>
          <a:xfrm>
            <a:off x="4532243" y="1709530"/>
            <a:ext cx="6172200" cy="209251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タイトル 14"/>
          <p:cNvSpPr>
            <a:spLocks noGrp="1"/>
          </p:cNvSpPr>
          <p:nvPr>
            <p:ph type="title"/>
          </p:nvPr>
        </p:nvSpPr>
        <p:spPr>
          <a:xfrm>
            <a:off x="380999" y="-144292"/>
            <a:ext cx="8912088" cy="1325563"/>
          </a:xfrm>
        </p:spPr>
        <p:txBody>
          <a:bodyPr>
            <a:noAutofit/>
          </a:bodyPr>
          <a:lstStyle/>
          <a:p>
            <a:r>
              <a:rPr kumimoji="1" lang="en-US" altLang="ja-JP" sz="3200" dirty="0">
                <a:latin typeface="Route 159 Bold"/>
              </a:rPr>
              <a:t>What is envisaged by an accounting for </a:t>
            </a:r>
            <a:r>
              <a:rPr kumimoji="1" lang="en-US" altLang="ja-JP" sz="3200" dirty="0">
                <a:solidFill>
                  <a:srgbClr val="4472C4"/>
                </a:solidFill>
                <a:latin typeface="Route 159 Bold"/>
              </a:rPr>
              <a:t>sustainability of production</a:t>
            </a:r>
            <a:r>
              <a:rPr kumimoji="1" lang="en-US" altLang="ja-JP" sz="3200" dirty="0">
                <a:latin typeface="Route 159 Bold"/>
              </a:rPr>
              <a:t> and </a:t>
            </a:r>
            <a:r>
              <a:rPr kumimoji="1" lang="en-US" altLang="ja-JP" sz="3200" dirty="0">
                <a:solidFill>
                  <a:srgbClr val="4472C4"/>
                </a:solidFill>
                <a:latin typeface="Route 159 Bold"/>
              </a:rPr>
              <a:t>supply chains</a:t>
            </a:r>
            <a:r>
              <a:rPr kumimoji="1" lang="en-US" altLang="ja-JP" sz="3200" dirty="0">
                <a:latin typeface="Route 159 Bold"/>
              </a:rPr>
              <a:t>?</a:t>
            </a:r>
            <a:endParaRPr kumimoji="1" lang="ja-JP" altLang="en-US" sz="3200" dirty="0">
              <a:solidFill>
                <a:schemeClr val="accent1"/>
              </a:solidFill>
              <a:latin typeface="Route 159 Bold"/>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7</a:t>
            </a:fld>
            <a:endParaRPr lang="ja-JP" altLang="en-US"/>
          </a:p>
        </p:txBody>
      </p:sp>
      <p:sp>
        <p:nvSpPr>
          <p:cNvPr id="16" name="テキスト プレースホルダー 15"/>
          <p:cNvSpPr>
            <a:spLocks noGrp="1"/>
          </p:cNvSpPr>
          <p:nvPr>
            <p:ph type="body" sz="quarter" idx="13"/>
          </p:nvPr>
        </p:nvSpPr>
        <p:spPr>
          <a:xfrm>
            <a:off x="878759" y="1066309"/>
            <a:ext cx="9553890" cy="336037"/>
          </a:xfrm>
        </p:spPr>
        <p:txBody>
          <a:bodyPr>
            <a:normAutofit fontScale="70000" lnSpcReduction="20000"/>
          </a:bodyPr>
          <a:lstStyle/>
          <a:p>
            <a:pPr marL="0" indent="0">
              <a:buNone/>
            </a:pPr>
            <a:r>
              <a:rPr kumimoji="1" lang="id-ID" altLang="ja-JP" dirty="0"/>
              <a:t>Contd... (2)</a:t>
            </a:r>
            <a:endParaRPr kumimoji="1" lang="ja-JP" altLang="en-US" dirty="0"/>
          </a:p>
        </p:txBody>
      </p:sp>
      <p:sp>
        <p:nvSpPr>
          <p:cNvPr id="17" name="テキスト プレースホルダー 16"/>
          <p:cNvSpPr>
            <a:spLocks noGrp="1"/>
          </p:cNvSpPr>
          <p:nvPr>
            <p:ph type="body" sz="quarter" idx="16"/>
          </p:nvPr>
        </p:nvSpPr>
        <p:spPr>
          <a:xfrm>
            <a:off x="4615536" y="1541677"/>
            <a:ext cx="5997966" cy="2387611"/>
          </a:xfrm>
        </p:spPr>
        <p:txBody>
          <a:bodyPr>
            <a:noAutofit/>
          </a:bodyPr>
          <a:lstStyle/>
          <a:p>
            <a:pPr marL="0" indent="0" algn="just">
              <a:spcBef>
                <a:spcPts val="600"/>
              </a:spcBef>
              <a:buNone/>
            </a:pPr>
            <a:r>
              <a:rPr lang="en-US" sz="1300" dirty="0"/>
              <a:t>A supply chain is defined as a set of three or more entities (organizations or individuals) directly involved in the upstream and downstream flows of products, services, finances, and/or information from a source to a customer. The three generic entities involved in a supply chain are the supplier, the producer (or the focal organization), and the customer.</a:t>
            </a:r>
          </a:p>
          <a:p>
            <a:pPr marL="0" indent="0" algn="just">
              <a:spcBef>
                <a:spcPts val="600"/>
              </a:spcBef>
              <a:buNone/>
            </a:pPr>
            <a:r>
              <a:rPr lang="en-US" sz="1300" dirty="0"/>
              <a:t>On the other hand, supply networks are seen in terms of relationships between a set of active members within an organization's supply chains, as well as inactive members to which an organization relates, that can be called upon to actively contribute to a supply chain if a need arises. The emphasis is on the identification of and interrelationships between supply chain members and their salience, whether active or inactive participants.</a:t>
            </a:r>
          </a:p>
        </p:txBody>
      </p:sp>
      <p:sp>
        <p:nvSpPr>
          <p:cNvPr id="18" name="テキスト プレースホルダー 17"/>
          <p:cNvSpPr>
            <a:spLocks noGrp="1"/>
          </p:cNvSpPr>
          <p:nvPr>
            <p:ph type="body" sz="quarter" idx="20"/>
          </p:nvPr>
        </p:nvSpPr>
        <p:spPr>
          <a:xfrm>
            <a:off x="4615536" y="3982944"/>
            <a:ext cx="5997966" cy="1215223"/>
          </a:xfrm>
        </p:spPr>
        <p:txBody>
          <a:bodyPr>
            <a:normAutofit/>
          </a:bodyPr>
          <a:lstStyle/>
          <a:p>
            <a:pPr marL="0" indent="0" algn="just">
              <a:buNone/>
            </a:pPr>
            <a:r>
              <a:rPr lang="en-US" sz="1400" dirty="0"/>
              <a:t>understanding of terms in the sustainability accounting for supply chain space is hedged about with the complexity of sustainability perspectives, broadened geographical scopes and confusion which accompanies new administrative technologies, with changes to be expected over time as the dynamics of sustainable supply chain management mature</a:t>
            </a:r>
            <a:endParaRPr kumimoji="1" lang="ja-JP" altLang="en-US" sz="1400" dirty="0"/>
          </a:p>
        </p:txBody>
      </p:sp>
      <p:sp>
        <p:nvSpPr>
          <p:cNvPr id="22" name="テキスト プレースホルダー 21"/>
          <p:cNvSpPr>
            <a:spLocks noGrp="1"/>
          </p:cNvSpPr>
          <p:nvPr>
            <p:ph type="body" sz="quarter" idx="27"/>
          </p:nvPr>
        </p:nvSpPr>
        <p:spPr/>
        <p:txBody>
          <a:bodyPr/>
          <a:lstStyle/>
          <a:p>
            <a:pPr marL="0" indent="0">
              <a:buNone/>
            </a:pPr>
            <a:r>
              <a:rPr lang="en-US" dirty="0"/>
              <a:t>Supply chains and supply networks</a:t>
            </a:r>
            <a:endParaRPr kumimoji="1" lang="ja-JP" altLang="en-US" dirty="0"/>
          </a:p>
        </p:txBody>
      </p:sp>
      <p:sp>
        <p:nvSpPr>
          <p:cNvPr id="24" name="テキスト プレースホルダー 23"/>
          <p:cNvSpPr>
            <a:spLocks noGrp="1"/>
          </p:cNvSpPr>
          <p:nvPr>
            <p:ph type="body" sz="quarter" idx="29"/>
          </p:nvPr>
        </p:nvSpPr>
        <p:spPr/>
        <p:txBody>
          <a:bodyPr/>
          <a:lstStyle/>
          <a:p>
            <a:pPr marL="0" indent="0">
              <a:buNone/>
            </a:pPr>
            <a:r>
              <a:rPr kumimoji="1" lang="id-ID" altLang="ja-JP" dirty="0"/>
              <a:t>--Envision</a:t>
            </a:r>
            <a:endParaRPr kumimoji="1" lang="ja-JP" altLang="en-US" dirty="0"/>
          </a:p>
        </p:txBody>
      </p:sp>
      <p:pic>
        <p:nvPicPr>
          <p:cNvPr id="27" name="Picture 26">
            <a:extLst>
              <a:ext uri="{FF2B5EF4-FFF2-40B4-BE49-F238E27FC236}">
                <a16:creationId xmlns:a16="http://schemas.microsoft.com/office/drawing/2014/main" id="{FEF145F0-EF61-4360-B132-C05D9D31F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21818716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204879" y="464230"/>
            <a:ext cx="5890592" cy="526901"/>
          </a:xfrm>
        </p:spPr>
        <p:txBody>
          <a:bodyPr>
            <a:noAutofit/>
          </a:bodyPr>
          <a:lstStyle/>
          <a:p>
            <a:r>
              <a:rPr lang="en-US" sz="3600" dirty="0">
                <a:effectLst/>
                <a:latin typeface="Route 159 Bold"/>
                <a:ea typeface="Calibri" panose="020F0502020204030204" pitchFamily="34" charset="0"/>
                <a:cs typeface="Times New Roman" panose="02020603050405020304" pitchFamily="18" charset="0"/>
              </a:rPr>
              <a:t>Institutional </a:t>
            </a:r>
            <a:r>
              <a:rPr lang="en-US" sz="3600" dirty="0">
                <a:solidFill>
                  <a:srgbClr val="4472C4"/>
                </a:solidFill>
                <a:effectLst/>
                <a:latin typeface="Route 159 Bold"/>
                <a:ea typeface="Calibri" panose="020F0502020204030204" pitchFamily="34" charset="0"/>
                <a:cs typeface="Times New Roman" panose="02020603050405020304" pitchFamily="18" charset="0"/>
              </a:rPr>
              <a:t>developments</a:t>
            </a:r>
            <a:endParaRPr kumimoji="1" lang="ja-JP" altLang="en-US" sz="3600" dirty="0">
              <a:solidFill>
                <a:schemeClr val="accent1"/>
              </a:solidFill>
              <a:latin typeface="Route 159 Bold"/>
            </a:endParaRPr>
          </a:p>
        </p:txBody>
      </p:sp>
      <p:sp>
        <p:nvSpPr>
          <p:cNvPr id="13" name="テキスト プレースホルダー 12"/>
          <p:cNvSpPr>
            <a:spLocks noGrp="1"/>
          </p:cNvSpPr>
          <p:nvPr>
            <p:ph type="body" sz="quarter" idx="13"/>
          </p:nvPr>
        </p:nvSpPr>
        <p:spPr>
          <a:xfrm>
            <a:off x="2111211" y="1028734"/>
            <a:ext cx="3484519" cy="336037"/>
          </a:xfrm>
        </p:spPr>
        <p:txBody>
          <a:bodyPr>
            <a:normAutofit fontScale="55000" lnSpcReduction="20000"/>
          </a:bodyPr>
          <a:lstStyle/>
          <a:p>
            <a:pPr marL="0" indent="0">
              <a:buNone/>
            </a:pPr>
            <a:r>
              <a:rPr kumimoji="1" lang="id-ID" altLang="ja-JP" dirty="0"/>
              <a:t>Four aspects</a:t>
            </a:r>
            <a:endParaRPr kumimoji="1" lang="ja-JP" altLang="en-US" dirty="0"/>
          </a:p>
        </p:txBody>
      </p:sp>
      <p:sp>
        <p:nvSpPr>
          <p:cNvPr id="15" name="テキスト プレースホルダー 14"/>
          <p:cNvSpPr>
            <a:spLocks noGrp="1"/>
          </p:cNvSpPr>
          <p:nvPr>
            <p:ph type="body" sz="quarter" idx="15"/>
          </p:nvPr>
        </p:nvSpPr>
        <p:spPr/>
        <p:txBody>
          <a:bodyPr/>
          <a:lstStyle/>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Globalization and </a:t>
            </a:r>
            <a:r>
              <a:rPr lang="en-US" dirty="0" err="1">
                <a:effectLst/>
                <a:latin typeface="Calibri" panose="020F0502020204030204" pitchFamily="34" charset="0"/>
                <a:ea typeface="Calibri" panose="020F0502020204030204" pitchFamily="34" charset="0"/>
                <a:cs typeface="Times New Roman" panose="02020603050405020304" pitchFamily="18" charset="0"/>
              </a:rPr>
              <a:t>regionalisation</a:t>
            </a:r>
            <a:endParaRPr kumimoji="1" lang="ja-JP" altLang="en-US" sz="3200" dirty="0"/>
          </a:p>
        </p:txBody>
      </p:sp>
      <p:sp>
        <p:nvSpPr>
          <p:cNvPr id="14" name="テキスト プレースホルダー 13"/>
          <p:cNvSpPr>
            <a:spLocks noGrp="1"/>
          </p:cNvSpPr>
          <p:nvPr>
            <p:ph type="body" sz="quarter" idx="14"/>
          </p:nvPr>
        </p:nvSpPr>
        <p:spPr>
          <a:xfrm>
            <a:off x="1806202" y="2241379"/>
            <a:ext cx="3789528" cy="1481167"/>
          </a:xfrm>
        </p:spPr>
        <p:txBody>
          <a:bodyPr>
            <a:normAutofit/>
          </a:bodyPr>
          <a:lstStyle/>
          <a:p>
            <a:pPr marL="0" indent="0" algn="jus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Globalization and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regionalisation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refer to the increasing interconnectedness of businesses and economies around the world</a:t>
            </a:r>
            <a:r>
              <a:rPr lang="id-ID" sz="1400" dirty="0">
                <a:effectLst/>
                <a:latin typeface="Calibri" panose="020F0502020204030204" pitchFamily="34" charset="0"/>
                <a:ea typeface="Calibri" panose="020F0502020204030204" pitchFamily="34" charset="0"/>
                <a:cs typeface="Times New Roman" panose="02020603050405020304" pitchFamily="18" charset="0"/>
              </a:rPr>
              <a:t>. </a:t>
            </a:r>
            <a:endParaRPr kumimoji="1" lang="ja-JP" altLang="en-US" sz="1100" dirty="0"/>
          </a:p>
        </p:txBody>
      </p:sp>
      <p:sp>
        <p:nvSpPr>
          <p:cNvPr id="16" name="テキスト プレースホルダー 15"/>
          <p:cNvSpPr>
            <a:spLocks noGrp="1"/>
          </p:cNvSpPr>
          <p:nvPr>
            <p:ph type="body" sz="quarter" idx="16"/>
          </p:nvPr>
        </p:nvSpPr>
        <p:spPr/>
        <p:txBody>
          <a:bodyPr/>
          <a:lstStyle/>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Logistics</a:t>
            </a:r>
            <a:endParaRPr kumimoji="1" lang="ja-JP" altLang="en-US" sz="3200" dirty="0"/>
          </a:p>
        </p:txBody>
      </p:sp>
      <p:sp>
        <p:nvSpPr>
          <p:cNvPr id="17" name="テキスト プレースホルダー 16"/>
          <p:cNvSpPr>
            <a:spLocks noGrp="1"/>
          </p:cNvSpPr>
          <p:nvPr>
            <p:ph type="body" sz="quarter" idx="17"/>
          </p:nvPr>
        </p:nvSpPr>
        <p:spPr>
          <a:xfrm>
            <a:off x="1806201" y="4518071"/>
            <a:ext cx="4289271" cy="2203404"/>
          </a:xfrm>
        </p:spPr>
        <p:txBody>
          <a:bodyPr>
            <a:noAutofit/>
          </a:bodyPr>
          <a:lstStyle/>
          <a:p>
            <a:pPr marL="0" indent="0" algn="just">
              <a:lnSpc>
                <a:spcPct val="100000"/>
              </a:lnSpc>
              <a:spcBef>
                <a:spcPts val="600"/>
              </a:spcBef>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Logistics, in the context of sustainability, refers to the management of the flow of goods, services, and information between the point of origin and the point of consumption in a way that meets the requirements of customers and supports sustainability goals. </a:t>
            </a:r>
          </a:p>
          <a:p>
            <a:pPr marL="0" indent="0" algn="just">
              <a:lnSpc>
                <a:spcPct val="100000"/>
              </a:lnSpc>
              <a:spcBef>
                <a:spcPts val="600"/>
              </a:spcBef>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This includes transportation of products, both intermediate and final, which was not an issue for the majority of companies when production and sale took place locally, as suppliers and purchasers were located in close proximity to each other.</a:t>
            </a:r>
            <a:endParaRPr kumimoji="1" lang="ja-JP" altLang="en-US" sz="1300" dirty="0"/>
          </a:p>
        </p:txBody>
      </p:sp>
      <p:sp>
        <p:nvSpPr>
          <p:cNvPr id="18" name="テキスト プレースホルダー 17"/>
          <p:cNvSpPr>
            <a:spLocks noGrp="1"/>
          </p:cNvSpPr>
          <p:nvPr>
            <p:ph type="body" sz="quarter" idx="18"/>
          </p:nvPr>
        </p:nvSpPr>
        <p:spPr/>
        <p:txBody>
          <a:bodyPr/>
          <a:lstStyle/>
          <a:p>
            <a:pPr marL="0" indent="0">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Tracking, communications and reporting</a:t>
            </a:r>
            <a:endParaRPr kumimoji="1" lang="ja-JP" altLang="en-US" sz="2200" dirty="0"/>
          </a:p>
        </p:txBody>
      </p:sp>
      <p:sp>
        <p:nvSpPr>
          <p:cNvPr id="19" name="テキスト プレースホルダー 18"/>
          <p:cNvSpPr>
            <a:spLocks noGrp="1"/>
          </p:cNvSpPr>
          <p:nvPr>
            <p:ph type="body" sz="quarter" idx="19"/>
          </p:nvPr>
        </p:nvSpPr>
        <p:spPr>
          <a:xfrm>
            <a:off x="7277533" y="2243412"/>
            <a:ext cx="4609667" cy="1481167"/>
          </a:xfrm>
        </p:spPr>
        <p:txBody>
          <a:bodyPr>
            <a:noAutofit/>
          </a:bodyPr>
          <a:lstStyle/>
          <a:p>
            <a:pPr marL="0" indent="0" algn="just">
              <a:lnSpc>
                <a:spcPct val="100000"/>
              </a:lnSpc>
              <a:spcBef>
                <a:spcPts val="0"/>
              </a:spcBef>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Tracking, communications, and reporting in the context of supply chains involve the management and flow of information that parallels the transfer of production materials, intermediate and final products, and services between different parties in different countries. </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Accounting in the context of new technologies and open communications between organizations and across borders is needed to reflect the changing context of data, information, and knowledge development and transfer. This is particularly important in the context of sustainable supply chains, where transparency and accountability are key.</a:t>
            </a:r>
            <a:endParaRPr kumimoji="1" lang="ja-JP" altLang="en-US" sz="1200" dirty="0"/>
          </a:p>
        </p:txBody>
      </p:sp>
      <p:sp>
        <p:nvSpPr>
          <p:cNvPr id="20" name="テキスト プレースホルダー 19"/>
          <p:cNvSpPr>
            <a:spLocks noGrp="1"/>
          </p:cNvSpPr>
          <p:nvPr>
            <p:ph type="body" sz="quarter" idx="20"/>
          </p:nvPr>
        </p:nvSpPr>
        <p:spPr/>
        <p:txBody>
          <a:bodyPr/>
          <a:lstStyle/>
          <a:p>
            <a:pPr marL="0" indent="0">
              <a:buNone/>
            </a:pPr>
            <a:r>
              <a:rPr lang="id-ID" dirty="0">
                <a:latin typeface="Calibri" panose="020F0502020204030204" pitchFamily="34" charset="0"/>
                <a:ea typeface="Calibri" panose="020F0502020204030204" pitchFamily="34" charset="0"/>
                <a:cs typeface="Times New Roman" panose="02020603050405020304" pitchFamily="18" charset="0"/>
              </a:rPr>
              <a:t>I</a:t>
            </a:r>
            <a:r>
              <a:rPr lang="en-US" dirty="0" err="1">
                <a:effectLst/>
                <a:latin typeface="Calibri" panose="020F0502020204030204" pitchFamily="34" charset="0"/>
                <a:ea typeface="Calibri" panose="020F0502020204030204" pitchFamily="34" charset="0"/>
                <a:cs typeface="Times New Roman" panose="02020603050405020304" pitchFamily="18" charset="0"/>
              </a:rPr>
              <a:t>ntegration</a:t>
            </a:r>
            <a:endParaRPr kumimoji="1" lang="ja-JP" altLang="en-US" sz="3200" dirty="0"/>
          </a:p>
        </p:txBody>
      </p:sp>
      <p:sp>
        <p:nvSpPr>
          <p:cNvPr id="21" name="テキスト プレースホルダー 20"/>
          <p:cNvSpPr>
            <a:spLocks noGrp="1"/>
          </p:cNvSpPr>
          <p:nvPr>
            <p:ph type="body" sz="quarter" idx="21"/>
          </p:nvPr>
        </p:nvSpPr>
        <p:spPr>
          <a:xfrm>
            <a:off x="7277533" y="4520105"/>
            <a:ext cx="4609667" cy="2019843"/>
          </a:xfrm>
        </p:spPr>
        <p:txBody>
          <a:bodyPr>
            <a:normAutofit/>
          </a:bodyPr>
          <a:lstStyle/>
          <a:p>
            <a:pPr marL="0" indent="0" algn="just">
              <a:lnSpc>
                <a:spcPct val="100000"/>
              </a:lnSpc>
              <a:spcBef>
                <a:spcPts val="600"/>
              </a:spcBef>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Integration, in the context of supply chain management and sustainability, refers to the coordination and collaboration of activities and information across different entities in the supply chain to achieve sustainability goals. This includes integrating environmental, social, and economic aspects into conventional internal company functions such as logistics, purchasing from suppliers, design and investment in production facilities, marketing to consumers, and waste management. </a:t>
            </a:r>
          </a:p>
        </p:txBody>
      </p:sp>
      <p:sp>
        <p:nvSpPr>
          <p:cNvPr id="23" name="スライド番号プレースホルダー 22"/>
          <p:cNvSpPr>
            <a:spLocks noGrp="1"/>
          </p:cNvSpPr>
          <p:nvPr>
            <p:ph type="sldNum" sz="quarter" idx="11"/>
          </p:nvPr>
        </p:nvSpPr>
        <p:spPr/>
        <p:txBody>
          <a:bodyPr/>
          <a:lstStyle/>
          <a:p>
            <a:fld id="{E6459DFB-86F3-43FA-8567-2EA6E426AE90}" type="slidenum">
              <a:rPr lang="ja-JP" altLang="en-US" smtClean="0"/>
              <a:pPr/>
              <a:t>8</a:t>
            </a:fld>
            <a:endParaRPr lang="ja-JP" altLang="en-US"/>
          </a:p>
        </p:txBody>
      </p:sp>
      <p:pic>
        <p:nvPicPr>
          <p:cNvPr id="24" name="Picture 23">
            <a:extLst>
              <a:ext uri="{FF2B5EF4-FFF2-40B4-BE49-F238E27FC236}">
                <a16:creationId xmlns:a16="http://schemas.microsoft.com/office/drawing/2014/main" id="{84CC90A8-0125-42ED-96F5-5E00CA2DC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56927300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a:xfrm>
            <a:off x="587127" y="92906"/>
            <a:ext cx="8914682" cy="899931"/>
          </a:xfrm>
        </p:spPr>
        <p:txBody>
          <a:bodyPr>
            <a:noAutofit/>
          </a:bodyPr>
          <a:lstStyle/>
          <a:p>
            <a:r>
              <a:rPr kumimoji="1" lang="en-US" altLang="ja-JP" sz="2800" dirty="0">
                <a:latin typeface="Route 159 Bold"/>
              </a:rPr>
              <a:t>How can accounting for </a:t>
            </a:r>
            <a:r>
              <a:rPr kumimoji="1" lang="en-US" altLang="ja-JP" sz="2800" dirty="0">
                <a:solidFill>
                  <a:srgbClr val="4472C4"/>
                </a:solidFill>
                <a:latin typeface="Route 159 Bold"/>
              </a:rPr>
              <a:t>sustainability</a:t>
            </a:r>
            <a:r>
              <a:rPr kumimoji="1" lang="en-US" altLang="ja-JP" sz="2800" dirty="0">
                <a:latin typeface="Route 159 Bold"/>
              </a:rPr>
              <a:t> of </a:t>
            </a:r>
            <a:r>
              <a:rPr kumimoji="1" lang="en-US" altLang="ja-JP" sz="2800" dirty="0">
                <a:solidFill>
                  <a:srgbClr val="4472C4"/>
                </a:solidFill>
                <a:latin typeface="Route 159 Bold"/>
              </a:rPr>
              <a:t>production</a:t>
            </a:r>
            <a:r>
              <a:rPr kumimoji="1" lang="en-US" altLang="ja-JP" sz="2800" dirty="0">
                <a:latin typeface="Route 159 Bold"/>
              </a:rPr>
              <a:t> and </a:t>
            </a:r>
            <a:r>
              <a:rPr kumimoji="1" lang="en-US" altLang="ja-JP" sz="2800" dirty="0">
                <a:solidFill>
                  <a:srgbClr val="4472C4"/>
                </a:solidFill>
                <a:latin typeface="Route 159 Bold"/>
              </a:rPr>
              <a:t>supply chains</a:t>
            </a:r>
            <a:r>
              <a:rPr kumimoji="1" lang="en-US" altLang="ja-JP" sz="2800" dirty="0">
                <a:latin typeface="Route 159 Bold"/>
              </a:rPr>
              <a:t> best be </a:t>
            </a:r>
            <a:r>
              <a:rPr kumimoji="1" lang="en-US" altLang="ja-JP" sz="2800" dirty="0">
                <a:solidFill>
                  <a:srgbClr val="4472C4"/>
                </a:solidFill>
                <a:latin typeface="Route 159 Bold"/>
              </a:rPr>
              <a:t>encouraged</a:t>
            </a:r>
            <a:r>
              <a:rPr kumimoji="1" lang="en-US" altLang="ja-JP" sz="2800" dirty="0">
                <a:latin typeface="Route 159 Bold"/>
              </a:rPr>
              <a:t>?</a:t>
            </a:r>
            <a:endParaRPr kumimoji="1" lang="ja-JP" altLang="en-US" sz="2800" dirty="0">
              <a:solidFill>
                <a:schemeClr val="accent1"/>
              </a:solidFill>
              <a:latin typeface="Route 159 Bold"/>
            </a:endParaRP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25" name="テキスト プレースホルダー 24"/>
          <p:cNvSpPr>
            <a:spLocks noGrp="1"/>
          </p:cNvSpPr>
          <p:nvPr>
            <p:ph type="body" sz="quarter" idx="13"/>
          </p:nvPr>
        </p:nvSpPr>
        <p:spPr/>
        <p:txBody>
          <a:bodyPr>
            <a:normAutofit/>
          </a:bodyPr>
          <a:lstStyle/>
          <a:p>
            <a:pPr marL="0" indent="0">
              <a:buNone/>
            </a:pPr>
            <a:r>
              <a:rPr kumimoji="1" lang="id-ID" altLang="ja-JP" sz="1400" dirty="0"/>
              <a:t>Sustainability support</a:t>
            </a:r>
            <a:endParaRPr kumimoji="1" lang="ja-JP" altLang="en-US" sz="1400" dirty="0"/>
          </a:p>
        </p:txBody>
      </p:sp>
      <p:sp>
        <p:nvSpPr>
          <p:cNvPr id="28" name="テキスト プレースホルダー 27"/>
          <p:cNvSpPr>
            <a:spLocks noGrp="1"/>
          </p:cNvSpPr>
          <p:nvPr>
            <p:ph type="body" sz="quarter" idx="16"/>
          </p:nvPr>
        </p:nvSpPr>
        <p:spPr>
          <a:xfrm>
            <a:off x="210611" y="4327834"/>
            <a:ext cx="4556106" cy="526901"/>
          </a:xfrm>
        </p:spPr>
        <p:txBody>
          <a:bodyPr>
            <a:normAutofit/>
          </a:bodyPr>
          <a:lstStyle/>
          <a:p>
            <a:pPr marL="0" indent="0">
              <a:buNone/>
            </a:pPr>
            <a:r>
              <a:rPr kumimoji="1" lang="en-US" altLang="ja-JP" dirty="0">
                <a:solidFill>
                  <a:schemeClr val="tx1">
                    <a:lumMod val="65000"/>
                    <a:lumOff val="35000"/>
                  </a:schemeClr>
                </a:solidFill>
              </a:rPr>
              <a:t>Environmental accounting</a:t>
            </a:r>
            <a:endParaRPr kumimoji="1" lang="ja-JP" altLang="en-US" dirty="0">
              <a:solidFill>
                <a:schemeClr val="tx1">
                  <a:lumMod val="65000"/>
                  <a:lumOff val="35000"/>
                </a:schemeClr>
              </a:solidFill>
            </a:endParaRPr>
          </a:p>
        </p:txBody>
      </p:sp>
      <p:sp>
        <p:nvSpPr>
          <p:cNvPr id="29" name="テキスト プレースホルダー 28"/>
          <p:cNvSpPr>
            <a:spLocks noGrp="1"/>
          </p:cNvSpPr>
          <p:nvPr>
            <p:ph type="body" sz="quarter" idx="17"/>
          </p:nvPr>
        </p:nvSpPr>
        <p:spPr>
          <a:xfrm>
            <a:off x="350293" y="4816322"/>
            <a:ext cx="5501818" cy="1905153"/>
          </a:xfrm>
        </p:spPr>
        <p:txBody>
          <a:bodyPr>
            <a:normAutofit fontScale="92500"/>
          </a:bodyPr>
          <a:lstStyle/>
          <a:p>
            <a:pPr marL="0" indent="0" algn="just">
              <a:spcBef>
                <a:spcPts val="0"/>
              </a:spcBef>
              <a:buNone/>
            </a:pPr>
            <a:r>
              <a:rPr lang="en-US" altLang="ja-JP" sz="1400" dirty="0"/>
              <a:t>Environmental accounting, introduced to enable managers to focus on impacts of the environment on business performance and impacts of the business on the environment, is a subset of accounting</a:t>
            </a:r>
            <a:r>
              <a:rPr lang="id-ID" altLang="ja-JP" sz="1400" dirty="0"/>
              <a:t>. </a:t>
            </a:r>
            <a:r>
              <a:rPr lang="en-US" altLang="ja-JP" sz="1400" dirty="0"/>
              <a:t>t identifies and assesses environmental impacts and costs in terms of their significance as part of the cost structure of the business. </a:t>
            </a:r>
          </a:p>
          <a:p>
            <a:pPr marL="0" indent="0" algn="just">
              <a:spcBef>
                <a:spcPts val="0"/>
              </a:spcBef>
              <a:buNone/>
            </a:pPr>
            <a:r>
              <a:rPr lang="en-US" altLang="ja-JP" sz="1400" dirty="0"/>
              <a:t>Costs of raw material supplies are regarded as business as usual, as inputs to a production or service process which are often seen as unexpectedly high. Different cost classifications are introduced in environmental accounting with the cost of building and maintaining links with environmental costs of suppliers being classed as “less tangible”, “relationship” or “image” costs. </a:t>
            </a:r>
            <a:endParaRPr lang="ja-JP" altLang="en-US" sz="1400" dirty="0"/>
          </a:p>
        </p:txBody>
      </p:sp>
      <p:sp>
        <p:nvSpPr>
          <p:cNvPr id="30" name="テキスト プレースホルダー 29"/>
          <p:cNvSpPr>
            <a:spLocks noGrp="1"/>
          </p:cNvSpPr>
          <p:nvPr>
            <p:ph type="body" sz="quarter" idx="18"/>
          </p:nvPr>
        </p:nvSpPr>
        <p:spPr>
          <a:xfrm>
            <a:off x="6579704" y="1654150"/>
            <a:ext cx="5075572" cy="670728"/>
          </a:xfrm>
        </p:spPr>
        <p:txBody>
          <a:bodyPr>
            <a:normAutofit fontScale="92500"/>
          </a:bodyPr>
          <a:lstStyle/>
          <a:p>
            <a:pPr marL="0" indent="0">
              <a:buNone/>
            </a:pPr>
            <a:r>
              <a:rPr kumimoji="1" lang="en-US" altLang="ja-JP" dirty="0"/>
              <a:t>Environmental management accounting</a:t>
            </a:r>
            <a:endParaRPr kumimoji="1" lang="ja-JP" altLang="en-US" dirty="0"/>
          </a:p>
        </p:txBody>
      </p:sp>
      <p:sp>
        <p:nvSpPr>
          <p:cNvPr id="31" name="テキスト プレースホルダー 30"/>
          <p:cNvSpPr>
            <a:spLocks noGrp="1"/>
          </p:cNvSpPr>
          <p:nvPr>
            <p:ph type="body" sz="quarter" idx="19"/>
          </p:nvPr>
        </p:nvSpPr>
        <p:spPr>
          <a:xfrm>
            <a:off x="6339890" y="4978397"/>
            <a:ext cx="5428040" cy="1591367"/>
          </a:xfrm>
        </p:spPr>
        <p:txBody>
          <a:bodyPr>
            <a:normAutofit/>
          </a:bodyPr>
          <a:lstStyle/>
          <a:p>
            <a:pPr marL="0" indent="0" algn="just">
              <a:buNone/>
            </a:pPr>
            <a:r>
              <a:rPr kumimoji="1" lang="en-US" altLang="ja-JP" dirty="0"/>
              <a:t>Environmental management accounting is a subset of accounting that identifies and assesses environmental impacts and costs in terms of their significance as part of the cost structure of the business.</a:t>
            </a:r>
            <a:endParaRPr kumimoji="1" lang="id-ID" altLang="ja-JP" dirty="0"/>
          </a:p>
          <a:p>
            <a:pPr marL="0" indent="0" algn="just">
              <a:buNone/>
            </a:pPr>
            <a:r>
              <a:rPr kumimoji="1" lang="en-US" altLang="ja-JP" dirty="0"/>
              <a:t>Environmental management accounting places special emphasis on the efficient use of resources and the </a:t>
            </a:r>
            <a:r>
              <a:rPr kumimoji="1" lang="en-US" altLang="ja-JP" dirty="0" err="1"/>
              <a:t>minimisation</a:t>
            </a:r>
            <a:r>
              <a:rPr kumimoji="1" lang="en-US" altLang="ja-JP" dirty="0"/>
              <a:t> of non-product output, such as wasted mineral resources, to preserve them for future generations of people</a:t>
            </a:r>
            <a:endParaRPr kumimoji="1" lang="ja-JP" altLang="en-US" dirty="0"/>
          </a:p>
        </p:txBody>
      </p:sp>
      <p:pic>
        <p:nvPicPr>
          <p:cNvPr id="7" name="Picture Placeholder 6">
            <a:extLst>
              <a:ext uri="{FF2B5EF4-FFF2-40B4-BE49-F238E27FC236}">
                <a16:creationId xmlns:a16="http://schemas.microsoft.com/office/drawing/2014/main" id="{796361E6-2E8E-408F-A1AD-6E7887AB57F2}"/>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2985" b="22985"/>
          <a:stretch>
            <a:fillRect/>
          </a:stretch>
        </p:blipFill>
        <p:spPr/>
      </p:pic>
      <p:pic>
        <p:nvPicPr>
          <p:cNvPr id="9" name="Picture Placeholder 8">
            <a:extLst>
              <a:ext uri="{FF2B5EF4-FFF2-40B4-BE49-F238E27FC236}">
                <a16:creationId xmlns:a16="http://schemas.microsoft.com/office/drawing/2014/main" id="{08F7E84E-6C58-499B-A0F3-544A9B313C5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7962" b="17962"/>
          <a:stretch>
            <a:fillRect/>
          </a:stretch>
        </p:blipFill>
        <p:spPr/>
      </p:pic>
      <p:pic>
        <p:nvPicPr>
          <p:cNvPr id="12" name="Picture 11">
            <a:extLst>
              <a:ext uri="{FF2B5EF4-FFF2-40B4-BE49-F238E27FC236}">
                <a16:creationId xmlns:a16="http://schemas.microsoft.com/office/drawing/2014/main" id="{92AD8EF8-C74A-4556-8AFF-85FBE49AE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350" y="210119"/>
            <a:ext cx="812899" cy="812899"/>
          </a:xfrm>
          <a:prstGeom prst="rect">
            <a:avLst/>
          </a:prstGeom>
        </p:spPr>
      </p:pic>
    </p:spTree>
    <p:extLst>
      <p:ext uri="{BB962C8B-B14F-4D97-AF65-F5344CB8AC3E}">
        <p14:creationId xmlns:p14="http://schemas.microsoft.com/office/powerpoint/2010/main" val="2582517285"/>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2360</Words>
  <Application>Microsoft Office PowerPoint</Application>
  <PresentationFormat>Widescreen</PresentationFormat>
  <Paragraphs>115</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Route 159 Bold</vt:lpstr>
      <vt:lpstr>Route 159 Light</vt:lpstr>
      <vt:lpstr>Route 159 SemiBold</vt:lpstr>
      <vt:lpstr>Route 159 UltraLight</vt:lpstr>
      <vt:lpstr>Office Theme</vt:lpstr>
      <vt:lpstr>Accounting towards sustainability in production and supply chain</vt:lpstr>
      <vt:lpstr>Table of Contents</vt:lpstr>
      <vt:lpstr>Introduction</vt:lpstr>
      <vt:lpstr>Scope of sustainable supply chain management and accounting</vt:lpstr>
      <vt:lpstr>What is envisaged by an accounting for sustainability of production and supply chains?</vt:lpstr>
      <vt:lpstr>What is envisaged by an accounting for sustainability of production and supply chains?</vt:lpstr>
      <vt:lpstr>What is envisaged by an accounting for sustainability of production and supply chains?</vt:lpstr>
      <vt:lpstr>Institutional developments</vt:lpstr>
      <vt:lpstr>How can accounting for sustainability of production and supply chains best be encouraged?</vt:lpstr>
      <vt:lpstr>How can accounting for sustainability of production and supply chains best be encouraged?</vt:lpstr>
      <vt:lpstr>How can accounting for sustainability of production and supply chains best be encouraged?</vt:lpstr>
      <vt:lpstr>How can accounting for sustainability of production and supply chains best be encouraged?</vt:lpstr>
      <vt:lpstr>Reporting on supply chain activities</vt:lpstr>
      <vt:lpstr>Conclusion and possible future directions</vt:lpstr>
      <vt:lpstr>謝謝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Romi Ilham</dc:creator>
  <cp:lastModifiedBy>Romi Ilham</cp:lastModifiedBy>
  <cp:revision>36</cp:revision>
  <dcterms:created xsi:type="dcterms:W3CDTF">2023-10-03T12:11:04Z</dcterms:created>
  <dcterms:modified xsi:type="dcterms:W3CDTF">2023-11-06T13:14:19Z</dcterms:modified>
</cp:coreProperties>
</file>