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58" r:id="rId4"/>
    <p:sldId id="257" r:id="rId5"/>
    <p:sldId id="274" r:id="rId6"/>
    <p:sldId id="275" r:id="rId7"/>
    <p:sldId id="259" r:id="rId8"/>
    <p:sldId id="261" r:id="rId9"/>
    <p:sldId id="260" r:id="rId10"/>
    <p:sldId id="262" r:id="rId11"/>
    <p:sldId id="268" r:id="rId12"/>
    <p:sldId id="269" r:id="rId13"/>
    <p:sldId id="263" r:id="rId14"/>
    <p:sldId id="264" r:id="rId15"/>
    <p:sldId id="271" r:id="rId16"/>
    <p:sldId id="266" r:id="rId17"/>
    <p:sldId id="27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A84E59-5B12-4FFB-A371-45ECF151C52E}" type="datetimeFigureOut">
              <a:rPr lang="en-ID" smtClean="0"/>
              <a:t>10/11/2023</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DFD21-8B3B-486A-B0FE-5601DE3542A7}" type="slidenum">
              <a:rPr lang="en-ID" smtClean="0"/>
              <a:t>‹#›</a:t>
            </a:fld>
            <a:endParaRPr lang="en-ID"/>
          </a:p>
        </p:txBody>
      </p:sp>
    </p:spTree>
    <p:extLst>
      <p:ext uri="{BB962C8B-B14F-4D97-AF65-F5344CB8AC3E}">
        <p14:creationId xmlns:p14="http://schemas.microsoft.com/office/powerpoint/2010/main" val="2825797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27CDC-100A-8BFB-39D6-DDF7D6F6F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ED2FCECB-4A64-5999-B9BB-775C273682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14E291D3-4FEC-1E8A-AD4E-89F50E4B00C7}"/>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637ABA98-0A30-89C7-6A7B-23604775689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A61E87B1-0C28-E47C-CC40-975ECC973756}"/>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3620721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16AA90-1A09-8A03-39D9-AD0E1B3648EB}"/>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26E7236-68B1-C282-9BDA-F1E6771BB1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4B73D46-72C5-C4DC-80E9-491FEAE5554F}"/>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6A14D114-95B7-CA8A-C87F-6EDFF1D48AF4}"/>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9A3667B8-EAE1-F4DE-8E59-D8BF6EF0911A}"/>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3843933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588997B-DD7B-16C1-2224-FA322CEDDCA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9E1931A4-9C53-50E1-4ACA-683EE60A86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650F1522-09D0-E900-61F1-A1894CAB3956}"/>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9B70E9E3-7E27-FCD2-5D4D-5558CE80DAA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C796CBD9-454B-50CD-66E7-4BE36CC15FD3}"/>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28372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6858C-BD0D-3C46-EAD9-066450A6A4E9}"/>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2472C4E6-818D-57CC-A78B-93DDF2C0B0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01D7CBEA-F55B-ECC1-3E22-1657A0938507}"/>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703F91B0-C1AF-3786-13D1-8CA4F92DDA5E}"/>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FD82269-1FEE-D18B-E6A3-D597D06C5DF9}"/>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1674787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F39A7-C879-0A16-F7BD-0B4E297EDE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3EBD5EFA-7927-348D-B5B8-A12E5DB81D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5671B5-CFFA-413D-7ACC-A857E0A7D9AB}"/>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C100D545-8D8F-71EA-215B-B6526A00F55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F68D9822-B59E-61B7-DF84-D4132F8C134D}"/>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49125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C14B7-BB36-1267-FACE-7719A13B4FC8}"/>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64CBA24-639D-5DFD-1600-48B83002C2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7E9EA435-0EA6-1862-B920-0C20BF5853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2362BC85-E928-956C-B41A-FE2F4400F8DC}"/>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6" name="Footer Placeholder 5">
            <a:extLst>
              <a:ext uri="{FF2B5EF4-FFF2-40B4-BE49-F238E27FC236}">
                <a16:creationId xmlns:a16="http://schemas.microsoft.com/office/drawing/2014/main" id="{DF88576A-6C27-8AC5-1C11-200F5CF987DD}"/>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BFDFAEFF-74FD-BF89-9694-DA18AF4756AE}"/>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8860052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B29B7-5B5A-1A94-766B-BFEEFA088C49}"/>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2C574561-E617-148D-D3F9-C1F71FEEB6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386E29-B153-66D5-A8E5-C9F043E38A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0B862127-F524-C4C0-A195-035D41670E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E3BE20A-270A-4034-AFF6-623EDC0E39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3A37A59D-E974-01E0-9C05-EDF4EF7F2915}"/>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8" name="Footer Placeholder 7">
            <a:extLst>
              <a:ext uri="{FF2B5EF4-FFF2-40B4-BE49-F238E27FC236}">
                <a16:creationId xmlns:a16="http://schemas.microsoft.com/office/drawing/2014/main" id="{B1864039-378E-9DF8-E38B-5BBFAA42B6A4}"/>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6D0B0A33-88B3-970E-8EB0-9A644DE71A88}"/>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1678990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5DE7D-8544-5D36-ABCE-DC86C74C192A}"/>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884DE6F9-7D63-995D-9F8C-FEB04678D8BF}"/>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4" name="Footer Placeholder 3">
            <a:extLst>
              <a:ext uri="{FF2B5EF4-FFF2-40B4-BE49-F238E27FC236}">
                <a16:creationId xmlns:a16="http://schemas.microsoft.com/office/drawing/2014/main" id="{744CB091-A466-5A2E-FCAA-A2AA32EDE320}"/>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5F5059ED-93AF-CB2D-4C53-DA0D299BBEF7}"/>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1018308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D2B2526-8B86-1CBA-A152-39C7F8586366}"/>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3" name="Footer Placeholder 2">
            <a:extLst>
              <a:ext uri="{FF2B5EF4-FFF2-40B4-BE49-F238E27FC236}">
                <a16:creationId xmlns:a16="http://schemas.microsoft.com/office/drawing/2014/main" id="{AC9A4B9D-5260-D95F-C3D5-2CBC60939379}"/>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9BD04259-E0CF-9681-15DC-AE3C746FAB4B}"/>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1908492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685D1-EF24-7AC5-EDCF-8A379C5662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6C6DDCE6-5325-689F-C3B4-8274FE6D71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03642508-44C6-2072-E5C2-B58D2EC2A0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FCC06-0C6D-2894-0EC1-9D3691BDBA52}"/>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6" name="Footer Placeholder 5">
            <a:extLst>
              <a:ext uri="{FF2B5EF4-FFF2-40B4-BE49-F238E27FC236}">
                <a16:creationId xmlns:a16="http://schemas.microsoft.com/office/drawing/2014/main" id="{155893E9-01CF-0824-A8BC-7FF4CA2CBF2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78E20F51-B4C8-E177-5A02-85486EA066AE}"/>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2962808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4D4C5-FD62-B0EA-D8F2-4F930D7266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226DB2D9-E604-295A-AA15-BF65B10F61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2949A65F-A3B9-7EEE-07B1-975D78A5CA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1EE607-D9B5-DDF8-F449-6544E714D8B4}"/>
              </a:ext>
            </a:extLst>
          </p:cNvPr>
          <p:cNvSpPr>
            <a:spLocks noGrp="1"/>
          </p:cNvSpPr>
          <p:nvPr>
            <p:ph type="dt" sz="half" idx="10"/>
          </p:nvPr>
        </p:nvSpPr>
        <p:spPr/>
        <p:txBody>
          <a:bodyPr/>
          <a:lstStyle/>
          <a:p>
            <a:fld id="{15AE12B1-F6CE-4814-9EB6-B285C0291010}" type="datetimeFigureOut">
              <a:rPr lang="en-ID" smtClean="0"/>
              <a:t>10/11/2023</a:t>
            </a:fld>
            <a:endParaRPr lang="en-ID"/>
          </a:p>
        </p:txBody>
      </p:sp>
      <p:sp>
        <p:nvSpPr>
          <p:cNvPr id="6" name="Footer Placeholder 5">
            <a:extLst>
              <a:ext uri="{FF2B5EF4-FFF2-40B4-BE49-F238E27FC236}">
                <a16:creationId xmlns:a16="http://schemas.microsoft.com/office/drawing/2014/main" id="{77508BC4-BE8E-0D10-BD7E-377767E0BB5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1696C80F-0F77-7CB9-0E49-720E4D32B792}"/>
              </a:ext>
            </a:extLst>
          </p:cNvPr>
          <p:cNvSpPr>
            <a:spLocks noGrp="1"/>
          </p:cNvSpPr>
          <p:nvPr>
            <p:ph type="sldNum" sz="quarter" idx="12"/>
          </p:nvPr>
        </p:nvSpPr>
        <p:spPr/>
        <p:txBody>
          <a:bodyPr/>
          <a:lstStyle/>
          <a:p>
            <a:fld id="{4DD9D097-87AA-4A2A-B490-B58BDF4BD082}" type="slidenum">
              <a:rPr lang="en-ID" smtClean="0"/>
              <a:t>‹#›</a:t>
            </a:fld>
            <a:endParaRPr lang="en-ID"/>
          </a:p>
        </p:txBody>
      </p:sp>
    </p:spTree>
    <p:extLst>
      <p:ext uri="{BB962C8B-B14F-4D97-AF65-F5344CB8AC3E}">
        <p14:creationId xmlns:p14="http://schemas.microsoft.com/office/powerpoint/2010/main" val="3494449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3E40E9-4BC3-252C-458F-D72FA7DE8B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521397EF-85F7-1F4B-A305-42F8462179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96928D89-65BD-9290-6E31-0D2167376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AE12B1-F6CE-4814-9EB6-B285C0291010}" type="datetimeFigureOut">
              <a:rPr lang="en-ID" smtClean="0"/>
              <a:t>10/11/2023</a:t>
            </a:fld>
            <a:endParaRPr lang="en-ID"/>
          </a:p>
        </p:txBody>
      </p:sp>
      <p:sp>
        <p:nvSpPr>
          <p:cNvPr id="5" name="Footer Placeholder 4">
            <a:extLst>
              <a:ext uri="{FF2B5EF4-FFF2-40B4-BE49-F238E27FC236}">
                <a16:creationId xmlns:a16="http://schemas.microsoft.com/office/drawing/2014/main" id="{21E368AD-3DE2-4FF8-FECC-939A03F5E0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2D32B8F6-0C9E-495C-5C17-63DA23EB36F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D9D097-87AA-4A2A-B490-B58BDF4BD082}" type="slidenum">
              <a:rPr lang="en-ID" smtClean="0"/>
              <a:t>‹#›</a:t>
            </a:fld>
            <a:endParaRPr lang="en-ID"/>
          </a:p>
        </p:txBody>
      </p:sp>
    </p:spTree>
    <p:extLst>
      <p:ext uri="{BB962C8B-B14F-4D97-AF65-F5344CB8AC3E}">
        <p14:creationId xmlns:p14="http://schemas.microsoft.com/office/powerpoint/2010/main" val="3193875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D26BA-64B2-CFA4-DF27-1DCC6092E81A}"/>
              </a:ext>
            </a:extLst>
          </p:cNvPr>
          <p:cNvSpPr>
            <a:spLocks noGrp="1"/>
          </p:cNvSpPr>
          <p:nvPr>
            <p:ph type="ctrTitle"/>
          </p:nvPr>
        </p:nvSpPr>
        <p:spPr>
          <a:xfrm>
            <a:off x="1523999" y="1952958"/>
            <a:ext cx="9144000" cy="2089689"/>
          </a:xfrm>
        </p:spPr>
        <p:txBody>
          <a:bodyPr>
            <a:normAutofit/>
          </a:bodyPr>
          <a:lstStyle/>
          <a:p>
            <a:r>
              <a:rPr lang="en-US" sz="4400" dirty="0"/>
              <a:t>Are logistics outsourcing partners more integrated in a more volatile environment? </a:t>
            </a:r>
            <a:endParaRPr lang="en-ID" sz="4400" dirty="0"/>
          </a:p>
        </p:txBody>
      </p:sp>
      <p:sp>
        <p:nvSpPr>
          <p:cNvPr id="3" name="Subtitle 2">
            <a:extLst>
              <a:ext uri="{FF2B5EF4-FFF2-40B4-BE49-F238E27FC236}">
                <a16:creationId xmlns:a16="http://schemas.microsoft.com/office/drawing/2014/main" id="{DC59FC3E-331A-94F8-5304-8B5BF1B90E5F}"/>
              </a:ext>
            </a:extLst>
          </p:cNvPr>
          <p:cNvSpPr>
            <a:spLocks noGrp="1"/>
          </p:cNvSpPr>
          <p:nvPr>
            <p:ph type="subTitle" idx="1"/>
          </p:nvPr>
        </p:nvSpPr>
        <p:spPr>
          <a:xfrm>
            <a:off x="1523999" y="5007801"/>
            <a:ext cx="9144000" cy="1359090"/>
          </a:xfrm>
        </p:spPr>
        <p:txBody>
          <a:bodyPr>
            <a:normAutofit fontScale="85000" lnSpcReduction="20000"/>
          </a:bodyPr>
          <a:lstStyle/>
          <a:p>
            <a:pPr algn="l"/>
            <a:r>
              <a:rPr lang="en-US" dirty="0"/>
              <a:t>Presentation	: 14 November 2023</a:t>
            </a:r>
          </a:p>
          <a:p>
            <a:pPr algn="l"/>
            <a:r>
              <a:rPr lang="en-US" dirty="0"/>
              <a:t>Supervisor	: Prof. Lee, Cheng-Wen</a:t>
            </a:r>
          </a:p>
          <a:p>
            <a:pPr algn="l"/>
            <a:r>
              <a:rPr lang="en-US" dirty="0"/>
              <a:t>Name		: Ignatius </a:t>
            </a:r>
            <a:r>
              <a:rPr lang="en-US" dirty="0" err="1"/>
              <a:t>Reyner</a:t>
            </a:r>
            <a:r>
              <a:rPr lang="en-US" dirty="0"/>
              <a:t> Giovanni</a:t>
            </a:r>
          </a:p>
          <a:p>
            <a:pPr algn="l"/>
            <a:r>
              <a:rPr lang="en-US" dirty="0"/>
              <a:t>Class		: Special Topic on Global Logistics </a:t>
            </a:r>
            <a:endParaRPr lang="en-ID" dirty="0"/>
          </a:p>
        </p:txBody>
      </p:sp>
      <p:pic>
        <p:nvPicPr>
          <p:cNvPr id="5" name="Picture 4">
            <a:extLst>
              <a:ext uri="{FF2B5EF4-FFF2-40B4-BE49-F238E27FC236}">
                <a16:creationId xmlns:a16="http://schemas.microsoft.com/office/drawing/2014/main" id="{99554BA1-2BFE-C0B4-4641-C6BF1F40A14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6455" y="340983"/>
            <a:ext cx="1359089" cy="1359089"/>
          </a:xfrm>
          <a:prstGeom prst="rect">
            <a:avLst/>
          </a:prstGeom>
        </p:spPr>
      </p:pic>
      <p:sp>
        <p:nvSpPr>
          <p:cNvPr id="6" name="TextBox 5">
            <a:extLst>
              <a:ext uri="{FF2B5EF4-FFF2-40B4-BE49-F238E27FC236}">
                <a16:creationId xmlns:a16="http://schemas.microsoft.com/office/drawing/2014/main" id="{BEA7A445-FA8E-1D36-860F-61F9A47722F1}"/>
              </a:ext>
            </a:extLst>
          </p:cNvPr>
          <p:cNvSpPr txBox="1"/>
          <p:nvPr/>
        </p:nvSpPr>
        <p:spPr>
          <a:xfrm>
            <a:off x="3049137" y="3981362"/>
            <a:ext cx="6093724" cy="369332"/>
          </a:xfrm>
          <a:prstGeom prst="rect">
            <a:avLst/>
          </a:prstGeom>
          <a:noFill/>
        </p:spPr>
        <p:txBody>
          <a:bodyPr wrap="square">
            <a:spAutoFit/>
          </a:bodyPr>
          <a:lstStyle/>
          <a:p>
            <a:pPr algn="ctr"/>
            <a:r>
              <a:rPr lang="en-US" i="1" dirty="0"/>
              <a:t>by : </a:t>
            </a:r>
            <a:r>
              <a:rPr lang="en-US" i="1" dirty="0" err="1"/>
              <a:t>Qiang</a:t>
            </a:r>
            <a:r>
              <a:rPr lang="en-US" i="1" dirty="0"/>
              <a:t> Yang , </a:t>
            </a:r>
            <a:r>
              <a:rPr lang="en-US" i="1" dirty="0" err="1"/>
              <a:t>Xiande</a:t>
            </a:r>
            <a:r>
              <a:rPr lang="en-US" i="1" dirty="0"/>
              <a:t> Zhao</a:t>
            </a:r>
          </a:p>
        </p:txBody>
      </p:sp>
    </p:spTree>
    <p:extLst>
      <p:ext uri="{BB962C8B-B14F-4D97-AF65-F5344CB8AC3E}">
        <p14:creationId xmlns:p14="http://schemas.microsoft.com/office/powerpoint/2010/main" val="2844191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pic>
        <p:nvPicPr>
          <p:cNvPr id="7" name="Content Placeholder 6">
            <a:extLst>
              <a:ext uri="{FF2B5EF4-FFF2-40B4-BE49-F238E27FC236}">
                <a16:creationId xmlns:a16="http://schemas.microsoft.com/office/drawing/2014/main" id="{ECF6942F-D826-674A-21CE-B848DA85586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64715" y="156625"/>
            <a:ext cx="10205075" cy="6552252"/>
          </a:xfrm>
        </p:spPr>
      </p:pic>
      <p:sp>
        <p:nvSpPr>
          <p:cNvPr id="3" name="Title 1">
            <a:extLst>
              <a:ext uri="{FF2B5EF4-FFF2-40B4-BE49-F238E27FC236}">
                <a16:creationId xmlns:a16="http://schemas.microsoft.com/office/drawing/2014/main" id="{7B68DDF6-0A1A-29B9-82D0-D684B48B14D9}"/>
              </a:ext>
            </a:extLst>
          </p:cNvPr>
          <p:cNvSpPr txBox="1">
            <a:spLocks/>
          </p:cNvSpPr>
          <p:nvPr/>
        </p:nvSpPr>
        <p:spPr>
          <a:xfrm rot="16200000">
            <a:off x="-4418017" y="1503084"/>
            <a:ext cx="9665461" cy="512115"/>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Result &amp; Analysis </a:t>
            </a:r>
            <a:endParaRPr lang="en-ID" dirty="0"/>
          </a:p>
        </p:txBody>
      </p:sp>
    </p:spTree>
    <p:extLst>
      <p:ext uri="{BB962C8B-B14F-4D97-AF65-F5344CB8AC3E}">
        <p14:creationId xmlns:p14="http://schemas.microsoft.com/office/powerpoint/2010/main" val="29663637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888B1664-2D80-13CE-110F-C4F9BE0A8DAB}"/>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r="3165"/>
          <a:stretch/>
        </p:blipFill>
        <p:spPr>
          <a:xfrm>
            <a:off x="504557" y="1515714"/>
            <a:ext cx="11410476" cy="4138684"/>
          </a:xfrm>
        </p:spPr>
      </p:pic>
      <p:sp>
        <p:nvSpPr>
          <p:cNvPr id="4" name="Title 1">
            <a:extLst>
              <a:ext uri="{FF2B5EF4-FFF2-40B4-BE49-F238E27FC236}">
                <a16:creationId xmlns:a16="http://schemas.microsoft.com/office/drawing/2014/main" id="{F8004705-F6C3-9851-A838-8095A225CE67}"/>
              </a:ext>
            </a:extLst>
          </p:cNvPr>
          <p:cNvSpPr txBox="1">
            <a:spLocks/>
          </p:cNvSpPr>
          <p:nvPr/>
        </p:nvSpPr>
        <p:spPr>
          <a:xfrm>
            <a:off x="719512" y="580111"/>
            <a:ext cx="9665461" cy="512115"/>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Result &amp; Analysis </a:t>
            </a:r>
            <a:endParaRPr lang="en-ID" dirty="0"/>
          </a:p>
        </p:txBody>
      </p:sp>
      <p:pic>
        <p:nvPicPr>
          <p:cNvPr id="5" name="Picture 4">
            <a:extLst>
              <a:ext uri="{FF2B5EF4-FFF2-40B4-BE49-F238E27FC236}">
                <a16:creationId xmlns:a16="http://schemas.microsoft.com/office/drawing/2014/main" id="{917E8889-02C4-0C89-B65D-BF4046E941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Tree>
    <p:extLst>
      <p:ext uri="{BB962C8B-B14F-4D97-AF65-F5344CB8AC3E}">
        <p14:creationId xmlns:p14="http://schemas.microsoft.com/office/powerpoint/2010/main" val="3065319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17E8889-02C4-0C89-B65D-BF4046E941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pic>
        <p:nvPicPr>
          <p:cNvPr id="9" name="Picture 8">
            <a:extLst>
              <a:ext uri="{FF2B5EF4-FFF2-40B4-BE49-F238E27FC236}">
                <a16:creationId xmlns:a16="http://schemas.microsoft.com/office/drawing/2014/main" id="{55F0646A-E515-ADEC-2AE1-FCDC6BE655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3895" y="1759141"/>
            <a:ext cx="11373999" cy="4458523"/>
          </a:xfrm>
          <a:prstGeom prst="rect">
            <a:avLst/>
          </a:prstGeom>
        </p:spPr>
      </p:pic>
      <p:sp>
        <p:nvSpPr>
          <p:cNvPr id="10" name="Title 1">
            <a:extLst>
              <a:ext uri="{FF2B5EF4-FFF2-40B4-BE49-F238E27FC236}">
                <a16:creationId xmlns:a16="http://schemas.microsoft.com/office/drawing/2014/main" id="{8D5B6D64-31DD-68D9-B0B6-E8101E125511}"/>
              </a:ext>
            </a:extLst>
          </p:cNvPr>
          <p:cNvSpPr txBox="1">
            <a:spLocks/>
          </p:cNvSpPr>
          <p:nvPr/>
        </p:nvSpPr>
        <p:spPr>
          <a:xfrm>
            <a:off x="719512" y="580111"/>
            <a:ext cx="9665461" cy="512115"/>
          </a:xfrm>
          <a:prstGeom prst="rect">
            <a:avLst/>
          </a:prstGeom>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Result &amp; Analysis </a:t>
            </a:r>
            <a:endParaRPr lang="en-ID" dirty="0"/>
          </a:p>
        </p:txBody>
      </p:sp>
    </p:spTree>
    <p:extLst>
      <p:ext uri="{BB962C8B-B14F-4D97-AF65-F5344CB8AC3E}">
        <p14:creationId xmlns:p14="http://schemas.microsoft.com/office/powerpoint/2010/main" val="4097075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19F38ED-89D7-E017-6F2C-1D54E2436357}"/>
              </a:ext>
            </a:extLst>
          </p:cNvPr>
          <p:cNvSpPr/>
          <p:nvPr/>
        </p:nvSpPr>
        <p:spPr>
          <a:xfrm>
            <a:off x="742664" y="1901625"/>
            <a:ext cx="9144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0" name="Rectangle 9">
            <a:extLst>
              <a:ext uri="{FF2B5EF4-FFF2-40B4-BE49-F238E27FC236}">
                <a16:creationId xmlns:a16="http://schemas.microsoft.com/office/drawing/2014/main" id="{C770CFA4-D469-00F1-8C7E-3B6C5CCB888B}"/>
              </a:ext>
            </a:extLst>
          </p:cNvPr>
          <p:cNvSpPr/>
          <p:nvPr/>
        </p:nvSpPr>
        <p:spPr>
          <a:xfrm>
            <a:off x="742664" y="3135306"/>
            <a:ext cx="9144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Rectangle 10">
            <a:extLst>
              <a:ext uri="{FF2B5EF4-FFF2-40B4-BE49-F238E27FC236}">
                <a16:creationId xmlns:a16="http://schemas.microsoft.com/office/drawing/2014/main" id="{03A0589E-DE04-4118-B591-3E9D9252CB36}"/>
              </a:ext>
            </a:extLst>
          </p:cNvPr>
          <p:cNvSpPr/>
          <p:nvPr/>
        </p:nvSpPr>
        <p:spPr>
          <a:xfrm>
            <a:off x="742664" y="4322966"/>
            <a:ext cx="9144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Rectangle 11">
            <a:extLst>
              <a:ext uri="{FF2B5EF4-FFF2-40B4-BE49-F238E27FC236}">
                <a16:creationId xmlns:a16="http://schemas.microsoft.com/office/drawing/2014/main" id="{426FCD56-56D5-9F62-8086-E5DAC79521A5}"/>
              </a:ext>
            </a:extLst>
          </p:cNvPr>
          <p:cNvSpPr/>
          <p:nvPr/>
        </p:nvSpPr>
        <p:spPr>
          <a:xfrm>
            <a:off x="742664" y="5495222"/>
            <a:ext cx="914400"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4" y="156625"/>
            <a:ext cx="10803341" cy="1159640"/>
          </a:xfrm>
        </p:spPr>
        <p:txBody>
          <a:bodyPr>
            <a:normAutofit fontScale="90000"/>
          </a:bodyPr>
          <a:lstStyle/>
          <a:p>
            <a:r>
              <a:rPr lang="en-US" dirty="0"/>
              <a:t>Result &amp; Analysis </a:t>
            </a:r>
            <a:br>
              <a:rPr lang="en-US" dirty="0"/>
            </a:br>
            <a:r>
              <a:rPr lang="en-US" dirty="0"/>
              <a:t>(Comprehensive analysis of research framework)</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4" name="Content Placeholder 3">
            <a:extLst>
              <a:ext uri="{FF2B5EF4-FFF2-40B4-BE49-F238E27FC236}">
                <a16:creationId xmlns:a16="http://schemas.microsoft.com/office/drawing/2014/main" id="{428DBB0F-A298-811B-3082-CA2A04414D94}"/>
              </a:ext>
            </a:extLst>
          </p:cNvPr>
          <p:cNvSpPr>
            <a:spLocks noGrp="1"/>
          </p:cNvSpPr>
          <p:nvPr>
            <p:ph idx="1"/>
          </p:nvPr>
        </p:nvSpPr>
        <p:spPr>
          <a:xfrm>
            <a:off x="838200" y="1319540"/>
            <a:ext cx="10515600" cy="4351338"/>
          </a:xfrm>
        </p:spPr>
        <p:txBody>
          <a:bodyPr/>
          <a:lstStyle/>
          <a:p>
            <a:pPr marL="0" indent="0">
              <a:buNone/>
            </a:pPr>
            <a:r>
              <a:rPr lang="en-US" dirty="0"/>
              <a:t>Result of the study demonstrate 4 major findings, </a:t>
            </a:r>
            <a:endParaRPr lang="en-ID" dirty="0"/>
          </a:p>
        </p:txBody>
      </p:sp>
      <p:sp>
        <p:nvSpPr>
          <p:cNvPr id="3" name="Rectangle 2">
            <a:extLst>
              <a:ext uri="{FF2B5EF4-FFF2-40B4-BE49-F238E27FC236}">
                <a16:creationId xmlns:a16="http://schemas.microsoft.com/office/drawing/2014/main" id="{F8A67687-BF5C-A0E1-75DC-645425A5EB14}"/>
              </a:ext>
            </a:extLst>
          </p:cNvPr>
          <p:cNvSpPr/>
          <p:nvPr/>
        </p:nvSpPr>
        <p:spPr>
          <a:xfrm>
            <a:off x="992304" y="2135536"/>
            <a:ext cx="10304059" cy="91440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t>Supply volatility &amp; technology uncertainty inhibit integration between the client and the vendor in a logistics out-sourcing relationship whereas demand volatility and legal unenforceability promotes it</a:t>
            </a:r>
            <a:endParaRPr lang="en-ID" dirty="0"/>
          </a:p>
        </p:txBody>
      </p:sp>
      <p:sp>
        <p:nvSpPr>
          <p:cNvPr id="5" name="Rectangle 4">
            <a:extLst>
              <a:ext uri="{FF2B5EF4-FFF2-40B4-BE49-F238E27FC236}">
                <a16:creationId xmlns:a16="http://schemas.microsoft.com/office/drawing/2014/main" id="{7CDAB1FE-8217-007D-2FC6-0405B81AC301}"/>
              </a:ext>
            </a:extLst>
          </p:cNvPr>
          <p:cNvSpPr/>
          <p:nvPr/>
        </p:nvSpPr>
        <p:spPr>
          <a:xfrm>
            <a:off x="992302" y="3350865"/>
            <a:ext cx="10304059" cy="91440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t>Integration between the client and the vendor significantly improves performance, in terms of operational performance, financial performance, and overall satisfaction</a:t>
            </a:r>
            <a:endParaRPr lang="en-ID" dirty="0"/>
          </a:p>
        </p:txBody>
      </p:sp>
      <p:sp>
        <p:nvSpPr>
          <p:cNvPr id="7" name="Rectangle 6">
            <a:extLst>
              <a:ext uri="{FF2B5EF4-FFF2-40B4-BE49-F238E27FC236}">
                <a16:creationId xmlns:a16="http://schemas.microsoft.com/office/drawing/2014/main" id="{BA537C13-3737-2051-446F-924CD048A81B}"/>
              </a:ext>
            </a:extLst>
          </p:cNvPr>
          <p:cNvSpPr/>
          <p:nvPr/>
        </p:nvSpPr>
        <p:spPr>
          <a:xfrm>
            <a:off x="992302" y="4501179"/>
            <a:ext cx="10304059" cy="91440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t>Operational performance also contributes to financial performance</a:t>
            </a:r>
            <a:endParaRPr lang="en-ID" dirty="0"/>
          </a:p>
        </p:txBody>
      </p:sp>
      <p:sp>
        <p:nvSpPr>
          <p:cNvPr id="8" name="Rectangle 7">
            <a:extLst>
              <a:ext uri="{FF2B5EF4-FFF2-40B4-BE49-F238E27FC236}">
                <a16:creationId xmlns:a16="http://schemas.microsoft.com/office/drawing/2014/main" id="{47311D73-910E-8FC5-FCF4-E2ED803EE87A}"/>
              </a:ext>
            </a:extLst>
          </p:cNvPr>
          <p:cNvSpPr/>
          <p:nvPr/>
        </p:nvSpPr>
        <p:spPr>
          <a:xfrm>
            <a:off x="992301" y="5710781"/>
            <a:ext cx="10304059" cy="914400"/>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dirty="0"/>
              <a:t>Operational performance exerts a mediating effect between integration and the two fundamental performance indicators, financial performance and overall satisfaction </a:t>
            </a:r>
            <a:endParaRPr lang="en-ID" dirty="0"/>
          </a:p>
        </p:txBody>
      </p:sp>
    </p:spTree>
    <p:extLst>
      <p:ext uri="{BB962C8B-B14F-4D97-AF65-F5344CB8AC3E}">
        <p14:creationId xmlns:p14="http://schemas.microsoft.com/office/powerpoint/2010/main" val="732549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00C020-524F-1B1C-7723-28BD7490BEFB}"/>
              </a:ext>
            </a:extLst>
          </p:cNvPr>
          <p:cNvSpPr/>
          <p:nvPr/>
        </p:nvSpPr>
        <p:spPr>
          <a:xfrm>
            <a:off x="742665" y="1528763"/>
            <a:ext cx="3852246" cy="68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id="{EDAC04B1-ECE1-5140-FCAF-90DE72E641CA}"/>
              </a:ext>
            </a:extLst>
          </p:cNvPr>
          <p:cNvSpPr/>
          <p:nvPr/>
        </p:nvSpPr>
        <p:spPr>
          <a:xfrm>
            <a:off x="742665" y="2166882"/>
            <a:ext cx="11212774" cy="368458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D"/>
          </a:p>
        </p:txBody>
      </p:sp>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5" y="156625"/>
            <a:ext cx="9931590" cy="1159640"/>
          </a:xfrm>
        </p:spPr>
        <p:txBody>
          <a:bodyPr>
            <a:normAutofit fontScale="90000"/>
          </a:bodyPr>
          <a:lstStyle/>
          <a:p>
            <a:r>
              <a:rPr lang="en-US" dirty="0"/>
              <a:t>Comprehensive analysis of research framework</a:t>
            </a:r>
            <a:br>
              <a:rPr lang="en-US" dirty="0"/>
            </a:br>
            <a:r>
              <a:rPr lang="en-US" dirty="0"/>
              <a:t>(theoretical and managerial implications) </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3" name="Text Placeholder 2">
            <a:extLst>
              <a:ext uri="{FF2B5EF4-FFF2-40B4-BE49-F238E27FC236}">
                <a16:creationId xmlns:a16="http://schemas.microsoft.com/office/drawing/2014/main" id="{C3455CDB-39E2-93BD-7E7F-BF521F128332}"/>
              </a:ext>
            </a:extLst>
          </p:cNvPr>
          <p:cNvSpPr txBox="1">
            <a:spLocks/>
          </p:cNvSpPr>
          <p:nvPr/>
        </p:nvSpPr>
        <p:spPr>
          <a:xfrm>
            <a:off x="839788" y="1681163"/>
            <a:ext cx="5157787" cy="8239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Theoretical implications</a:t>
            </a:r>
            <a:endParaRPr lang="en-ID" dirty="0"/>
          </a:p>
        </p:txBody>
      </p:sp>
      <p:sp>
        <p:nvSpPr>
          <p:cNvPr id="5" name="Content Placeholder 3">
            <a:extLst>
              <a:ext uri="{FF2B5EF4-FFF2-40B4-BE49-F238E27FC236}">
                <a16:creationId xmlns:a16="http://schemas.microsoft.com/office/drawing/2014/main" id="{12A351AF-F8FA-B786-3E90-BD39E38B0922}"/>
              </a:ext>
            </a:extLst>
          </p:cNvPr>
          <p:cNvSpPr txBox="1">
            <a:spLocks/>
          </p:cNvSpPr>
          <p:nvPr/>
        </p:nvSpPr>
        <p:spPr>
          <a:xfrm>
            <a:off x="839788" y="2505075"/>
            <a:ext cx="5157787"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D" dirty="0"/>
          </a:p>
        </p:txBody>
      </p:sp>
      <p:sp>
        <p:nvSpPr>
          <p:cNvPr id="7" name="Content Placeholder 5">
            <a:extLst>
              <a:ext uri="{FF2B5EF4-FFF2-40B4-BE49-F238E27FC236}">
                <a16:creationId xmlns:a16="http://schemas.microsoft.com/office/drawing/2014/main" id="{6D2B0332-779E-ED50-3380-0706345DFDCA}"/>
              </a:ext>
            </a:extLst>
          </p:cNvPr>
          <p:cNvSpPr txBox="1">
            <a:spLocks/>
          </p:cNvSpPr>
          <p:nvPr/>
        </p:nvSpPr>
        <p:spPr>
          <a:xfrm>
            <a:off x="6172200" y="2505075"/>
            <a:ext cx="5183188"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D" dirty="0"/>
          </a:p>
        </p:txBody>
      </p:sp>
      <p:sp>
        <p:nvSpPr>
          <p:cNvPr id="9" name="Content Placeholder 3">
            <a:extLst>
              <a:ext uri="{FF2B5EF4-FFF2-40B4-BE49-F238E27FC236}">
                <a16:creationId xmlns:a16="http://schemas.microsoft.com/office/drawing/2014/main" id="{F0F14215-690E-FD5F-8BE3-FB3635B02109}"/>
              </a:ext>
            </a:extLst>
          </p:cNvPr>
          <p:cNvSpPr txBox="1">
            <a:spLocks/>
          </p:cNvSpPr>
          <p:nvPr/>
        </p:nvSpPr>
        <p:spPr>
          <a:xfrm>
            <a:off x="992188" y="2197290"/>
            <a:ext cx="10608409" cy="41447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400" dirty="0"/>
              <a:t>Transaction cost theory suggests that firms will design their transactions structures based on the frequency, asset specificity, and uncertainty of their transactions</a:t>
            </a:r>
          </a:p>
          <a:p>
            <a:pPr algn="just"/>
            <a:r>
              <a:rPr lang="en-US" sz="2400" dirty="0"/>
              <a:t>The study confirm that the integration does work as an effective governance mechanism in response to different uncertainty indicators with different level, thus enriches transaction structure research within the framework of transaction cost theory and represents an innovation in inter-firm relationship management</a:t>
            </a:r>
          </a:p>
          <a:p>
            <a:pPr algn="just"/>
            <a:r>
              <a:rPr lang="en-US" sz="2400" b="0" i="0" dirty="0">
                <a:effectLst/>
                <a:latin typeface="-apple-system"/>
              </a:rPr>
              <a:t>control mechanisms may induce resentment between partners and require a large amount of prior input of time, money, and manpower.</a:t>
            </a:r>
            <a:endParaRPr lang="en-ID" sz="2400" dirty="0"/>
          </a:p>
          <a:p>
            <a:pPr marL="0" indent="0" algn="just">
              <a:buNone/>
            </a:pPr>
            <a:endParaRPr lang="en-US" sz="2400" dirty="0"/>
          </a:p>
          <a:p>
            <a:pPr algn="just"/>
            <a:endParaRPr lang="en-ID" sz="2400" dirty="0"/>
          </a:p>
        </p:txBody>
      </p:sp>
    </p:spTree>
    <p:extLst>
      <p:ext uri="{BB962C8B-B14F-4D97-AF65-F5344CB8AC3E}">
        <p14:creationId xmlns:p14="http://schemas.microsoft.com/office/powerpoint/2010/main" val="3515749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E92B73E-FEAE-89A1-AF81-415608EEB0DA}"/>
              </a:ext>
            </a:extLst>
          </p:cNvPr>
          <p:cNvSpPr/>
          <p:nvPr/>
        </p:nvSpPr>
        <p:spPr>
          <a:xfrm>
            <a:off x="742665" y="1528763"/>
            <a:ext cx="3852246" cy="6821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0" name="Rectangle 9">
            <a:extLst>
              <a:ext uri="{FF2B5EF4-FFF2-40B4-BE49-F238E27FC236}">
                <a16:creationId xmlns:a16="http://schemas.microsoft.com/office/drawing/2014/main" id="{CCE048BA-B43E-2542-0E1D-635D5F2327B4}"/>
              </a:ext>
            </a:extLst>
          </p:cNvPr>
          <p:cNvSpPr/>
          <p:nvPr/>
        </p:nvSpPr>
        <p:spPr>
          <a:xfrm>
            <a:off x="742665" y="2166881"/>
            <a:ext cx="11212774" cy="453449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D"/>
          </a:p>
        </p:txBody>
      </p:sp>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5" y="156625"/>
            <a:ext cx="9931590" cy="1159640"/>
          </a:xfrm>
        </p:spPr>
        <p:txBody>
          <a:bodyPr>
            <a:normAutofit fontScale="90000"/>
          </a:bodyPr>
          <a:lstStyle/>
          <a:p>
            <a:r>
              <a:rPr lang="en-US" dirty="0"/>
              <a:t>Comprehensive analysis of research framework</a:t>
            </a:r>
            <a:br>
              <a:rPr lang="en-US" dirty="0"/>
            </a:br>
            <a:r>
              <a:rPr lang="en-US" dirty="0"/>
              <a:t>(theoretical and managerial implications) </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3" name="Text Placeholder 2">
            <a:extLst>
              <a:ext uri="{FF2B5EF4-FFF2-40B4-BE49-F238E27FC236}">
                <a16:creationId xmlns:a16="http://schemas.microsoft.com/office/drawing/2014/main" id="{C3455CDB-39E2-93BD-7E7F-BF521F128332}"/>
              </a:ext>
            </a:extLst>
          </p:cNvPr>
          <p:cNvSpPr txBox="1">
            <a:spLocks/>
          </p:cNvSpPr>
          <p:nvPr/>
        </p:nvSpPr>
        <p:spPr>
          <a:xfrm>
            <a:off x="839788" y="1681163"/>
            <a:ext cx="5157787" cy="8239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Managerial implications </a:t>
            </a:r>
            <a:endParaRPr lang="en-ID" dirty="0"/>
          </a:p>
        </p:txBody>
      </p:sp>
      <p:sp>
        <p:nvSpPr>
          <p:cNvPr id="5" name="Content Placeholder 3">
            <a:extLst>
              <a:ext uri="{FF2B5EF4-FFF2-40B4-BE49-F238E27FC236}">
                <a16:creationId xmlns:a16="http://schemas.microsoft.com/office/drawing/2014/main" id="{12A351AF-F8FA-B786-3E90-BD39E38B0922}"/>
              </a:ext>
            </a:extLst>
          </p:cNvPr>
          <p:cNvSpPr txBox="1">
            <a:spLocks/>
          </p:cNvSpPr>
          <p:nvPr/>
        </p:nvSpPr>
        <p:spPr>
          <a:xfrm>
            <a:off x="839788" y="2505075"/>
            <a:ext cx="5157787"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D" dirty="0"/>
          </a:p>
        </p:txBody>
      </p:sp>
      <p:sp>
        <p:nvSpPr>
          <p:cNvPr id="7" name="Content Placeholder 5">
            <a:extLst>
              <a:ext uri="{FF2B5EF4-FFF2-40B4-BE49-F238E27FC236}">
                <a16:creationId xmlns:a16="http://schemas.microsoft.com/office/drawing/2014/main" id="{6D2B0332-779E-ED50-3380-0706345DFDCA}"/>
              </a:ext>
            </a:extLst>
          </p:cNvPr>
          <p:cNvSpPr txBox="1">
            <a:spLocks/>
          </p:cNvSpPr>
          <p:nvPr/>
        </p:nvSpPr>
        <p:spPr>
          <a:xfrm>
            <a:off x="6172200" y="2505075"/>
            <a:ext cx="5183188"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ID" dirty="0"/>
          </a:p>
        </p:txBody>
      </p:sp>
      <p:sp>
        <p:nvSpPr>
          <p:cNvPr id="8" name="Text Placeholder 4">
            <a:extLst>
              <a:ext uri="{FF2B5EF4-FFF2-40B4-BE49-F238E27FC236}">
                <a16:creationId xmlns:a16="http://schemas.microsoft.com/office/drawing/2014/main" id="{1FBDDDAC-6251-3EFA-E986-5BF8D9FD55CA}"/>
              </a:ext>
            </a:extLst>
          </p:cNvPr>
          <p:cNvSpPr txBox="1">
            <a:spLocks/>
          </p:cNvSpPr>
          <p:nvPr/>
        </p:nvSpPr>
        <p:spPr>
          <a:xfrm>
            <a:off x="6172200" y="1681163"/>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ID" dirty="0"/>
          </a:p>
        </p:txBody>
      </p:sp>
      <p:sp>
        <p:nvSpPr>
          <p:cNvPr id="9" name="Content Placeholder 3">
            <a:extLst>
              <a:ext uri="{FF2B5EF4-FFF2-40B4-BE49-F238E27FC236}">
                <a16:creationId xmlns:a16="http://schemas.microsoft.com/office/drawing/2014/main" id="{F0F14215-690E-FD5F-8BE3-FB3635B02109}"/>
              </a:ext>
            </a:extLst>
          </p:cNvPr>
          <p:cNvSpPr txBox="1">
            <a:spLocks/>
          </p:cNvSpPr>
          <p:nvPr/>
        </p:nvSpPr>
        <p:spPr>
          <a:xfrm>
            <a:off x="992188" y="2197290"/>
            <a:ext cx="10608409" cy="414477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n-US" sz="2400" b="0" i="0" dirty="0">
                <a:effectLst/>
                <a:latin typeface="-apple-system"/>
              </a:rPr>
              <a:t>Relationship building with vendor firms becomes crucial for firms to outsource their logistics activities to reduce costs and better focus on their core business. </a:t>
            </a:r>
          </a:p>
          <a:p>
            <a:pPr algn="just"/>
            <a:r>
              <a:rPr lang="en-US" sz="2400" b="0" i="0" dirty="0">
                <a:effectLst/>
                <a:latin typeface="-apple-system"/>
              </a:rPr>
              <a:t>Integration is an effective solution for responding to external uncertainties in logistics outsourcing relationships and can improve operational, financial, and overall satisfaction performance </a:t>
            </a:r>
          </a:p>
          <a:p>
            <a:pPr algn="just"/>
            <a:r>
              <a:rPr lang="en-US" sz="2400" b="0" i="0" dirty="0">
                <a:effectLst/>
                <a:latin typeface="-apple-system"/>
              </a:rPr>
              <a:t>control mechanisms may induce resentment between partners and require a large amount of prior input of time, money, and manpower.</a:t>
            </a:r>
          </a:p>
          <a:p>
            <a:pPr algn="just"/>
            <a:r>
              <a:rPr lang="en-US" sz="2400" b="0" i="0" dirty="0">
                <a:effectLst/>
                <a:latin typeface="-apple-system"/>
              </a:rPr>
              <a:t>Operational performance is the first to be achieved, followed by financial performance and overall satisfaction</a:t>
            </a:r>
          </a:p>
          <a:p>
            <a:pPr algn="just"/>
            <a:r>
              <a:rPr lang="en-US" sz="2400" b="0" i="0" dirty="0">
                <a:effectLst/>
                <a:latin typeface="-apple-system"/>
              </a:rPr>
              <a:t>Future research could explore other governance mechanisms, such as contracts, specific investments, monitoring, relational norms, and personal ties, and how they vary in response to external uncertainties.</a:t>
            </a:r>
            <a:endParaRPr lang="en-ID" sz="2400" dirty="0"/>
          </a:p>
          <a:p>
            <a:pPr marL="0" indent="0" algn="just">
              <a:buNone/>
            </a:pPr>
            <a:endParaRPr lang="en-US" sz="2400" dirty="0"/>
          </a:p>
          <a:p>
            <a:pPr algn="just"/>
            <a:endParaRPr lang="en-ID" sz="2400" dirty="0"/>
          </a:p>
        </p:txBody>
      </p:sp>
    </p:spTree>
    <p:extLst>
      <p:ext uri="{BB962C8B-B14F-4D97-AF65-F5344CB8AC3E}">
        <p14:creationId xmlns:p14="http://schemas.microsoft.com/office/powerpoint/2010/main" val="513484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CFBFD41-FFB5-5CF2-521D-6DA6C90EC8A2}"/>
              </a:ext>
            </a:extLst>
          </p:cNvPr>
          <p:cNvSpPr/>
          <p:nvPr/>
        </p:nvSpPr>
        <p:spPr>
          <a:xfrm>
            <a:off x="10728847" y="5718815"/>
            <a:ext cx="914400" cy="9144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ID"/>
          </a:p>
        </p:txBody>
      </p:sp>
      <p:sp>
        <p:nvSpPr>
          <p:cNvPr id="11" name="Rectangle 10">
            <a:extLst>
              <a:ext uri="{FF2B5EF4-FFF2-40B4-BE49-F238E27FC236}">
                <a16:creationId xmlns:a16="http://schemas.microsoft.com/office/drawing/2014/main" id="{96CB8751-B303-190A-36CD-44DCB8AFB0DD}"/>
              </a:ext>
            </a:extLst>
          </p:cNvPr>
          <p:cNvSpPr/>
          <p:nvPr/>
        </p:nvSpPr>
        <p:spPr>
          <a:xfrm>
            <a:off x="762971" y="2221196"/>
            <a:ext cx="914400" cy="914400"/>
          </a:xfrm>
          <a:prstGeom prst="rect">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en-ID"/>
          </a:p>
        </p:txBody>
      </p:sp>
      <p:sp>
        <p:nvSpPr>
          <p:cNvPr id="4" name="Rectangle: Rounded Corners 3">
            <a:extLst>
              <a:ext uri="{FF2B5EF4-FFF2-40B4-BE49-F238E27FC236}">
                <a16:creationId xmlns:a16="http://schemas.microsoft.com/office/drawing/2014/main" id="{8FD1C8A8-D89D-881C-E7FA-CF1F22B569CA}"/>
              </a:ext>
            </a:extLst>
          </p:cNvPr>
          <p:cNvSpPr/>
          <p:nvPr/>
        </p:nvSpPr>
        <p:spPr>
          <a:xfrm>
            <a:off x="992188" y="2505075"/>
            <a:ext cx="10360024" cy="1159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9" name="Rectangle: Rounded Corners 8">
            <a:extLst>
              <a:ext uri="{FF2B5EF4-FFF2-40B4-BE49-F238E27FC236}">
                <a16:creationId xmlns:a16="http://schemas.microsoft.com/office/drawing/2014/main" id="{E861F41A-8A05-66DF-437F-37B1E8214E3F}"/>
              </a:ext>
            </a:extLst>
          </p:cNvPr>
          <p:cNvSpPr/>
          <p:nvPr/>
        </p:nvSpPr>
        <p:spPr>
          <a:xfrm>
            <a:off x="992188" y="3677295"/>
            <a:ext cx="10360024" cy="149954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ID"/>
          </a:p>
        </p:txBody>
      </p:sp>
      <p:sp>
        <p:nvSpPr>
          <p:cNvPr id="10" name="Rectangle: Rounded Corners 9">
            <a:extLst>
              <a:ext uri="{FF2B5EF4-FFF2-40B4-BE49-F238E27FC236}">
                <a16:creationId xmlns:a16="http://schemas.microsoft.com/office/drawing/2014/main" id="{D7D51C03-D645-1D3D-88F4-EC097822D68C}"/>
              </a:ext>
            </a:extLst>
          </p:cNvPr>
          <p:cNvSpPr/>
          <p:nvPr/>
        </p:nvSpPr>
        <p:spPr>
          <a:xfrm>
            <a:off x="992188" y="5182423"/>
            <a:ext cx="10360024" cy="1159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5" y="156625"/>
            <a:ext cx="9931590" cy="1159640"/>
          </a:xfrm>
        </p:spPr>
        <p:txBody>
          <a:bodyPr>
            <a:normAutofit fontScale="90000"/>
          </a:bodyPr>
          <a:lstStyle/>
          <a:p>
            <a:r>
              <a:rPr lang="en-US" dirty="0"/>
              <a:t>Several area within the paper that require to improve and future research </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3" name="Text Placeholder 2">
            <a:extLst>
              <a:ext uri="{FF2B5EF4-FFF2-40B4-BE49-F238E27FC236}">
                <a16:creationId xmlns:a16="http://schemas.microsoft.com/office/drawing/2014/main" id="{6B9895C2-2142-720F-7FCA-BAAB043A183F}"/>
              </a:ext>
            </a:extLst>
          </p:cNvPr>
          <p:cNvSpPr txBox="1">
            <a:spLocks/>
          </p:cNvSpPr>
          <p:nvPr/>
        </p:nvSpPr>
        <p:spPr>
          <a:xfrm>
            <a:off x="839788" y="1681163"/>
            <a:ext cx="5157787" cy="8239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Limitations</a:t>
            </a:r>
            <a:endParaRPr lang="en-ID" dirty="0"/>
          </a:p>
        </p:txBody>
      </p:sp>
      <p:sp>
        <p:nvSpPr>
          <p:cNvPr id="5" name="Content Placeholder 5">
            <a:extLst>
              <a:ext uri="{FF2B5EF4-FFF2-40B4-BE49-F238E27FC236}">
                <a16:creationId xmlns:a16="http://schemas.microsoft.com/office/drawing/2014/main" id="{EFEBD5EF-E6C9-05CD-0CA9-1C1C17BB3840}"/>
              </a:ext>
            </a:extLst>
          </p:cNvPr>
          <p:cNvSpPr txBox="1">
            <a:spLocks/>
          </p:cNvSpPr>
          <p:nvPr/>
        </p:nvSpPr>
        <p:spPr>
          <a:xfrm>
            <a:off x="6172200" y="2505075"/>
            <a:ext cx="5183188"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bg1"/>
                </a:solidFill>
              </a:rPr>
              <a:t>Extends to other regions and industries to test the generalizability of the results</a:t>
            </a:r>
          </a:p>
          <a:p>
            <a:r>
              <a:rPr lang="en-US" b="1" dirty="0">
                <a:solidFill>
                  <a:schemeClr val="bg1"/>
                </a:solidFill>
              </a:rPr>
              <a:t>Longitudinal data to examine the dynamic nature of outsourcing relationships</a:t>
            </a:r>
          </a:p>
          <a:p>
            <a:r>
              <a:rPr lang="en-US" b="1" dirty="0">
                <a:solidFill>
                  <a:schemeClr val="bg1"/>
                </a:solidFill>
              </a:rPr>
              <a:t>Could take up these issues, offering both theoretical and empirical insights.  </a:t>
            </a:r>
            <a:endParaRPr lang="en-ID" b="1" dirty="0">
              <a:solidFill>
                <a:schemeClr val="bg1"/>
              </a:solidFill>
            </a:endParaRPr>
          </a:p>
        </p:txBody>
      </p:sp>
      <p:sp>
        <p:nvSpPr>
          <p:cNvPr id="7" name="Text Placeholder 4">
            <a:extLst>
              <a:ext uri="{FF2B5EF4-FFF2-40B4-BE49-F238E27FC236}">
                <a16:creationId xmlns:a16="http://schemas.microsoft.com/office/drawing/2014/main" id="{350DD671-70E8-5BE0-EBB7-E070416A70CF}"/>
              </a:ext>
            </a:extLst>
          </p:cNvPr>
          <p:cNvSpPr txBox="1">
            <a:spLocks/>
          </p:cNvSpPr>
          <p:nvPr/>
        </p:nvSpPr>
        <p:spPr>
          <a:xfrm>
            <a:off x="6172200" y="1681163"/>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Future research </a:t>
            </a:r>
            <a:endParaRPr lang="en-ID" dirty="0"/>
          </a:p>
        </p:txBody>
      </p:sp>
      <p:sp>
        <p:nvSpPr>
          <p:cNvPr id="8" name="Content Placeholder 3">
            <a:extLst>
              <a:ext uri="{FF2B5EF4-FFF2-40B4-BE49-F238E27FC236}">
                <a16:creationId xmlns:a16="http://schemas.microsoft.com/office/drawing/2014/main" id="{8C853D74-4DF3-F110-C65F-6F73779D1820}"/>
              </a:ext>
            </a:extLst>
          </p:cNvPr>
          <p:cNvSpPr txBox="1">
            <a:spLocks/>
          </p:cNvSpPr>
          <p:nvPr/>
        </p:nvSpPr>
        <p:spPr>
          <a:xfrm>
            <a:off x="992188" y="2657475"/>
            <a:ext cx="5157787" cy="36845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dirty="0">
                <a:solidFill>
                  <a:schemeClr val="bg1"/>
                </a:solidFill>
              </a:rPr>
              <a:t>Limited just only in the Bohai Rim Region, region of China</a:t>
            </a:r>
          </a:p>
          <a:p>
            <a:r>
              <a:rPr lang="en-US" b="1" dirty="0">
                <a:solidFill>
                  <a:schemeClr val="bg1"/>
                </a:solidFill>
              </a:rPr>
              <a:t>This study is based on cross-sectional data, which limits the researcher to get the whole picture of causal interfaces  </a:t>
            </a:r>
          </a:p>
          <a:p>
            <a:r>
              <a:rPr lang="en-US" b="1" dirty="0">
                <a:solidFill>
                  <a:schemeClr val="bg1"/>
                </a:solidFill>
              </a:rPr>
              <a:t>Integration is not always the best solution for responding to volatility. </a:t>
            </a:r>
            <a:endParaRPr lang="en-ID" b="1" dirty="0">
              <a:solidFill>
                <a:schemeClr val="bg1"/>
              </a:solidFill>
            </a:endParaRPr>
          </a:p>
        </p:txBody>
      </p:sp>
    </p:spTree>
    <p:extLst>
      <p:ext uri="{BB962C8B-B14F-4D97-AF65-F5344CB8AC3E}">
        <p14:creationId xmlns:p14="http://schemas.microsoft.com/office/powerpoint/2010/main" val="3761135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445D6-0156-0CD5-BA0D-3A77C8955A2E}"/>
              </a:ext>
            </a:extLst>
          </p:cNvPr>
          <p:cNvSpPr>
            <a:spLocks noGrp="1"/>
          </p:cNvSpPr>
          <p:nvPr>
            <p:ph type="title"/>
          </p:nvPr>
        </p:nvSpPr>
        <p:spPr/>
        <p:txBody>
          <a:bodyPr/>
          <a:lstStyle/>
          <a:p>
            <a:r>
              <a:rPr lang="en-US" dirty="0"/>
              <a:t>Thank you </a:t>
            </a:r>
            <a:endParaRPr lang="en-ID" dirty="0"/>
          </a:p>
        </p:txBody>
      </p:sp>
      <p:sp>
        <p:nvSpPr>
          <p:cNvPr id="3" name="Text Placeholder 2">
            <a:extLst>
              <a:ext uri="{FF2B5EF4-FFF2-40B4-BE49-F238E27FC236}">
                <a16:creationId xmlns:a16="http://schemas.microsoft.com/office/drawing/2014/main" id="{1A59AEDF-659A-E3B7-B334-EA313D7D5EEE}"/>
              </a:ext>
            </a:extLst>
          </p:cNvPr>
          <p:cNvSpPr>
            <a:spLocks noGrp="1"/>
          </p:cNvSpPr>
          <p:nvPr>
            <p:ph type="body" idx="1"/>
          </p:nvPr>
        </p:nvSpPr>
        <p:spPr/>
        <p:txBody>
          <a:bodyPr/>
          <a:lstStyle/>
          <a:p>
            <a:r>
              <a:rPr lang="en-US" dirty="0"/>
              <a:t>Let’s discuss </a:t>
            </a:r>
            <a:r>
              <a:rPr lang="en-US" dirty="0">
                <a:sym typeface="Wingdings" panose="05000000000000000000" pitchFamily="2" charset="2"/>
              </a:rPr>
              <a:t></a:t>
            </a:r>
            <a:endParaRPr lang="en-ID" dirty="0"/>
          </a:p>
        </p:txBody>
      </p:sp>
    </p:spTree>
    <p:extLst>
      <p:ext uri="{BB962C8B-B14F-4D97-AF65-F5344CB8AC3E}">
        <p14:creationId xmlns:p14="http://schemas.microsoft.com/office/powerpoint/2010/main" val="2358783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FC299-257E-A6B6-77D7-C57323CE9068}"/>
              </a:ext>
            </a:extLst>
          </p:cNvPr>
          <p:cNvSpPr>
            <a:spLocks noGrp="1"/>
          </p:cNvSpPr>
          <p:nvPr>
            <p:ph type="title"/>
          </p:nvPr>
        </p:nvSpPr>
        <p:spPr>
          <a:xfrm rot="16200000">
            <a:off x="-2257565" y="2755709"/>
            <a:ext cx="6858001" cy="1346582"/>
          </a:xfrm>
        </p:spPr>
        <p:txBody>
          <a:bodyPr>
            <a:normAutofit/>
          </a:bodyPr>
          <a:lstStyle/>
          <a:p>
            <a:r>
              <a:rPr lang="en-US" sz="3600" dirty="0"/>
              <a:t>Primary hub for shipping, highways, aviation and communications</a:t>
            </a:r>
            <a:endParaRPr lang="en-ID" sz="3600" dirty="0"/>
          </a:p>
        </p:txBody>
      </p:sp>
      <p:pic>
        <p:nvPicPr>
          <p:cNvPr id="13" name="Content Placeholder 12">
            <a:extLst>
              <a:ext uri="{FF2B5EF4-FFF2-40B4-BE49-F238E27FC236}">
                <a16:creationId xmlns:a16="http://schemas.microsoft.com/office/drawing/2014/main" id="{8F23A7F7-50B8-B443-B47F-4CEAE1E7EED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3270" y="365879"/>
            <a:ext cx="10331714" cy="6126241"/>
          </a:xfrm>
        </p:spPr>
      </p:pic>
      <p:sp>
        <p:nvSpPr>
          <p:cNvPr id="14" name="Rectangle 13">
            <a:extLst>
              <a:ext uri="{FF2B5EF4-FFF2-40B4-BE49-F238E27FC236}">
                <a16:creationId xmlns:a16="http://schemas.microsoft.com/office/drawing/2014/main" id="{D2FEF677-5DA2-59A8-E6E5-34242D7773F1}"/>
              </a:ext>
            </a:extLst>
          </p:cNvPr>
          <p:cNvSpPr/>
          <p:nvPr/>
        </p:nvSpPr>
        <p:spPr>
          <a:xfrm>
            <a:off x="163773" y="-2"/>
            <a:ext cx="222914" cy="6858002"/>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5" name="Rectangle 14">
            <a:extLst>
              <a:ext uri="{FF2B5EF4-FFF2-40B4-BE49-F238E27FC236}">
                <a16:creationId xmlns:a16="http://schemas.microsoft.com/office/drawing/2014/main" id="{2A693E7C-C76B-9EE0-284F-AD751B9FC4EA}"/>
              </a:ext>
            </a:extLst>
          </p:cNvPr>
          <p:cNvSpPr/>
          <p:nvPr/>
        </p:nvSpPr>
        <p:spPr>
          <a:xfrm>
            <a:off x="386687" y="-2"/>
            <a:ext cx="222914" cy="6858002"/>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9049647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8FBCE-EA25-F67B-BB7F-8CB0BBA66CF4}"/>
              </a:ext>
            </a:extLst>
          </p:cNvPr>
          <p:cNvSpPr>
            <a:spLocks noGrp="1"/>
          </p:cNvSpPr>
          <p:nvPr>
            <p:ph type="title"/>
          </p:nvPr>
        </p:nvSpPr>
        <p:spPr/>
        <p:txBody>
          <a:bodyPr/>
          <a:lstStyle/>
          <a:p>
            <a:r>
              <a:rPr lang="en-US" dirty="0"/>
              <a:t>Introduction &amp; Theoretical Background </a:t>
            </a:r>
            <a:endParaRPr lang="en-ID" dirty="0"/>
          </a:p>
        </p:txBody>
      </p:sp>
      <p:sp>
        <p:nvSpPr>
          <p:cNvPr id="3" name="Content Placeholder 2">
            <a:extLst>
              <a:ext uri="{FF2B5EF4-FFF2-40B4-BE49-F238E27FC236}">
                <a16:creationId xmlns:a16="http://schemas.microsoft.com/office/drawing/2014/main" id="{1685DC7E-3805-84B9-65CE-ACDA2BA5910C}"/>
              </a:ext>
            </a:extLst>
          </p:cNvPr>
          <p:cNvSpPr>
            <a:spLocks noGrp="1"/>
          </p:cNvSpPr>
          <p:nvPr>
            <p:ph idx="1"/>
          </p:nvPr>
        </p:nvSpPr>
        <p:spPr/>
        <p:txBody>
          <a:bodyPr>
            <a:normAutofit fontScale="92500"/>
          </a:bodyPr>
          <a:lstStyle/>
          <a:p>
            <a:pPr algn="just"/>
            <a:endParaRPr lang="en-US" b="0" i="0" dirty="0">
              <a:effectLst/>
              <a:latin typeface="-apple-system"/>
            </a:endParaRPr>
          </a:p>
          <a:p>
            <a:pPr algn="just"/>
            <a:r>
              <a:rPr lang="en-US" b="0" i="0" dirty="0">
                <a:effectLst/>
                <a:latin typeface="-apple-system"/>
              </a:rPr>
              <a:t>The theoretical background of the study is based on transaction cost theory, which suggests that firms design their transaction structures based on the frequency, asset specificity, and uncertainty of their transactions. In the presence of high uncertainty, firms implement control mechanisms such as contracts and transaction-specific investments to increase control over transaction attributes and reduce risks and transaction costs.</a:t>
            </a:r>
          </a:p>
          <a:p>
            <a:pPr algn="just"/>
            <a:r>
              <a:rPr lang="en-US" b="0" i="0" dirty="0">
                <a:effectLst/>
                <a:latin typeface="-apple-system"/>
              </a:rPr>
              <a:t>The study conducted various tests to verify the reliability and validity of the data, including confirmatory factor analysis, average variance extracted (AVE) values, and discriminant validity tests. The hypotheses were tested using structural equation modeling (SEM) analysis.</a:t>
            </a:r>
            <a:endParaRPr lang="en-ID" dirty="0"/>
          </a:p>
        </p:txBody>
      </p:sp>
      <p:pic>
        <p:nvPicPr>
          <p:cNvPr id="4" name="Picture 3">
            <a:extLst>
              <a:ext uri="{FF2B5EF4-FFF2-40B4-BE49-F238E27FC236}">
                <a16:creationId xmlns:a16="http://schemas.microsoft.com/office/drawing/2014/main" id="{02BF1D0C-FCAF-03E0-269C-E1F89E0C2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Tree>
    <p:extLst>
      <p:ext uri="{BB962C8B-B14F-4D97-AF65-F5344CB8AC3E}">
        <p14:creationId xmlns:p14="http://schemas.microsoft.com/office/powerpoint/2010/main" val="272093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5" y="156625"/>
            <a:ext cx="9931590" cy="1159640"/>
          </a:xfrm>
        </p:spPr>
        <p:txBody>
          <a:bodyPr/>
          <a:lstStyle/>
          <a:p>
            <a:r>
              <a:rPr lang="en-US" dirty="0"/>
              <a:t>Logistics outsourcing relationship figure</a:t>
            </a:r>
            <a:endParaRPr lang="en-ID" dirty="0"/>
          </a:p>
        </p:txBody>
      </p:sp>
      <p:pic>
        <p:nvPicPr>
          <p:cNvPr id="5" name="Content Placeholder 4">
            <a:extLst>
              <a:ext uri="{FF2B5EF4-FFF2-40B4-BE49-F238E27FC236}">
                <a16:creationId xmlns:a16="http://schemas.microsoft.com/office/drawing/2014/main" id="{ED9612CE-3C50-0A16-397A-79F56A3AF9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2665" y="1092633"/>
            <a:ext cx="9575042" cy="4977161"/>
          </a:xfrm>
        </p:spPr>
      </p:pic>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3" name="TextBox 2">
            <a:extLst>
              <a:ext uri="{FF2B5EF4-FFF2-40B4-BE49-F238E27FC236}">
                <a16:creationId xmlns:a16="http://schemas.microsoft.com/office/drawing/2014/main" id="{5DF8BF24-173B-EC57-E4CD-E17C4B1F06E0}"/>
              </a:ext>
            </a:extLst>
          </p:cNvPr>
          <p:cNvSpPr txBox="1"/>
          <p:nvPr/>
        </p:nvSpPr>
        <p:spPr>
          <a:xfrm>
            <a:off x="742665" y="6332043"/>
            <a:ext cx="8442278" cy="369332"/>
          </a:xfrm>
          <a:prstGeom prst="rect">
            <a:avLst/>
          </a:prstGeom>
          <a:noFill/>
        </p:spPr>
        <p:txBody>
          <a:bodyPr wrap="square" rtlCol="0">
            <a:spAutoFit/>
          </a:bodyPr>
          <a:lstStyle/>
          <a:p>
            <a:r>
              <a:rPr lang="en-US" dirty="0"/>
              <a:t>The model of this study, whose elements depicts the unified as above </a:t>
            </a:r>
            <a:endParaRPr lang="en-ID" dirty="0"/>
          </a:p>
        </p:txBody>
      </p:sp>
      <p:sp>
        <p:nvSpPr>
          <p:cNvPr id="4" name="TextBox 3">
            <a:extLst>
              <a:ext uri="{FF2B5EF4-FFF2-40B4-BE49-F238E27FC236}">
                <a16:creationId xmlns:a16="http://schemas.microsoft.com/office/drawing/2014/main" id="{4335F987-9741-CAF3-4BF2-2CF1BCFF8404}"/>
              </a:ext>
            </a:extLst>
          </p:cNvPr>
          <p:cNvSpPr txBox="1"/>
          <p:nvPr/>
        </p:nvSpPr>
        <p:spPr>
          <a:xfrm>
            <a:off x="7983939" y="4121624"/>
            <a:ext cx="4144939" cy="2031325"/>
          </a:xfrm>
          <a:prstGeom prst="rect">
            <a:avLst/>
          </a:prstGeom>
          <a:noFill/>
        </p:spPr>
        <p:txBody>
          <a:bodyPr wrap="square" rtlCol="0">
            <a:spAutoFit/>
          </a:bodyPr>
          <a:lstStyle/>
          <a:p>
            <a:r>
              <a:rPr lang="en-US" dirty="0"/>
              <a:t>Dependent Variable  : </a:t>
            </a:r>
            <a:r>
              <a:rPr lang="en-US" b="0" i="0" dirty="0">
                <a:effectLst/>
                <a:latin typeface="-apple-system"/>
              </a:rPr>
              <a:t>integration, operational performance, financial performance, and overall satisfaction</a:t>
            </a:r>
          </a:p>
          <a:p>
            <a:endParaRPr lang="en-US" b="0" i="0" dirty="0">
              <a:effectLst/>
              <a:latin typeface="-apple-system"/>
            </a:endParaRPr>
          </a:p>
          <a:p>
            <a:r>
              <a:rPr lang="en-US" dirty="0">
                <a:latin typeface="-apple-system"/>
              </a:rPr>
              <a:t>Independent Variable: </a:t>
            </a:r>
            <a:r>
              <a:rPr lang="en-US" b="0" i="0" dirty="0">
                <a:effectLst/>
                <a:latin typeface="-apple-system"/>
              </a:rPr>
              <a:t>volatility, supply volatility, technology uncertainty, and legal unenforceability</a:t>
            </a:r>
            <a:r>
              <a:rPr lang="en-US" dirty="0"/>
              <a:t> </a:t>
            </a:r>
            <a:endParaRPr lang="en-ID" dirty="0"/>
          </a:p>
        </p:txBody>
      </p:sp>
      <p:sp>
        <p:nvSpPr>
          <p:cNvPr id="7" name="Rectangle 6">
            <a:extLst>
              <a:ext uri="{FF2B5EF4-FFF2-40B4-BE49-F238E27FC236}">
                <a16:creationId xmlns:a16="http://schemas.microsoft.com/office/drawing/2014/main" id="{B3F77C9C-F916-1524-BB59-1A5A06747F74}"/>
              </a:ext>
            </a:extLst>
          </p:cNvPr>
          <p:cNvSpPr/>
          <p:nvPr/>
        </p:nvSpPr>
        <p:spPr>
          <a:xfrm>
            <a:off x="7763583" y="4135272"/>
            <a:ext cx="2292825" cy="3411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Dependent Variable</a:t>
            </a:r>
            <a:endParaRPr lang="en-ID" dirty="0"/>
          </a:p>
        </p:txBody>
      </p:sp>
      <p:sp>
        <p:nvSpPr>
          <p:cNvPr id="8" name="Rectangle 7">
            <a:extLst>
              <a:ext uri="{FF2B5EF4-FFF2-40B4-BE49-F238E27FC236}">
                <a16:creationId xmlns:a16="http://schemas.microsoft.com/office/drawing/2014/main" id="{EB4A2608-3B6D-A755-B0C3-AED4C8DE5581}"/>
              </a:ext>
            </a:extLst>
          </p:cNvPr>
          <p:cNvSpPr/>
          <p:nvPr/>
        </p:nvSpPr>
        <p:spPr>
          <a:xfrm>
            <a:off x="7763583" y="5241877"/>
            <a:ext cx="2292825" cy="3411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Independent Variable</a:t>
            </a:r>
            <a:endParaRPr lang="en-ID" dirty="0"/>
          </a:p>
        </p:txBody>
      </p:sp>
    </p:spTree>
    <p:extLst>
      <p:ext uri="{BB962C8B-B14F-4D97-AF65-F5344CB8AC3E}">
        <p14:creationId xmlns:p14="http://schemas.microsoft.com/office/powerpoint/2010/main" val="38430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6C2F41-ABB3-F683-B818-A022707246A9}"/>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1838644" y="47058"/>
            <a:ext cx="8514711" cy="6763883"/>
          </a:xfrm>
          <a:prstGeom prst="rect">
            <a:avLst/>
          </a:prstGeom>
        </p:spPr>
      </p:pic>
      <p:sp>
        <p:nvSpPr>
          <p:cNvPr id="2" name="Title 1">
            <a:extLst>
              <a:ext uri="{FF2B5EF4-FFF2-40B4-BE49-F238E27FC236}">
                <a16:creationId xmlns:a16="http://schemas.microsoft.com/office/drawing/2014/main" id="{905B101F-9F07-6CAA-0CD3-B7FA7B843388}"/>
              </a:ext>
            </a:extLst>
          </p:cNvPr>
          <p:cNvSpPr>
            <a:spLocks noGrp="1"/>
          </p:cNvSpPr>
          <p:nvPr>
            <p:ph type="title"/>
          </p:nvPr>
        </p:nvSpPr>
        <p:spPr/>
        <p:txBody>
          <a:bodyPr/>
          <a:lstStyle/>
          <a:p>
            <a:endParaRPr lang="en-ID" dirty="0"/>
          </a:p>
        </p:txBody>
      </p:sp>
      <p:sp>
        <p:nvSpPr>
          <p:cNvPr id="3" name="Content Placeholder 2">
            <a:extLst>
              <a:ext uri="{FF2B5EF4-FFF2-40B4-BE49-F238E27FC236}">
                <a16:creationId xmlns:a16="http://schemas.microsoft.com/office/drawing/2014/main" id="{6BF2A8F1-60B8-B214-5979-0B64A5C15A81}"/>
              </a:ext>
            </a:extLst>
          </p:cNvPr>
          <p:cNvSpPr>
            <a:spLocks noGrp="1"/>
          </p:cNvSpPr>
          <p:nvPr>
            <p:ph idx="1"/>
          </p:nvPr>
        </p:nvSpPr>
        <p:spPr/>
        <p:txBody>
          <a:bodyPr/>
          <a:lstStyle/>
          <a:p>
            <a:pPr algn="just"/>
            <a:r>
              <a:rPr lang="en-US" dirty="0"/>
              <a:t>The hypotheses were testes using data from 5 selected district in the Bohai Rim region of China, including Hebei province, Liaoning province, Shandong province, Tianjin city and Beijing city. </a:t>
            </a:r>
          </a:p>
          <a:p>
            <a:pPr algn="just"/>
            <a:r>
              <a:rPr lang="en-US" dirty="0"/>
              <a:t>Bohai Economic Zone is one of China’s three major economic zones, It accounts for 28,2% of China’s GDP and with more than 40 ports; the most concentrated business seaports area in China</a:t>
            </a:r>
          </a:p>
          <a:p>
            <a:pPr algn="just"/>
            <a:r>
              <a:rPr lang="en-US" dirty="0"/>
              <a:t>Data collected within this region can well represent the logistics activities in China. </a:t>
            </a:r>
            <a:endParaRPr lang="en-ID" dirty="0"/>
          </a:p>
        </p:txBody>
      </p:sp>
    </p:spTree>
    <p:extLst>
      <p:ext uri="{BB962C8B-B14F-4D97-AF65-F5344CB8AC3E}">
        <p14:creationId xmlns:p14="http://schemas.microsoft.com/office/powerpoint/2010/main" val="37950404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8114D-F312-F111-9CB1-3FDDCBA51260}"/>
              </a:ext>
            </a:extLst>
          </p:cNvPr>
          <p:cNvSpPr>
            <a:spLocks noGrp="1"/>
          </p:cNvSpPr>
          <p:nvPr>
            <p:ph type="title"/>
          </p:nvPr>
        </p:nvSpPr>
        <p:spPr/>
        <p:txBody>
          <a:bodyPr/>
          <a:lstStyle/>
          <a:p>
            <a:endParaRPr lang="en-ID"/>
          </a:p>
        </p:txBody>
      </p:sp>
      <p:pic>
        <p:nvPicPr>
          <p:cNvPr id="6" name="Content Placeholder 5">
            <a:extLst>
              <a:ext uri="{FF2B5EF4-FFF2-40B4-BE49-F238E27FC236}">
                <a16:creationId xmlns:a16="http://schemas.microsoft.com/office/drawing/2014/main" id="{54515CD8-FD0F-FF0A-C3BA-6B2B3468AB3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34507" y="0"/>
            <a:ext cx="8633190" cy="6858000"/>
          </a:xfrm>
        </p:spPr>
      </p:pic>
    </p:spTree>
    <p:extLst>
      <p:ext uri="{BB962C8B-B14F-4D97-AF65-F5344CB8AC3E}">
        <p14:creationId xmlns:p14="http://schemas.microsoft.com/office/powerpoint/2010/main" val="28030255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742665" y="156625"/>
            <a:ext cx="9931590" cy="1159640"/>
          </a:xfrm>
        </p:spPr>
        <p:txBody>
          <a:bodyPr/>
          <a:lstStyle/>
          <a:p>
            <a:r>
              <a:rPr lang="en-US" dirty="0"/>
              <a:t>Hypotheses</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sp>
        <p:nvSpPr>
          <p:cNvPr id="7" name="Rectangle 6">
            <a:extLst>
              <a:ext uri="{FF2B5EF4-FFF2-40B4-BE49-F238E27FC236}">
                <a16:creationId xmlns:a16="http://schemas.microsoft.com/office/drawing/2014/main" id="{7242A57D-3FB2-1D11-126F-6DC2027966A1}"/>
              </a:ext>
            </a:extLst>
          </p:cNvPr>
          <p:cNvSpPr/>
          <p:nvPr/>
        </p:nvSpPr>
        <p:spPr>
          <a:xfrm>
            <a:off x="1906137" y="1631683"/>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Logistics outsourcing partners are more integrated in response to increased demand volatility in which they participate, ceteris paribus </a:t>
            </a:r>
            <a:endParaRPr lang="en-ID" dirty="0"/>
          </a:p>
        </p:txBody>
      </p:sp>
      <p:sp>
        <p:nvSpPr>
          <p:cNvPr id="8" name="Rectangle 7">
            <a:extLst>
              <a:ext uri="{FF2B5EF4-FFF2-40B4-BE49-F238E27FC236}">
                <a16:creationId xmlns:a16="http://schemas.microsoft.com/office/drawing/2014/main" id="{C651048B-7567-2F16-0868-4C56831401B8}"/>
              </a:ext>
            </a:extLst>
          </p:cNvPr>
          <p:cNvSpPr/>
          <p:nvPr/>
        </p:nvSpPr>
        <p:spPr>
          <a:xfrm>
            <a:off x="1906137" y="2443524"/>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Logistics outsourcing partners are less integrated in response to increased</a:t>
            </a:r>
          </a:p>
          <a:p>
            <a:pPr algn="ctr"/>
            <a:r>
              <a:rPr lang="en-US" dirty="0"/>
              <a:t> supply volatility in which they participate, ceteris paribus  </a:t>
            </a:r>
            <a:endParaRPr lang="en-ID" dirty="0"/>
          </a:p>
        </p:txBody>
      </p:sp>
      <p:sp>
        <p:nvSpPr>
          <p:cNvPr id="9" name="Rectangle 8">
            <a:extLst>
              <a:ext uri="{FF2B5EF4-FFF2-40B4-BE49-F238E27FC236}">
                <a16:creationId xmlns:a16="http://schemas.microsoft.com/office/drawing/2014/main" id="{82C1ECB3-EF20-FEAE-691E-AD87BC2B6E41}"/>
              </a:ext>
            </a:extLst>
          </p:cNvPr>
          <p:cNvSpPr/>
          <p:nvPr/>
        </p:nvSpPr>
        <p:spPr>
          <a:xfrm>
            <a:off x="1906137" y="3255365"/>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Logistics outsourcing partners are less integrated in response to increased technology uncertainty in which they participate, ceteris paribus </a:t>
            </a:r>
            <a:endParaRPr lang="en-ID" dirty="0"/>
          </a:p>
        </p:txBody>
      </p:sp>
      <p:sp>
        <p:nvSpPr>
          <p:cNvPr id="10" name="Rectangle 9">
            <a:extLst>
              <a:ext uri="{FF2B5EF4-FFF2-40B4-BE49-F238E27FC236}">
                <a16:creationId xmlns:a16="http://schemas.microsoft.com/office/drawing/2014/main" id="{409C9723-FD51-A225-6E68-68F1CBB02A28}"/>
              </a:ext>
            </a:extLst>
          </p:cNvPr>
          <p:cNvSpPr/>
          <p:nvPr/>
        </p:nvSpPr>
        <p:spPr>
          <a:xfrm>
            <a:off x="1918363" y="4141101"/>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Logistics outsourcing partners are more integrated in response to increased legal unenforceability in which they participate, ceteris paribus</a:t>
            </a:r>
            <a:endParaRPr lang="en-ID" dirty="0"/>
          </a:p>
        </p:txBody>
      </p:sp>
      <p:sp>
        <p:nvSpPr>
          <p:cNvPr id="11" name="Rectangle 10">
            <a:extLst>
              <a:ext uri="{FF2B5EF4-FFF2-40B4-BE49-F238E27FC236}">
                <a16:creationId xmlns:a16="http://schemas.microsoft.com/office/drawing/2014/main" id="{399D3AA5-2BA0-BC9F-C63E-316358B4E839}"/>
              </a:ext>
            </a:extLst>
          </p:cNvPr>
          <p:cNvSpPr/>
          <p:nvPr/>
        </p:nvSpPr>
        <p:spPr>
          <a:xfrm>
            <a:off x="1906137" y="5026837"/>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Operational performance contributes to financial performance in logistics outsourcing relationships, ceteris paribus</a:t>
            </a:r>
            <a:endParaRPr lang="en-ID" dirty="0"/>
          </a:p>
        </p:txBody>
      </p:sp>
      <p:sp>
        <p:nvSpPr>
          <p:cNvPr id="12" name="Rectangle 11">
            <a:extLst>
              <a:ext uri="{FF2B5EF4-FFF2-40B4-BE49-F238E27FC236}">
                <a16:creationId xmlns:a16="http://schemas.microsoft.com/office/drawing/2014/main" id="{E5031B60-3BCE-D09A-521E-22C09CC82577}"/>
              </a:ext>
            </a:extLst>
          </p:cNvPr>
          <p:cNvSpPr/>
          <p:nvPr/>
        </p:nvSpPr>
        <p:spPr>
          <a:xfrm>
            <a:off x="1906137" y="5912573"/>
            <a:ext cx="8768118" cy="5732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Through improved operational performance, integration provokes improved logistics outsourcing performance in terms of (a) financial performance and (b) overall satisfaction</a:t>
            </a:r>
            <a:endParaRPr lang="en-ID" dirty="0"/>
          </a:p>
        </p:txBody>
      </p:sp>
      <p:sp>
        <p:nvSpPr>
          <p:cNvPr id="15" name="Rectangle 14">
            <a:extLst>
              <a:ext uri="{FF2B5EF4-FFF2-40B4-BE49-F238E27FC236}">
                <a16:creationId xmlns:a16="http://schemas.microsoft.com/office/drawing/2014/main" id="{AA180204-A210-9A96-FC10-765FE6F5262C}"/>
              </a:ext>
            </a:extLst>
          </p:cNvPr>
          <p:cNvSpPr/>
          <p:nvPr/>
        </p:nvSpPr>
        <p:spPr>
          <a:xfrm>
            <a:off x="1578591" y="1268548"/>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1</a:t>
            </a:r>
            <a:endParaRPr lang="en-ID" dirty="0"/>
          </a:p>
        </p:txBody>
      </p:sp>
      <p:sp>
        <p:nvSpPr>
          <p:cNvPr id="17" name="Rectangle 16">
            <a:extLst>
              <a:ext uri="{FF2B5EF4-FFF2-40B4-BE49-F238E27FC236}">
                <a16:creationId xmlns:a16="http://schemas.microsoft.com/office/drawing/2014/main" id="{7436D9F8-620D-DBEC-0E66-A0FB178CC74F}"/>
              </a:ext>
            </a:extLst>
          </p:cNvPr>
          <p:cNvSpPr/>
          <p:nvPr/>
        </p:nvSpPr>
        <p:spPr>
          <a:xfrm>
            <a:off x="1578591" y="2130994"/>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2</a:t>
            </a:r>
            <a:endParaRPr lang="en-ID" dirty="0"/>
          </a:p>
        </p:txBody>
      </p:sp>
      <p:sp>
        <p:nvSpPr>
          <p:cNvPr id="18" name="Rectangle 17">
            <a:extLst>
              <a:ext uri="{FF2B5EF4-FFF2-40B4-BE49-F238E27FC236}">
                <a16:creationId xmlns:a16="http://schemas.microsoft.com/office/drawing/2014/main" id="{9C988FA5-195F-18A5-6410-563799159C1A}"/>
              </a:ext>
            </a:extLst>
          </p:cNvPr>
          <p:cNvSpPr/>
          <p:nvPr/>
        </p:nvSpPr>
        <p:spPr>
          <a:xfrm>
            <a:off x="1578591" y="2993440"/>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3</a:t>
            </a:r>
            <a:endParaRPr lang="en-ID" dirty="0"/>
          </a:p>
        </p:txBody>
      </p:sp>
      <p:sp>
        <p:nvSpPr>
          <p:cNvPr id="19" name="Rectangle 18">
            <a:extLst>
              <a:ext uri="{FF2B5EF4-FFF2-40B4-BE49-F238E27FC236}">
                <a16:creationId xmlns:a16="http://schemas.microsoft.com/office/drawing/2014/main" id="{F3D9BABE-6CED-1C8F-585D-B68808D7DC81}"/>
              </a:ext>
            </a:extLst>
          </p:cNvPr>
          <p:cNvSpPr/>
          <p:nvPr/>
        </p:nvSpPr>
        <p:spPr>
          <a:xfrm>
            <a:off x="1578591" y="3855886"/>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4</a:t>
            </a:r>
            <a:endParaRPr lang="en-ID" dirty="0"/>
          </a:p>
        </p:txBody>
      </p:sp>
      <p:sp>
        <p:nvSpPr>
          <p:cNvPr id="20" name="Rectangle 19">
            <a:extLst>
              <a:ext uri="{FF2B5EF4-FFF2-40B4-BE49-F238E27FC236}">
                <a16:creationId xmlns:a16="http://schemas.microsoft.com/office/drawing/2014/main" id="{B3FA36BB-F155-952C-E0B8-A535154F8F70}"/>
              </a:ext>
            </a:extLst>
          </p:cNvPr>
          <p:cNvSpPr/>
          <p:nvPr/>
        </p:nvSpPr>
        <p:spPr>
          <a:xfrm>
            <a:off x="1566365" y="4714307"/>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5a</a:t>
            </a:r>
            <a:endParaRPr lang="en-ID" dirty="0"/>
          </a:p>
        </p:txBody>
      </p:sp>
      <p:sp>
        <p:nvSpPr>
          <p:cNvPr id="21" name="Rectangle 20">
            <a:extLst>
              <a:ext uri="{FF2B5EF4-FFF2-40B4-BE49-F238E27FC236}">
                <a16:creationId xmlns:a16="http://schemas.microsoft.com/office/drawing/2014/main" id="{F754504D-E209-E007-BE31-B3128D139A01}"/>
              </a:ext>
            </a:extLst>
          </p:cNvPr>
          <p:cNvSpPr/>
          <p:nvPr/>
        </p:nvSpPr>
        <p:spPr>
          <a:xfrm>
            <a:off x="1566365" y="5568150"/>
            <a:ext cx="679544" cy="7284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t>5b</a:t>
            </a:r>
            <a:endParaRPr lang="en-ID" dirty="0"/>
          </a:p>
        </p:txBody>
      </p:sp>
    </p:spTree>
    <p:extLst>
      <p:ext uri="{BB962C8B-B14F-4D97-AF65-F5344CB8AC3E}">
        <p14:creationId xmlns:p14="http://schemas.microsoft.com/office/powerpoint/2010/main" val="3739337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B9F5CC2-63AF-21E0-F4E1-754495649979}"/>
              </a:ext>
            </a:extLst>
          </p:cNvPr>
          <p:cNvSpPr/>
          <p:nvPr/>
        </p:nvSpPr>
        <p:spPr>
          <a:xfrm>
            <a:off x="6824359" y="3836349"/>
            <a:ext cx="5276191" cy="1882063"/>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ID"/>
          </a:p>
        </p:txBody>
      </p:sp>
      <p:sp>
        <p:nvSpPr>
          <p:cNvPr id="10" name="Rectangle 9">
            <a:extLst>
              <a:ext uri="{FF2B5EF4-FFF2-40B4-BE49-F238E27FC236}">
                <a16:creationId xmlns:a16="http://schemas.microsoft.com/office/drawing/2014/main" id="{B7682B38-1D52-FAB1-18A7-95548B451F50}"/>
              </a:ext>
            </a:extLst>
          </p:cNvPr>
          <p:cNvSpPr/>
          <p:nvPr/>
        </p:nvSpPr>
        <p:spPr>
          <a:xfrm>
            <a:off x="119776" y="5842337"/>
            <a:ext cx="12009102" cy="89916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ID"/>
          </a:p>
        </p:txBody>
      </p:sp>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a:off x="85867" y="1"/>
            <a:ext cx="9931590" cy="777922"/>
          </a:xfrm>
        </p:spPr>
        <p:txBody>
          <a:bodyPr/>
          <a:lstStyle/>
          <a:p>
            <a:r>
              <a:rPr lang="en-US" dirty="0"/>
              <a:t>Research Methods </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pic>
        <p:nvPicPr>
          <p:cNvPr id="8" name="Content Placeholder 7">
            <a:extLst>
              <a:ext uri="{FF2B5EF4-FFF2-40B4-BE49-F238E27FC236}">
                <a16:creationId xmlns:a16="http://schemas.microsoft.com/office/drawing/2014/main" id="{D768DD4F-801F-D329-0DDB-E7C6AF20E566}"/>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r="2525" b="3411"/>
          <a:stretch/>
        </p:blipFill>
        <p:spPr>
          <a:xfrm>
            <a:off x="119776" y="709683"/>
            <a:ext cx="6676255" cy="5008729"/>
          </a:xfrm>
        </p:spPr>
      </p:pic>
      <p:pic>
        <p:nvPicPr>
          <p:cNvPr id="4" name="Picture 3">
            <a:extLst>
              <a:ext uri="{FF2B5EF4-FFF2-40B4-BE49-F238E27FC236}">
                <a16:creationId xmlns:a16="http://schemas.microsoft.com/office/drawing/2014/main" id="{012696FD-595E-48A2-21C9-C4C94CF399E5}"/>
              </a:ext>
            </a:extLst>
          </p:cNvPr>
          <p:cNvPicPr>
            <a:picLocks noChangeAspect="1"/>
          </p:cNvPicPr>
          <p:nvPr/>
        </p:nvPicPr>
        <p:blipFill rotWithShape="1">
          <a:blip r:embed="rId4">
            <a:extLst>
              <a:ext uri="{28A0092B-C50C-407E-A947-70E740481C1C}">
                <a14:useLocalDpi xmlns:a14="http://schemas.microsoft.com/office/drawing/2010/main" val="0"/>
              </a:ext>
            </a:extLst>
          </a:blip>
          <a:srcRect b="8115"/>
          <a:stretch/>
        </p:blipFill>
        <p:spPr>
          <a:xfrm>
            <a:off x="6767705" y="1515714"/>
            <a:ext cx="5304519" cy="2229743"/>
          </a:xfrm>
          <a:prstGeom prst="rect">
            <a:avLst/>
          </a:prstGeom>
        </p:spPr>
      </p:pic>
      <p:sp>
        <p:nvSpPr>
          <p:cNvPr id="5" name="TextBox 4">
            <a:extLst>
              <a:ext uri="{FF2B5EF4-FFF2-40B4-BE49-F238E27FC236}">
                <a16:creationId xmlns:a16="http://schemas.microsoft.com/office/drawing/2014/main" id="{8F039AED-183D-3ACC-FD02-059FAB8A653B}"/>
              </a:ext>
            </a:extLst>
          </p:cNvPr>
          <p:cNvSpPr txBox="1"/>
          <p:nvPr/>
        </p:nvSpPr>
        <p:spPr>
          <a:xfrm>
            <a:off x="259307" y="5842337"/>
            <a:ext cx="11869571" cy="1477328"/>
          </a:xfrm>
          <a:prstGeom prst="rect">
            <a:avLst/>
          </a:prstGeom>
          <a:noFill/>
        </p:spPr>
        <p:txBody>
          <a:bodyPr wrap="square" rtlCol="0">
            <a:spAutoFit/>
          </a:bodyPr>
          <a:lstStyle/>
          <a:p>
            <a:pPr algn="just"/>
            <a:r>
              <a:rPr lang="en-US" dirty="0"/>
              <a:t>     highest proportion of companies were in retail (10.2%),  chemical and petrochemicals (9.8%), and metals, mechanical, and engineering (8.7%) industries, followed by the food, beverages, alcohol and cigars (8.0%), and the machinery and manufacturing (8.0%) industries. </a:t>
            </a:r>
          </a:p>
          <a:p>
            <a:endParaRPr lang="en-US" dirty="0"/>
          </a:p>
          <a:p>
            <a:endParaRPr lang="en-ID" dirty="0"/>
          </a:p>
        </p:txBody>
      </p:sp>
      <p:sp>
        <p:nvSpPr>
          <p:cNvPr id="9" name="Isosceles Triangle 8">
            <a:extLst>
              <a:ext uri="{FF2B5EF4-FFF2-40B4-BE49-F238E27FC236}">
                <a16:creationId xmlns:a16="http://schemas.microsoft.com/office/drawing/2014/main" id="{613C3DD7-27BF-65E2-8011-69EC2715045D}"/>
              </a:ext>
            </a:extLst>
          </p:cNvPr>
          <p:cNvSpPr/>
          <p:nvPr/>
        </p:nvSpPr>
        <p:spPr>
          <a:xfrm>
            <a:off x="354841" y="5931425"/>
            <a:ext cx="204717" cy="209612"/>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1" name="TextBox 10">
            <a:extLst>
              <a:ext uri="{FF2B5EF4-FFF2-40B4-BE49-F238E27FC236}">
                <a16:creationId xmlns:a16="http://schemas.microsoft.com/office/drawing/2014/main" id="{B163F60D-2BCF-E3BF-905A-2F4B71415991}"/>
              </a:ext>
            </a:extLst>
          </p:cNvPr>
          <p:cNvSpPr txBox="1"/>
          <p:nvPr/>
        </p:nvSpPr>
        <p:spPr>
          <a:xfrm>
            <a:off x="6796031" y="3950384"/>
            <a:ext cx="5276191" cy="2308324"/>
          </a:xfrm>
          <a:prstGeom prst="rect">
            <a:avLst/>
          </a:prstGeom>
          <a:noFill/>
        </p:spPr>
        <p:txBody>
          <a:bodyPr wrap="square" rtlCol="0">
            <a:spAutoFit/>
          </a:bodyPr>
          <a:lstStyle/>
          <a:p>
            <a:pPr algn="just"/>
            <a:r>
              <a:rPr lang="en-US" dirty="0"/>
              <a:t>     The median sales volume of the sample firms was around HK$ 100 </a:t>
            </a:r>
            <a:r>
              <a:rPr lang="en-US" dirty="0" err="1"/>
              <a:t>mio</a:t>
            </a:r>
            <a:r>
              <a:rPr lang="en-US" dirty="0"/>
              <a:t>, and firms with sales volumes of more than 300 </a:t>
            </a:r>
            <a:r>
              <a:rPr lang="en-US" dirty="0" err="1"/>
              <a:t>mio</a:t>
            </a:r>
            <a:r>
              <a:rPr lang="en-US" dirty="0"/>
              <a:t> were the highest proportion of all reporting firms. Sample was evenly divided between small (less than 100 employees, medium (100-999 e) and large firms (1000 or more employees)</a:t>
            </a:r>
          </a:p>
          <a:p>
            <a:endParaRPr lang="en-US" dirty="0"/>
          </a:p>
          <a:p>
            <a:endParaRPr lang="en-ID" dirty="0"/>
          </a:p>
        </p:txBody>
      </p:sp>
      <p:sp>
        <p:nvSpPr>
          <p:cNvPr id="3" name="Isosceles Triangle 2">
            <a:extLst>
              <a:ext uri="{FF2B5EF4-FFF2-40B4-BE49-F238E27FC236}">
                <a16:creationId xmlns:a16="http://schemas.microsoft.com/office/drawing/2014/main" id="{A834C218-E622-0FA2-F078-DC2C26071700}"/>
              </a:ext>
            </a:extLst>
          </p:cNvPr>
          <p:cNvSpPr/>
          <p:nvPr/>
        </p:nvSpPr>
        <p:spPr>
          <a:xfrm>
            <a:off x="6873951" y="3989245"/>
            <a:ext cx="204717" cy="209612"/>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a:p>
        </p:txBody>
      </p:sp>
    </p:spTree>
    <p:extLst>
      <p:ext uri="{BB962C8B-B14F-4D97-AF65-F5344CB8AC3E}">
        <p14:creationId xmlns:p14="http://schemas.microsoft.com/office/powerpoint/2010/main" val="28660543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7118B-E43F-C4DF-23A2-2A23C499C6CB}"/>
              </a:ext>
            </a:extLst>
          </p:cNvPr>
          <p:cNvSpPr>
            <a:spLocks noGrp="1"/>
          </p:cNvSpPr>
          <p:nvPr>
            <p:ph type="title"/>
          </p:nvPr>
        </p:nvSpPr>
        <p:spPr>
          <a:xfrm rot="16200000">
            <a:off x="-4551082" y="1636148"/>
            <a:ext cx="9931590" cy="512115"/>
          </a:xfrm>
        </p:spPr>
        <p:txBody>
          <a:bodyPr>
            <a:normAutofit fontScale="90000"/>
          </a:bodyPr>
          <a:lstStyle/>
          <a:p>
            <a:r>
              <a:rPr lang="en-US" dirty="0"/>
              <a:t>Research Methods</a:t>
            </a:r>
            <a:endParaRPr lang="en-ID" dirty="0"/>
          </a:p>
        </p:txBody>
      </p:sp>
      <p:pic>
        <p:nvPicPr>
          <p:cNvPr id="6" name="Picture 5">
            <a:extLst>
              <a:ext uri="{FF2B5EF4-FFF2-40B4-BE49-F238E27FC236}">
                <a16:creationId xmlns:a16="http://schemas.microsoft.com/office/drawing/2014/main" id="{83C5C344-A25E-D278-A344-D2CB6C444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9790" y="156625"/>
            <a:ext cx="1359089" cy="1359089"/>
          </a:xfrm>
          <a:prstGeom prst="rect">
            <a:avLst/>
          </a:prstGeom>
        </p:spPr>
      </p:pic>
      <p:pic>
        <p:nvPicPr>
          <p:cNvPr id="5" name="Content Placeholder 4">
            <a:extLst>
              <a:ext uri="{FF2B5EF4-FFF2-40B4-BE49-F238E27FC236}">
                <a16:creationId xmlns:a16="http://schemas.microsoft.com/office/drawing/2014/main" id="{08BA9397-63ED-6120-35F2-9CB8F7AC0C30}"/>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93601" y="9643"/>
            <a:ext cx="8841718" cy="6848357"/>
          </a:xfrm>
        </p:spPr>
      </p:pic>
    </p:spTree>
    <p:extLst>
      <p:ext uri="{BB962C8B-B14F-4D97-AF65-F5344CB8AC3E}">
        <p14:creationId xmlns:p14="http://schemas.microsoft.com/office/powerpoint/2010/main" val="32627085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485</TotalTime>
  <Words>991</Words>
  <Application>Microsoft Office PowerPoint</Application>
  <PresentationFormat>Widescreen</PresentationFormat>
  <Paragraphs>71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-apple-system</vt:lpstr>
      <vt:lpstr>Arial</vt:lpstr>
      <vt:lpstr>Calibri</vt:lpstr>
      <vt:lpstr>Calibri Light</vt:lpstr>
      <vt:lpstr>Office Theme</vt:lpstr>
      <vt:lpstr>Are logistics outsourcing partners more integrated in a more volatile environment? </vt:lpstr>
      <vt:lpstr>Primary hub for shipping, highways, aviation and communications</vt:lpstr>
      <vt:lpstr>Introduction &amp; Theoretical Background </vt:lpstr>
      <vt:lpstr>Logistics outsourcing relationship figure</vt:lpstr>
      <vt:lpstr>PowerPoint Presentation</vt:lpstr>
      <vt:lpstr>PowerPoint Presentation</vt:lpstr>
      <vt:lpstr>Hypotheses</vt:lpstr>
      <vt:lpstr>Research Methods </vt:lpstr>
      <vt:lpstr>Research Methods</vt:lpstr>
      <vt:lpstr>PowerPoint Presentation</vt:lpstr>
      <vt:lpstr>PowerPoint Presentation</vt:lpstr>
      <vt:lpstr>PowerPoint Presentation</vt:lpstr>
      <vt:lpstr>Result &amp; Analysis  (Comprehensive analysis of research framework)</vt:lpstr>
      <vt:lpstr>Comprehensive analysis of research framework (theoretical and managerial implications) </vt:lpstr>
      <vt:lpstr>Comprehensive analysis of research framework (theoretical and managerial implications) </vt:lpstr>
      <vt:lpstr>Several area within the paper that require to improve and future research </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logistics outsourcing partners more integrated in a more volatile environment? </dc:title>
  <dc:creator>Lenovo</dc:creator>
  <cp:lastModifiedBy>Lenovo</cp:lastModifiedBy>
  <cp:revision>16</cp:revision>
  <dcterms:created xsi:type="dcterms:W3CDTF">2023-11-04T02:52:45Z</dcterms:created>
  <dcterms:modified xsi:type="dcterms:W3CDTF">2023-11-10T01:55:45Z</dcterms:modified>
</cp:coreProperties>
</file>