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1"/>
  </p:notesMasterIdLst>
  <p:sldIdLst>
    <p:sldId id="353" r:id="rId4"/>
    <p:sldId id="347"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72" r:id="rId19"/>
    <p:sldId id="373" r:id="rId20"/>
    <p:sldId id="374" r:id="rId21"/>
    <p:sldId id="367" r:id="rId22"/>
    <p:sldId id="375" r:id="rId23"/>
    <p:sldId id="376" r:id="rId24"/>
    <p:sldId id="377" r:id="rId25"/>
    <p:sldId id="378" r:id="rId26"/>
    <p:sldId id="379" r:id="rId27"/>
    <p:sldId id="380" r:id="rId28"/>
    <p:sldId id="384" r:id="rId29"/>
    <p:sldId id="3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5320" autoAdjust="0"/>
  </p:normalViewPr>
  <p:slideViewPr>
    <p:cSldViewPr snapToGrid="0" showGuides="1">
      <p:cViewPr varScale="1">
        <p:scale>
          <a:sx n="84" d="100"/>
          <a:sy n="84" d="100"/>
        </p:scale>
        <p:origin x="86" y="77"/>
      </p:cViewPr>
      <p:guideLst>
        <p:guide orient="horz" pos="2478"/>
        <p:guide pos="3840"/>
      </p:guideLst>
    </p:cSldViewPr>
  </p:slideViewPr>
  <p:notesTextViewPr>
    <p:cViewPr>
      <p:scale>
        <a:sx n="200" d="100"/>
        <a:sy n="2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52F1279-6CE4-4169-83D3-4483097B6907}" type="slidenum">
              <a:rPr lang="en-US" smtClean="0"/>
              <a:t>5</a:t>
            </a:fld>
            <a:endParaRPr lang="en-US"/>
          </a:p>
        </p:txBody>
      </p:sp>
    </p:spTree>
    <p:extLst>
      <p:ext uri="{BB962C8B-B14F-4D97-AF65-F5344CB8AC3E}">
        <p14:creationId xmlns:p14="http://schemas.microsoft.com/office/powerpoint/2010/main" val="18044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96A8C094-CB00-443F-856E-6111688E7E76}"/>
              </a:ext>
            </a:extLst>
          </p:cNvPr>
          <p:cNvSpPr>
            <a:spLocks noGrp="1"/>
          </p:cNvSpPr>
          <p:nvPr>
            <p:ph type="pic" idx="10" hasCustomPrompt="1"/>
          </p:nvPr>
        </p:nvSpPr>
        <p:spPr>
          <a:xfrm>
            <a:off x="0" y="3567065"/>
            <a:ext cx="12192000" cy="3290935"/>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3">
            <a:extLst>
              <a:ext uri="{FF2B5EF4-FFF2-40B4-BE49-F238E27FC236}">
                <a16:creationId xmlns:a16="http://schemas.microsoft.com/office/drawing/2014/main" id="{73FACD69-BCC8-4A51-928A-A8276889CAEF}"/>
              </a:ext>
            </a:extLst>
          </p:cNvPr>
          <p:cNvSpPr/>
          <p:nvPr userDrawn="1"/>
        </p:nvSpPr>
        <p:spPr>
          <a:xfrm>
            <a:off x="0" y="3463090"/>
            <a:ext cx="1219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C6B0DFC-1039-495D-8F3C-E6DB8A677F9A}"/>
              </a:ext>
            </a:extLst>
          </p:cNvPr>
          <p:cNvSpPr>
            <a:spLocks noGrp="1"/>
          </p:cNvSpPr>
          <p:nvPr>
            <p:ph type="pic" sz="quarter" idx="11" hasCustomPrompt="1"/>
          </p:nvPr>
        </p:nvSpPr>
        <p:spPr>
          <a:xfrm>
            <a:off x="0" y="3"/>
            <a:ext cx="12192002" cy="37603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C1437342-4AAD-4065-B021-432B3D8C68CF}"/>
              </a:ext>
            </a:extLst>
          </p:cNvPr>
          <p:cNvGrpSpPr/>
          <p:nvPr userDrawn="1"/>
        </p:nvGrpSpPr>
        <p:grpSpPr>
          <a:xfrm>
            <a:off x="4484680" y="2679371"/>
            <a:ext cx="2029599" cy="3505672"/>
            <a:chOff x="1438761" y="2033015"/>
            <a:chExt cx="1980000" cy="3420000"/>
          </a:xfrm>
        </p:grpSpPr>
        <p:sp>
          <p:nvSpPr>
            <p:cNvPr id="3" name="Rounded Rectangle 41">
              <a:extLst>
                <a:ext uri="{FF2B5EF4-FFF2-40B4-BE49-F238E27FC236}">
                  <a16:creationId xmlns:a16="http://schemas.microsoft.com/office/drawing/2014/main" id="{1AC72540-6991-4FC9-92BE-D47A729E2BD3}"/>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42">
              <a:extLst>
                <a:ext uri="{FF2B5EF4-FFF2-40B4-BE49-F238E27FC236}">
                  <a16:creationId xmlns:a16="http://schemas.microsoft.com/office/drawing/2014/main" id="{850DCCD1-8058-42A2-8AF2-D626EF7C1F8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
              <a:extLst>
                <a:ext uri="{FF2B5EF4-FFF2-40B4-BE49-F238E27FC236}">
                  <a16:creationId xmlns:a16="http://schemas.microsoft.com/office/drawing/2014/main" id="{5F78D6D5-0F49-435F-9F3F-92FCB5A33A8A}"/>
                </a:ext>
              </a:extLst>
            </p:cNvPr>
            <p:cNvGrpSpPr/>
            <p:nvPr userDrawn="1"/>
          </p:nvGrpSpPr>
          <p:grpSpPr>
            <a:xfrm>
              <a:off x="2332851" y="5138854"/>
              <a:ext cx="191820" cy="211002"/>
              <a:chOff x="2453209" y="5151638"/>
              <a:chExt cx="191820" cy="211002"/>
            </a:xfrm>
          </p:grpSpPr>
          <p:sp>
            <p:nvSpPr>
              <p:cNvPr id="6" name="Oval 44">
                <a:extLst>
                  <a:ext uri="{FF2B5EF4-FFF2-40B4-BE49-F238E27FC236}">
                    <a16:creationId xmlns:a16="http://schemas.microsoft.com/office/drawing/2014/main" id="{2D17DFFD-2B67-40BF-BD4E-AD2EA621D117}"/>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45">
                <a:extLst>
                  <a:ext uri="{FF2B5EF4-FFF2-40B4-BE49-F238E27FC236}">
                    <a16:creationId xmlns:a16="http://schemas.microsoft.com/office/drawing/2014/main" id="{213E1FA9-E935-4A7B-99D8-21599EC0640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
            <a:extLst>
              <a:ext uri="{FF2B5EF4-FFF2-40B4-BE49-F238E27FC236}">
                <a16:creationId xmlns:a16="http://schemas.microsoft.com/office/drawing/2014/main" id="{791A255F-72F6-471A-A665-C6F43C16B348}"/>
              </a:ext>
            </a:extLst>
          </p:cNvPr>
          <p:cNvGrpSpPr/>
          <p:nvPr userDrawn="1"/>
        </p:nvGrpSpPr>
        <p:grpSpPr>
          <a:xfrm>
            <a:off x="6976147" y="2717584"/>
            <a:ext cx="2029599" cy="3505672"/>
            <a:chOff x="1438761" y="2033015"/>
            <a:chExt cx="1980000" cy="3420000"/>
          </a:xfrm>
        </p:grpSpPr>
        <p:sp>
          <p:nvSpPr>
            <p:cNvPr id="9" name="Rounded Rectangle 41">
              <a:extLst>
                <a:ext uri="{FF2B5EF4-FFF2-40B4-BE49-F238E27FC236}">
                  <a16:creationId xmlns:a16="http://schemas.microsoft.com/office/drawing/2014/main" id="{16EDA227-0DEF-4F3E-B4C0-6E0411B6737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42">
              <a:extLst>
                <a:ext uri="{FF2B5EF4-FFF2-40B4-BE49-F238E27FC236}">
                  <a16:creationId xmlns:a16="http://schemas.microsoft.com/office/drawing/2014/main" id="{E29776C8-7281-4534-8A06-6A087A56BD54}"/>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6">
              <a:extLst>
                <a:ext uri="{FF2B5EF4-FFF2-40B4-BE49-F238E27FC236}">
                  <a16:creationId xmlns:a16="http://schemas.microsoft.com/office/drawing/2014/main" id="{C7EC6806-DC3F-4279-AB0E-702DB65522A0}"/>
                </a:ext>
              </a:extLst>
            </p:cNvPr>
            <p:cNvGrpSpPr/>
            <p:nvPr userDrawn="1"/>
          </p:nvGrpSpPr>
          <p:grpSpPr>
            <a:xfrm>
              <a:off x="2332851" y="5138854"/>
              <a:ext cx="191820" cy="211002"/>
              <a:chOff x="2453209" y="5151638"/>
              <a:chExt cx="191820" cy="211002"/>
            </a:xfrm>
          </p:grpSpPr>
          <p:sp>
            <p:nvSpPr>
              <p:cNvPr id="12" name="Oval 44">
                <a:extLst>
                  <a:ext uri="{FF2B5EF4-FFF2-40B4-BE49-F238E27FC236}">
                    <a16:creationId xmlns:a16="http://schemas.microsoft.com/office/drawing/2014/main" id="{F0BC878E-0393-4F8A-847E-1FFF2B3A6F8C}"/>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45">
                <a:extLst>
                  <a:ext uri="{FF2B5EF4-FFF2-40B4-BE49-F238E27FC236}">
                    <a16:creationId xmlns:a16="http://schemas.microsoft.com/office/drawing/2014/main" id="{AF68E93E-B3A4-4FB4-8136-E2AF9E8E9009}"/>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4" name="Group 5">
            <a:extLst>
              <a:ext uri="{FF2B5EF4-FFF2-40B4-BE49-F238E27FC236}">
                <a16:creationId xmlns:a16="http://schemas.microsoft.com/office/drawing/2014/main" id="{85A0A981-BFFD-478C-BE78-EF62DFC20D4A}"/>
              </a:ext>
            </a:extLst>
          </p:cNvPr>
          <p:cNvGrpSpPr/>
          <p:nvPr userDrawn="1"/>
        </p:nvGrpSpPr>
        <p:grpSpPr>
          <a:xfrm>
            <a:off x="9467615" y="2727858"/>
            <a:ext cx="2029599" cy="3505672"/>
            <a:chOff x="1438761" y="2033015"/>
            <a:chExt cx="1980000" cy="3420000"/>
          </a:xfrm>
        </p:grpSpPr>
        <p:sp>
          <p:nvSpPr>
            <p:cNvPr id="15" name="Rounded Rectangle 41">
              <a:extLst>
                <a:ext uri="{FF2B5EF4-FFF2-40B4-BE49-F238E27FC236}">
                  <a16:creationId xmlns:a16="http://schemas.microsoft.com/office/drawing/2014/main" id="{5301B2B1-E6B2-4CAA-90B5-32945916C4E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42">
              <a:extLst>
                <a:ext uri="{FF2B5EF4-FFF2-40B4-BE49-F238E27FC236}">
                  <a16:creationId xmlns:a16="http://schemas.microsoft.com/office/drawing/2014/main" id="{98E8AE6E-9F27-49BA-BF78-FD704211F7DE}"/>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7" name="Group 6">
              <a:extLst>
                <a:ext uri="{FF2B5EF4-FFF2-40B4-BE49-F238E27FC236}">
                  <a16:creationId xmlns:a16="http://schemas.microsoft.com/office/drawing/2014/main" id="{6C658463-591E-4133-90A9-DC8E327A9D83}"/>
                </a:ext>
              </a:extLst>
            </p:cNvPr>
            <p:cNvGrpSpPr/>
            <p:nvPr userDrawn="1"/>
          </p:nvGrpSpPr>
          <p:grpSpPr>
            <a:xfrm>
              <a:off x="2332851" y="5138854"/>
              <a:ext cx="191820" cy="211002"/>
              <a:chOff x="2453209" y="5151638"/>
              <a:chExt cx="191820" cy="211002"/>
            </a:xfrm>
          </p:grpSpPr>
          <p:sp>
            <p:nvSpPr>
              <p:cNvPr id="18" name="Oval 44">
                <a:extLst>
                  <a:ext uri="{FF2B5EF4-FFF2-40B4-BE49-F238E27FC236}">
                    <a16:creationId xmlns:a16="http://schemas.microsoft.com/office/drawing/2014/main" id="{247AB6D7-90B0-4608-B64A-7506BBD6624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ed Rectangle 45">
                <a:extLst>
                  <a:ext uri="{FF2B5EF4-FFF2-40B4-BE49-F238E27FC236}">
                    <a16:creationId xmlns:a16="http://schemas.microsoft.com/office/drawing/2014/main" id="{4E7F4089-60C9-4EC1-B17C-C3CE5A555D72}"/>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0" name="Picture Placeholder 2">
            <a:extLst>
              <a:ext uri="{FF2B5EF4-FFF2-40B4-BE49-F238E27FC236}">
                <a16:creationId xmlns:a16="http://schemas.microsoft.com/office/drawing/2014/main" id="{BE8E9D92-4CE1-47D2-A809-9E8B6FB57C7C}"/>
              </a:ext>
            </a:extLst>
          </p:cNvPr>
          <p:cNvSpPr>
            <a:spLocks noGrp="1"/>
          </p:cNvSpPr>
          <p:nvPr>
            <p:ph type="pic" idx="16" hasCustomPrompt="1"/>
          </p:nvPr>
        </p:nvSpPr>
        <p:spPr>
          <a:xfrm>
            <a:off x="4602823"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1" name="Picture Placeholder 2">
            <a:extLst>
              <a:ext uri="{FF2B5EF4-FFF2-40B4-BE49-F238E27FC236}">
                <a16:creationId xmlns:a16="http://schemas.microsoft.com/office/drawing/2014/main" id="{C588106A-2CF3-48D0-9AA0-96C3A18A94C1}"/>
              </a:ext>
            </a:extLst>
          </p:cNvPr>
          <p:cNvSpPr>
            <a:spLocks noGrp="1"/>
          </p:cNvSpPr>
          <p:nvPr>
            <p:ph type="pic" idx="17" hasCustomPrompt="1"/>
          </p:nvPr>
        </p:nvSpPr>
        <p:spPr>
          <a:xfrm>
            <a:off x="7094290"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id="{658D9AD7-4610-4974-9F90-635DC1891B81}"/>
              </a:ext>
            </a:extLst>
          </p:cNvPr>
          <p:cNvSpPr>
            <a:spLocks noGrp="1"/>
          </p:cNvSpPr>
          <p:nvPr>
            <p:ph type="pic" idx="18" hasCustomPrompt="1"/>
          </p:nvPr>
        </p:nvSpPr>
        <p:spPr>
          <a:xfrm>
            <a:off x="9585758"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직사각형 6">
            <a:extLst>
              <a:ext uri="{FF2B5EF4-FFF2-40B4-BE49-F238E27FC236}">
                <a16:creationId xmlns:a16="http://schemas.microsoft.com/office/drawing/2014/main" id="{38004867-5566-4A48-8987-60D94ADF1FA2}"/>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1A5FB060-C4E2-4B67-AE6B-A21032F70DA5}"/>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7" name="그림 개체 틀 2">
            <a:extLst>
              <a:ext uri="{FF2B5EF4-FFF2-40B4-BE49-F238E27FC236}">
                <a16:creationId xmlns:a16="http://schemas.microsoft.com/office/drawing/2014/main" id="{CD053A10-5BCF-4B0A-81B6-7659F3B13AB0}"/>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8918BA6-5866-4567-84E9-754B61F3D1B2}"/>
              </a:ext>
            </a:extLst>
          </p:cNvPr>
          <p:cNvSpPr>
            <a:spLocks noGrp="1"/>
          </p:cNvSpPr>
          <p:nvPr>
            <p:ph type="pic" idx="12" hasCustomPrompt="1"/>
          </p:nvPr>
        </p:nvSpPr>
        <p:spPr>
          <a:xfrm>
            <a:off x="743912" y="558205"/>
            <a:ext cx="4487992" cy="251075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5B72749-C880-48DE-80E3-21B3B7C1BB1C}"/>
              </a:ext>
            </a:extLst>
          </p:cNvPr>
          <p:cNvSpPr>
            <a:spLocks noGrp="1"/>
          </p:cNvSpPr>
          <p:nvPr>
            <p:ph type="pic" idx="14" hasCustomPrompt="1"/>
          </p:nvPr>
        </p:nvSpPr>
        <p:spPr>
          <a:xfrm>
            <a:off x="5423925" y="546208"/>
            <a:ext cx="3168352" cy="57717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FF8990-F6EC-4C2E-B65A-729967260F1B}"/>
              </a:ext>
            </a:extLst>
          </p:cNvPr>
          <p:cNvGrpSpPr/>
          <p:nvPr userDrawn="1"/>
        </p:nvGrpSpPr>
        <p:grpSpPr>
          <a:xfrm>
            <a:off x="708173" y="1837593"/>
            <a:ext cx="5265908" cy="2893260"/>
            <a:chOff x="-548507" y="477868"/>
            <a:chExt cx="11570449" cy="6357177"/>
          </a:xfrm>
        </p:grpSpPr>
        <p:sp>
          <p:nvSpPr>
            <p:cNvPr id="3" name="Freeform: Shape 2">
              <a:extLst>
                <a:ext uri="{FF2B5EF4-FFF2-40B4-BE49-F238E27FC236}">
                  <a16:creationId xmlns:a16="http://schemas.microsoft.com/office/drawing/2014/main" id="{BA534EC4-50E0-4908-9103-968D3764391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63D152EA-393E-40E6-A577-EBDC7E02C6E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6AE41396-59B7-4111-B9F1-16C71A9557E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4937534-CC74-470C-BA81-D58C912DA66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A5D12A6-B9D5-48C2-B915-9AC7DA37CC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708EA481-CCF4-48A2-8170-4589385879F2}"/>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B962AE34-3846-4C77-B676-BF63303B27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C76E991-D98B-4424-8898-AB98CF5E82F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42FDEFA-6525-40B5-BC77-DF37CB758BDC}"/>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86D492AC-8BDF-4901-BF8A-657BD00CE6B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D44DD40-A334-4331-9A64-1579C194CAA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37634782-405F-42A3-951D-11363B20EE6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그림 개체 틀 2">
            <a:extLst>
              <a:ext uri="{FF2B5EF4-FFF2-40B4-BE49-F238E27FC236}">
                <a16:creationId xmlns:a16="http://schemas.microsoft.com/office/drawing/2014/main" id="{D11FB5D1-6034-4D83-A029-B1D1606432C5}"/>
              </a:ext>
            </a:extLst>
          </p:cNvPr>
          <p:cNvSpPr>
            <a:spLocks noGrp="1"/>
          </p:cNvSpPr>
          <p:nvPr>
            <p:ph type="pic" sz="quarter" idx="14" hasCustomPrompt="1"/>
          </p:nvPr>
        </p:nvSpPr>
        <p:spPr>
          <a:xfrm>
            <a:off x="1428453" y="2011350"/>
            <a:ext cx="3849189" cy="23164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4C91F5BA-6D8E-4BF0-B672-70F38251D51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7" r:id="rId16"/>
    <p:sldLayoutId id="2147483688"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9.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6AC0BE9-E5EC-46E1-A4D1-78FDFBED0AEE}"/>
              </a:ext>
            </a:extLst>
          </p:cNvPr>
          <p:cNvSpPr/>
          <p:nvPr/>
        </p:nvSpPr>
        <p:spPr>
          <a:xfrm>
            <a:off x="1391920" y="2105297"/>
            <a:ext cx="9259312" cy="2647406"/>
          </a:xfrm>
          <a:prstGeom prst="frame">
            <a:avLst>
              <a:gd name="adj1" fmla="val 2631"/>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a:extLst>
              <a:ext uri="{FF2B5EF4-FFF2-40B4-BE49-F238E27FC236}">
                <a16:creationId xmlns:a16="http://schemas.microsoft.com/office/drawing/2014/main" id="{B8246069-CA35-4004-805E-910D7E1C8E0B}"/>
              </a:ext>
            </a:extLst>
          </p:cNvPr>
          <p:cNvGrpSpPr/>
          <p:nvPr/>
        </p:nvGrpSpPr>
        <p:grpSpPr>
          <a:xfrm>
            <a:off x="2608308" y="3153005"/>
            <a:ext cx="12191999" cy="2242925"/>
            <a:chOff x="7" y="2353269"/>
            <a:chExt cx="12191999" cy="2242925"/>
          </a:xfrm>
        </p:grpSpPr>
        <p:sp>
          <p:nvSpPr>
            <p:cNvPr id="5" name="TextBox 4">
              <a:extLst>
                <a:ext uri="{FF2B5EF4-FFF2-40B4-BE49-F238E27FC236}">
                  <a16:creationId xmlns:a16="http://schemas.microsoft.com/office/drawing/2014/main" id="{6A40F545-2E89-4D11-AA0E-EC51787F302A}"/>
                </a:ext>
              </a:extLst>
            </p:cNvPr>
            <p:cNvSpPr txBox="1"/>
            <p:nvPr/>
          </p:nvSpPr>
          <p:spPr>
            <a:xfrm>
              <a:off x="7" y="2353269"/>
              <a:ext cx="12191999" cy="923330"/>
            </a:xfrm>
            <a:prstGeom prst="rect">
              <a:avLst/>
            </a:prstGeom>
            <a:noFill/>
          </p:spPr>
          <p:txBody>
            <a:bodyPr wrap="square" rtlCol="0" anchor="ctr">
              <a:spAutoFit/>
            </a:bodyPr>
            <a:lstStyle/>
            <a:p>
              <a:pPr algn="ctr"/>
              <a:endParaRPr lang="ko-KR" altLang="en-US" sz="5400" dirty="0">
                <a:solidFill>
                  <a:schemeClr val="bg1"/>
                </a:solidFill>
                <a:latin typeface="+mj-lt"/>
                <a:cs typeface="Arial" pitchFamily="34" charset="0"/>
              </a:endParaRPr>
            </a:p>
          </p:txBody>
        </p:sp>
        <p:grpSp>
          <p:nvGrpSpPr>
            <p:cNvPr id="7" name="Graphic 1">
              <a:extLst>
                <a:ext uri="{FF2B5EF4-FFF2-40B4-BE49-F238E27FC236}">
                  <a16:creationId xmlns:a16="http://schemas.microsoft.com/office/drawing/2014/main" id="{2088C95C-64F3-4CAF-A932-6220E52E2F37}"/>
                </a:ext>
              </a:extLst>
            </p:cNvPr>
            <p:cNvGrpSpPr/>
            <p:nvPr/>
          </p:nvGrpSpPr>
          <p:grpSpPr>
            <a:xfrm>
              <a:off x="5192478" y="4163277"/>
              <a:ext cx="1684599" cy="432917"/>
              <a:chOff x="-412439" y="1918102"/>
              <a:chExt cx="12134850" cy="3118484"/>
            </a:xfrm>
            <a:solidFill>
              <a:schemeClr val="bg1"/>
            </a:solidFill>
          </p:grpSpPr>
          <p:sp>
            <p:nvSpPr>
              <p:cNvPr id="8" name="Freeform: Shape 7">
                <a:extLst>
                  <a:ext uri="{FF2B5EF4-FFF2-40B4-BE49-F238E27FC236}">
                    <a16:creationId xmlns:a16="http://schemas.microsoft.com/office/drawing/2014/main" id="{B0029163-B427-49B6-9FDC-708C9F2A3663}"/>
                  </a:ext>
                </a:extLst>
              </p:cNvPr>
              <p:cNvSpPr/>
              <p:nvPr/>
            </p:nvSpPr>
            <p:spPr>
              <a:xfrm>
                <a:off x="-412439" y="1918102"/>
                <a:ext cx="12134850" cy="3118484"/>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9" name="Graphic 1">
                <a:extLst>
                  <a:ext uri="{FF2B5EF4-FFF2-40B4-BE49-F238E27FC236}">
                    <a16:creationId xmlns:a16="http://schemas.microsoft.com/office/drawing/2014/main" id="{2F88F7CE-CDE0-4DF2-A5B7-921672D93C2C}"/>
                  </a:ext>
                </a:extLst>
              </p:cNvPr>
              <p:cNvGrpSpPr/>
              <p:nvPr/>
            </p:nvGrpSpPr>
            <p:grpSpPr>
              <a:xfrm>
                <a:off x="1795462" y="2549841"/>
                <a:ext cx="8943975" cy="1763077"/>
                <a:chOff x="1795462" y="2549841"/>
                <a:chExt cx="8943975" cy="1763077"/>
              </a:xfrm>
              <a:grpFill/>
            </p:grpSpPr>
            <p:sp>
              <p:nvSpPr>
                <p:cNvPr id="10" name="Freeform: Shape 9">
                  <a:extLst>
                    <a:ext uri="{FF2B5EF4-FFF2-40B4-BE49-F238E27FC236}">
                      <a16:creationId xmlns:a16="http://schemas.microsoft.com/office/drawing/2014/main" id="{38609EC9-B141-4A7C-B82C-535B403DFB8C}"/>
                    </a:ext>
                  </a:extLst>
                </p:cNvPr>
                <p:cNvSpPr/>
                <p:nvPr/>
              </p:nvSpPr>
              <p:spPr>
                <a:xfrm>
                  <a:off x="5654992" y="2549841"/>
                  <a:ext cx="3864292" cy="1695450"/>
                </a:xfrm>
                <a:custGeom>
                  <a:avLst/>
                  <a:gdLst>
                    <a:gd name="connsiteX0" fmla="*/ 1693545 w 3864292"/>
                    <a:gd name="connsiteY0" fmla="*/ 286703 h 1695450"/>
                    <a:gd name="connsiteX1" fmla="*/ 1693545 w 3864292"/>
                    <a:gd name="connsiteY1" fmla="*/ 767715 h 1695450"/>
                    <a:gd name="connsiteX2" fmla="*/ 1858327 w 3864292"/>
                    <a:gd name="connsiteY2" fmla="*/ 767715 h 1695450"/>
                    <a:gd name="connsiteX3" fmla="*/ 2096452 w 3864292"/>
                    <a:gd name="connsiteY3" fmla="*/ 741045 h 1695450"/>
                    <a:gd name="connsiteX4" fmla="*/ 2190750 w 3864292"/>
                    <a:gd name="connsiteY4" fmla="*/ 658178 h 1695450"/>
                    <a:gd name="connsiteX5" fmla="*/ 2225040 w 3864292"/>
                    <a:gd name="connsiteY5" fmla="*/ 526733 h 1695450"/>
                    <a:gd name="connsiteX6" fmla="*/ 2177415 w 3864292"/>
                    <a:gd name="connsiteY6" fmla="*/ 374333 h 1695450"/>
                    <a:gd name="connsiteX7" fmla="*/ 2056447 w 3864292"/>
                    <a:gd name="connsiteY7" fmla="*/ 299085 h 1695450"/>
                    <a:gd name="connsiteX8" fmla="*/ 1839277 w 3864292"/>
                    <a:gd name="connsiteY8" fmla="*/ 287655 h 1695450"/>
                    <a:gd name="connsiteX9" fmla="*/ 1693545 w 3864292"/>
                    <a:gd name="connsiteY9" fmla="*/ 287655 h 1695450"/>
                    <a:gd name="connsiteX10" fmla="*/ 301943 w 3864292"/>
                    <a:gd name="connsiteY10" fmla="*/ 286703 h 1695450"/>
                    <a:gd name="connsiteX11" fmla="*/ 301943 w 3864292"/>
                    <a:gd name="connsiteY11" fmla="*/ 767715 h 1695450"/>
                    <a:gd name="connsiteX12" fmla="*/ 466725 w 3864292"/>
                    <a:gd name="connsiteY12" fmla="*/ 767715 h 1695450"/>
                    <a:gd name="connsiteX13" fmla="*/ 704850 w 3864292"/>
                    <a:gd name="connsiteY13" fmla="*/ 741045 h 1695450"/>
                    <a:gd name="connsiteX14" fmla="*/ 799147 w 3864292"/>
                    <a:gd name="connsiteY14" fmla="*/ 658178 h 1695450"/>
                    <a:gd name="connsiteX15" fmla="*/ 833438 w 3864292"/>
                    <a:gd name="connsiteY15" fmla="*/ 526733 h 1695450"/>
                    <a:gd name="connsiteX16" fmla="*/ 785813 w 3864292"/>
                    <a:gd name="connsiteY16" fmla="*/ 374333 h 1695450"/>
                    <a:gd name="connsiteX17" fmla="*/ 664845 w 3864292"/>
                    <a:gd name="connsiteY17" fmla="*/ 299085 h 1695450"/>
                    <a:gd name="connsiteX18" fmla="*/ 447675 w 3864292"/>
                    <a:gd name="connsiteY18" fmla="*/ 287655 h 1695450"/>
                    <a:gd name="connsiteX19" fmla="*/ 301943 w 3864292"/>
                    <a:gd name="connsiteY19" fmla="*/ 287655 h 1695450"/>
                    <a:gd name="connsiteX20" fmla="*/ 2676525 w 3864292"/>
                    <a:gd name="connsiteY20" fmla="*/ 0 h 1695450"/>
                    <a:gd name="connsiteX21" fmla="*/ 3864293 w 3864292"/>
                    <a:gd name="connsiteY21" fmla="*/ 0 h 1695450"/>
                    <a:gd name="connsiteX22" fmla="*/ 3864293 w 3864292"/>
                    <a:gd name="connsiteY22" fmla="*/ 286703 h 1695450"/>
                    <a:gd name="connsiteX23" fmla="*/ 3422333 w 3864292"/>
                    <a:gd name="connsiteY23" fmla="*/ 286703 h 1695450"/>
                    <a:gd name="connsiteX24" fmla="*/ 3422333 w 3864292"/>
                    <a:gd name="connsiteY24" fmla="*/ 1695450 h 1695450"/>
                    <a:gd name="connsiteX25" fmla="*/ 3120390 w 3864292"/>
                    <a:gd name="connsiteY25" fmla="*/ 1695450 h 1695450"/>
                    <a:gd name="connsiteX26" fmla="*/ 3120390 w 3864292"/>
                    <a:gd name="connsiteY26" fmla="*/ 286703 h 1695450"/>
                    <a:gd name="connsiteX27" fmla="*/ 2676525 w 3864292"/>
                    <a:gd name="connsiteY27" fmla="*/ 286703 h 1695450"/>
                    <a:gd name="connsiteX28" fmla="*/ 2676525 w 3864292"/>
                    <a:gd name="connsiteY28" fmla="*/ 0 h 1695450"/>
                    <a:gd name="connsiteX29" fmla="*/ 2676525 w 3864292"/>
                    <a:gd name="connsiteY29" fmla="*/ 0 h 1695450"/>
                    <a:gd name="connsiteX30" fmla="*/ 1392555 w 3864292"/>
                    <a:gd name="connsiteY30" fmla="*/ 0 h 1695450"/>
                    <a:gd name="connsiteX31" fmla="*/ 1876425 w 3864292"/>
                    <a:gd name="connsiteY31" fmla="*/ 0 h 1695450"/>
                    <a:gd name="connsiteX32" fmla="*/ 2235518 w 3864292"/>
                    <a:gd name="connsiteY32" fmla="*/ 25718 h 1695450"/>
                    <a:gd name="connsiteX33" fmla="*/ 2450783 w 3864292"/>
                    <a:gd name="connsiteY33" fmla="*/ 191453 h 1695450"/>
                    <a:gd name="connsiteX34" fmla="*/ 2537460 w 3864292"/>
                    <a:gd name="connsiteY34" fmla="*/ 521970 h 1695450"/>
                    <a:gd name="connsiteX35" fmla="*/ 2487930 w 3864292"/>
                    <a:gd name="connsiteY35" fmla="*/ 784860 h 1695450"/>
                    <a:gd name="connsiteX36" fmla="*/ 2361247 w 3864292"/>
                    <a:gd name="connsiteY36" fmla="*/ 951548 h 1695450"/>
                    <a:gd name="connsiteX37" fmla="*/ 2205038 w 3864292"/>
                    <a:gd name="connsiteY37" fmla="*/ 1031558 h 1695450"/>
                    <a:gd name="connsiteX38" fmla="*/ 1891665 w 3864292"/>
                    <a:gd name="connsiteY38" fmla="*/ 1055370 h 1695450"/>
                    <a:gd name="connsiteX39" fmla="*/ 1694497 w 3864292"/>
                    <a:gd name="connsiteY39" fmla="*/ 1055370 h 1695450"/>
                    <a:gd name="connsiteX40" fmla="*/ 1694497 w 3864292"/>
                    <a:gd name="connsiteY40" fmla="*/ 1694498 h 1695450"/>
                    <a:gd name="connsiteX41" fmla="*/ 1392555 w 3864292"/>
                    <a:gd name="connsiteY41" fmla="*/ 1694498 h 1695450"/>
                    <a:gd name="connsiteX42" fmla="*/ 1392555 w 3864292"/>
                    <a:gd name="connsiteY42" fmla="*/ 0 h 1695450"/>
                    <a:gd name="connsiteX43" fmla="*/ 1392555 w 3864292"/>
                    <a:gd name="connsiteY43" fmla="*/ 0 h 1695450"/>
                    <a:gd name="connsiteX44" fmla="*/ 0 w 3864292"/>
                    <a:gd name="connsiteY44" fmla="*/ 0 h 1695450"/>
                    <a:gd name="connsiteX45" fmla="*/ 483870 w 3864292"/>
                    <a:gd name="connsiteY45" fmla="*/ 0 h 1695450"/>
                    <a:gd name="connsiteX46" fmla="*/ 842963 w 3864292"/>
                    <a:gd name="connsiteY46" fmla="*/ 25718 h 1695450"/>
                    <a:gd name="connsiteX47" fmla="*/ 1058227 w 3864292"/>
                    <a:gd name="connsiteY47" fmla="*/ 191453 h 1695450"/>
                    <a:gd name="connsiteX48" fmla="*/ 1144905 w 3864292"/>
                    <a:gd name="connsiteY48" fmla="*/ 521970 h 1695450"/>
                    <a:gd name="connsiteX49" fmla="*/ 1095375 w 3864292"/>
                    <a:gd name="connsiteY49" fmla="*/ 784860 h 1695450"/>
                    <a:gd name="connsiteX50" fmla="*/ 968693 w 3864292"/>
                    <a:gd name="connsiteY50" fmla="*/ 951548 h 1695450"/>
                    <a:gd name="connsiteX51" fmla="*/ 812482 w 3864292"/>
                    <a:gd name="connsiteY51" fmla="*/ 1031558 h 1695450"/>
                    <a:gd name="connsiteX52" fmla="*/ 499110 w 3864292"/>
                    <a:gd name="connsiteY52" fmla="*/ 1055370 h 1695450"/>
                    <a:gd name="connsiteX53" fmla="*/ 301943 w 3864292"/>
                    <a:gd name="connsiteY53" fmla="*/ 1055370 h 1695450"/>
                    <a:gd name="connsiteX54" fmla="*/ 301943 w 3864292"/>
                    <a:gd name="connsiteY54" fmla="*/ 1694498 h 1695450"/>
                    <a:gd name="connsiteX55" fmla="*/ 0 w 3864292"/>
                    <a:gd name="connsiteY55" fmla="*/ 1694498 h 1695450"/>
                    <a:gd name="connsiteX56" fmla="*/ 0 w 3864292"/>
                    <a:gd name="connsiteY56" fmla="*/ 0 h 1695450"/>
                    <a:gd name="connsiteX57" fmla="*/ 0 w 3864292"/>
                    <a:gd name="connsiteY57" fmla="*/ 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64292" h="1695450">
                      <a:moveTo>
                        <a:pt x="1693545" y="286703"/>
                      </a:moveTo>
                      <a:lnTo>
                        <a:pt x="1693545" y="767715"/>
                      </a:lnTo>
                      <a:lnTo>
                        <a:pt x="1858327" y="767715"/>
                      </a:lnTo>
                      <a:cubicBezTo>
                        <a:pt x="1977390" y="767715"/>
                        <a:pt x="2056447" y="759143"/>
                        <a:pt x="2096452" y="741045"/>
                      </a:cubicBezTo>
                      <a:cubicBezTo>
                        <a:pt x="2136458" y="722948"/>
                        <a:pt x="2167890" y="695325"/>
                        <a:pt x="2190750" y="658178"/>
                      </a:cubicBezTo>
                      <a:cubicBezTo>
                        <a:pt x="2213610" y="620078"/>
                        <a:pt x="2225040" y="576263"/>
                        <a:pt x="2225040" y="526733"/>
                      </a:cubicBezTo>
                      <a:cubicBezTo>
                        <a:pt x="2225040" y="464820"/>
                        <a:pt x="2208847" y="414338"/>
                        <a:pt x="2177415" y="374333"/>
                      </a:cubicBezTo>
                      <a:cubicBezTo>
                        <a:pt x="2145030" y="334328"/>
                        <a:pt x="2105025" y="309563"/>
                        <a:pt x="2056447" y="299085"/>
                      </a:cubicBezTo>
                      <a:cubicBezTo>
                        <a:pt x="2020252" y="291465"/>
                        <a:pt x="1947863" y="287655"/>
                        <a:pt x="1839277" y="287655"/>
                      </a:cubicBezTo>
                      <a:lnTo>
                        <a:pt x="1693545" y="287655"/>
                      </a:lnTo>
                      <a:close/>
                      <a:moveTo>
                        <a:pt x="301943" y="286703"/>
                      </a:moveTo>
                      <a:lnTo>
                        <a:pt x="301943" y="767715"/>
                      </a:lnTo>
                      <a:lnTo>
                        <a:pt x="466725" y="767715"/>
                      </a:lnTo>
                      <a:cubicBezTo>
                        <a:pt x="585788" y="767715"/>
                        <a:pt x="664845" y="759143"/>
                        <a:pt x="704850" y="741045"/>
                      </a:cubicBezTo>
                      <a:cubicBezTo>
                        <a:pt x="744855" y="722948"/>
                        <a:pt x="776288" y="695325"/>
                        <a:pt x="799147" y="658178"/>
                      </a:cubicBezTo>
                      <a:cubicBezTo>
                        <a:pt x="822007" y="620078"/>
                        <a:pt x="833438" y="576263"/>
                        <a:pt x="833438" y="526733"/>
                      </a:cubicBezTo>
                      <a:cubicBezTo>
                        <a:pt x="833438" y="464820"/>
                        <a:pt x="817245" y="414338"/>
                        <a:pt x="785813" y="374333"/>
                      </a:cubicBezTo>
                      <a:cubicBezTo>
                        <a:pt x="753427" y="334328"/>
                        <a:pt x="713422" y="309563"/>
                        <a:pt x="664845" y="299085"/>
                      </a:cubicBezTo>
                      <a:cubicBezTo>
                        <a:pt x="628650" y="291465"/>
                        <a:pt x="556260" y="287655"/>
                        <a:pt x="447675" y="287655"/>
                      </a:cubicBezTo>
                      <a:lnTo>
                        <a:pt x="301943" y="287655"/>
                      </a:lnTo>
                      <a:close/>
                      <a:moveTo>
                        <a:pt x="2676525" y="0"/>
                      </a:moveTo>
                      <a:lnTo>
                        <a:pt x="3864293" y="0"/>
                      </a:lnTo>
                      <a:lnTo>
                        <a:pt x="3864293" y="286703"/>
                      </a:lnTo>
                      <a:lnTo>
                        <a:pt x="3422333" y="286703"/>
                      </a:lnTo>
                      <a:lnTo>
                        <a:pt x="3422333" y="1695450"/>
                      </a:lnTo>
                      <a:lnTo>
                        <a:pt x="3120390" y="1695450"/>
                      </a:lnTo>
                      <a:lnTo>
                        <a:pt x="3120390" y="286703"/>
                      </a:lnTo>
                      <a:lnTo>
                        <a:pt x="2676525" y="286703"/>
                      </a:lnTo>
                      <a:lnTo>
                        <a:pt x="2676525" y="0"/>
                      </a:lnTo>
                      <a:lnTo>
                        <a:pt x="2676525" y="0"/>
                      </a:lnTo>
                      <a:close/>
                      <a:moveTo>
                        <a:pt x="1392555" y="0"/>
                      </a:moveTo>
                      <a:lnTo>
                        <a:pt x="1876425" y="0"/>
                      </a:lnTo>
                      <a:cubicBezTo>
                        <a:pt x="2060257" y="0"/>
                        <a:pt x="2179320" y="8573"/>
                        <a:pt x="2235518" y="25718"/>
                      </a:cubicBezTo>
                      <a:cubicBezTo>
                        <a:pt x="2321243" y="51435"/>
                        <a:pt x="2392680" y="106680"/>
                        <a:pt x="2450783" y="191453"/>
                      </a:cubicBezTo>
                      <a:cubicBezTo>
                        <a:pt x="2508885" y="276225"/>
                        <a:pt x="2537460" y="386715"/>
                        <a:pt x="2537460" y="521970"/>
                      </a:cubicBezTo>
                      <a:cubicBezTo>
                        <a:pt x="2537460" y="625793"/>
                        <a:pt x="2521268" y="713423"/>
                        <a:pt x="2487930" y="784860"/>
                      </a:cubicBezTo>
                      <a:cubicBezTo>
                        <a:pt x="2454593" y="855345"/>
                        <a:pt x="2412683" y="911543"/>
                        <a:pt x="2361247" y="951548"/>
                      </a:cubicBezTo>
                      <a:cubicBezTo>
                        <a:pt x="2309813" y="991553"/>
                        <a:pt x="2257425" y="1019175"/>
                        <a:pt x="2205038" y="1031558"/>
                      </a:cubicBezTo>
                      <a:cubicBezTo>
                        <a:pt x="2132647" y="1047750"/>
                        <a:pt x="2028825" y="1055370"/>
                        <a:pt x="1891665" y="1055370"/>
                      </a:cubicBezTo>
                      <a:lnTo>
                        <a:pt x="1694497" y="1055370"/>
                      </a:lnTo>
                      <a:lnTo>
                        <a:pt x="1694497" y="1694498"/>
                      </a:lnTo>
                      <a:lnTo>
                        <a:pt x="1392555" y="1694498"/>
                      </a:lnTo>
                      <a:lnTo>
                        <a:pt x="1392555" y="0"/>
                      </a:lnTo>
                      <a:lnTo>
                        <a:pt x="1392555" y="0"/>
                      </a:lnTo>
                      <a:close/>
                      <a:moveTo>
                        <a:pt x="0" y="0"/>
                      </a:moveTo>
                      <a:lnTo>
                        <a:pt x="483870" y="0"/>
                      </a:lnTo>
                      <a:cubicBezTo>
                        <a:pt x="667702" y="0"/>
                        <a:pt x="786765" y="8573"/>
                        <a:pt x="842963" y="25718"/>
                      </a:cubicBezTo>
                      <a:cubicBezTo>
                        <a:pt x="928688" y="51435"/>
                        <a:pt x="1000125" y="106680"/>
                        <a:pt x="1058227" y="191453"/>
                      </a:cubicBezTo>
                      <a:cubicBezTo>
                        <a:pt x="1116330" y="276225"/>
                        <a:pt x="1144905" y="386715"/>
                        <a:pt x="1144905" y="521970"/>
                      </a:cubicBezTo>
                      <a:cubicBezTo>
                        <a:pt x="1144905" y="625793"/>
                        <a:pt x="1128713" y="713423"/>
                        <a:pt x="1095375" y="784860"/>
                      </a:cubicBezTo>
                      <a:cubicBezTo>
                        <a:pt x="1062038" y="855345"/>
                        <a:pt x="1020127" y="911543"/>
                        <a:pt x="968693" y="951548"/>
                      </a:cubicBezTo>
                      <a:cubicBezTo>
                        <a:pt x="917257" y="991553"/>
                        <a:pt x="864870" y="1019175"/>
                        <a:pt x="812482" y="1031558"/>
                      </a:cubicBezTo>
                      <a:cubicBezTo>
                        <a:pt x="740093" y="1047750"/>
                        <a:pt x="636270" y="1055370"/>
                        <a:pt x="499110" y="1055370"/>
                      </a:cubicBezTo>
                      <a:lnTo>
                        <a:pt x="301943" y="1055370"/>
                      </a:lnTo>
                      <a:lnTo>
                        <a:pt x="301943" y="1694498"/>
                      </a:lnTo>
                      <a:lnTo>
                        <a:pt x="0" y="1694498"/>
                      </a:lnTo>
                      <a:lnTo>
                        <a:pt x="0" y="0"/>
                      </a:lnTo>
                      <a:lnTo>
                        <a:pt x="0" y="0"/>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11" name="Graphic 1">
                  <a:extLst>
                    <a:ext uri="{FF2B5EF4-FFF2-40B4-BE49-F238E27FC236}">
                      <a16:creationId xmlns:a16="http://schemas.microsoft.com/office/drawing/2014/main" id="{379AD779-A98C-4AD6-BDC1-3EB05A002225}"/>
                    </a:ext>
                  </a:extLst>
                </p:cNvPr>
                <p:cNvGrpSpPr/>
                <p:nvPr/>
              </p:nvGrpSpPr>
              <p:grpSpPr>
                <a:xfrm>
                  <a:off x="1795462" y="2615564"/>
                  <a:ext cx="8943975" cy="1697354"/>
                  <a:chOff x="1795462" y="2615564"/>
                  <a:chExt cx="8943975" cy="1697354"/>
                </a:xfrm>
                <a:grpFill/>
              </p:grpSpPr>
              <p:sp>
                <p:nvSpPr>
                  <p:cNvPr id="12" name="Freeform: Shape 11">
                    <a:extLst>
                      <a:ext uri="{FF2B5EF4-FFF2-40B4-BE49-F238E27FC236}">
                        <a16:creationId xmlns:a16="http://schemas.microsoft.com/office/drawing/2014/main" id="{9FD83B49-929D-443E-BE07-591E502E35EF}"/>
                      </a:ext>
                    </a:extLst>
                  </p:cNvPr>
                  <p:cNvSpPr/>
                  <p:nvPr/>
                </p:nvSpPr>
                <p:spPr>
                  <a:xfrm>
                    <a:off x="1795462" y="2615564"/>
                    <a:ext cx="1414462" cy="1697354"/>
                  </a:xfrm>
                  <a:custGeom>
                    <a:avLst/>
                    <a:gdLst>
                      <a:gd name="connsiteX0" fmla="*/ 1288732 w 1414462"/>
                      <a:gd name="connsiteY0" fmla="*/ 1835468 h 1835467"/>
                      <a:gd name="connsiteX1" fmla="*/ 689610 w 1414462"/>
                      <a:gd name="connsiteY1" fmla="*/ 365760 h 1835467"/>
                      <a:gd name="connsiteX2" fmla="*/ 126683 w 1414462"/>
                      <a:gd name="connsiteY2" fmla="*/ 1798320 h 1835467"/>
                      <a:gd name="connsiteX3" fmla="*/ 0 w 1414462"/>
                      <a:gd name="connsiteY3" fmla="*/ 1747838 h 1835467"/>
                      <a:gd name="connsiteX4" fmla="*/ 687705 w 1414462"/>
                      <a:gd name="connsiteY4" fmla="*/ 0 h 1835467"/>
                      <a:gd name="connsiteX5" fmla="*/ 1414463 w 1414462"/>
                      <a:gd name="connsiteY5" fmla="*/ 1784985 h 18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462" h="1835467">
                        <a:moveTo>
                          <a:pt x="1288732" y="1835468"/>
                        </a:moveTo>
                        <a:lnTo>
                          <a:pt x="689610" y="365760"/>
                        </a:lnTo>
                        <a:lnTo>
                          <a:pt x="126683" y="1798320"/>
                        </a:lnTo>
                        <a:lnTo>
                          <a:pt x="0" y="1747838"/>
                        </a:lnTo>
                        <a:lnTo>
                          <a:pt x="687705" y="0"/>
                        </a:lnTo>
                        <a:lnTo>
                          <a:pt x="1414463" y="1784985"/>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13" name="Graphic 1">
                    <a:extLst>
                      <a:ext uri="{FF2B5EF4-FFF2-40B4-BE49-F238E27FC236}">
                        <a16:creationId xmlns:a16="http://schemas.microsoft.com/office/drawing/2014/main" id="{C7328FD4-28AA-4F45-93C3-30B0FDA90B5F}"/>
                      </a:ext>
                    </a:extLst>
                  </p:cNvPr>
                  <p:cNvGrpSpPr/>
                  <p:nvPr/>
                </p:nvGrpSpPr>
                <p:grpSpPr>
                  <a:xfrm>
                    <a:off x="3416617" y="2615564"/>
                    <a:ext cx="7322820" cy="1697354"/>
                    <a:chOff x="3416617" y="2615564"/>
                    <a:chExt cx="7322820" cy="1697354"/>
                  </a:xfrm>
                  <a:grpFill/>
                </p:grpSpPr>
                <p:sp>
                  <p:nvSpPr>
                    <p:cNvPr id="14" name="Freeform: Shape 13">
                      <a:extLst>
                        <a:ext uri="{FF2B5EF4-FFF2-40B4-BE49-F238E27FC236}">
                          <a16:creationId xmlns:a16="http://schemas.microsoft.com/office/drawing/2014/main" id="{33215D44-A0FB-43D8-AD25-971E47529F17}"/>
                        </a:ext>
                      </a:extLst>
                    </p:cNvPr>
                    <p:cNvSpPr/>
                    <p:nvPr/>
                  </p:nvSpPr>
                  <p:spPr>
                    <a:xfrm>
                      <a:off x="3416617" y="2615564"/>
                      <a:ext cx="815339" cy="1697354"/>
                    </a:xfrm>
                    <a:custGeom>
                      <a:avLst/>
                      <a:gdLst>
                        <a:gd name="connsiteX0" fmla="*/ 815340 w 815339"/>
                        <a:gd name="connsiteY0" fmla="*/ 1697355 h 1697354"/>
                        <a:gd name="connsiteX1" fmla="*/ 0 w 815339"/>
                        <a:gd name="connsiteY1" fmla="*/ 1697355 h 1697354"/>
                        <a:gd name="connsiteX2" fmla="*/ 37147 w 815339"/>
                        <a:gd name="connsiteY2" fmla="*/ 0 h 1697354"/>
                        <a:gd name="connsiteX3" fmla="*/ 172402 w 815339"/>
                        <a:gd name="connsiteY3" fmla="*/ 3810 h 1697354"/>
                        <a:gd name="connsiteX4" fmla="*/ 139065 w 815339"/>
                        <a:gd name="connsiteY4" fmla="*/ 1561148 h 1697354"/>
                        <a:gd name="connsiteX5" fmla="*/ 815340 w 815339"/>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339" h="1697354">
                          <a:moveTo>
                            <a:pt x="815340" y="1697355"/>
                          </a:moveTo>
                          <a:lnTo>
                            <a:pt x="0" y="1697355"/>
                          </a:lnTo>
                          <a:lnTo>
                            <a:pt x="37147" y="0"/>
                          </a:lnTo>
                          <a:lnTo>
                            <a:pt x="172402" y="3810"/>
                          </a:lnTo>
                          <a:lnTo>
                            <a:pt x="139065" y="1561148"/>
                          </a:lnTo>
                          <a:lnTo>
                            <a:pt x="815340" y="1561148"/>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nvGrpSpPr>
                    <p:cNvPr id="15" name="Graphic 1">
                      <a:extLst>
                        <a:ext uri="{FF2B5EF4-FFF2-40B4-BE49-F238E27FC236}">
                          <a16:creationId xmlns:a16="http://schemas.microsoft.com/office/drawing/2014/main" id="{1E0F8236-AE5A-48A9-BD3D-1F6972C9F8E8}"/>
                        </a:ext>
                      </a:extLst>
                    </p:cNvPr>
                    <p:cNvGrpSpPr/>
                    <p:nvPr/>
                  </p:nvGrpSpPr>
                  <p:grpSpPr>
                    <a:xfrm>
                      <a:off x="4501515" y="2615564"/>
                      <a:ext cx="6237922" cy="1697354"/>
                      <a:chOff x="4501515" y="2615564"/>
                      <a:chExt cx="6237922" cy="1697354"/>
                    </a:xfrm>
                    <a:grpFill/>
                  </p:grpSpPr>
                  <p:sp>
                    <p:nvSpPr>
                      <p:cNvPr id="16" name="Freeform: Shape 15">
                        <a:extLst>
                          <a:ext uri="{FF2B5EF4-FFF2-40B4-BE49-F238E27FC236}">
                            <a16:creationId xmlns:a16="http://schemas.microsoft.com/office/drawing/2014/main" id="{E413E076-BB5F-48EB-9E96-1F64479FA3F9}"/>
                          </a:ext>
                        </a:extLst>
                      </p:cNvPr>
                      <p:cNvSpPr/>
                      <p:nvPr/>
                    </p:nvSpPr>
                    <p:spPr>
                      <a:xfrm>
                        <a:off x="4501515" y="2615564"/>
                        <a:ext cx="882967" cy="1697354"/>
                      </a:xfrm>
                      <a:custGeom>
                        <a:avLst/>
                        <a:gdLst>
                          <a:gd name="connsiteX0" fmla="*/ 882967 w 882967"/>
                          <a:gd name="connsiteY0" fmla="*/ 1697355 h 1697354"/>
                          <a:gd name="connsiteX1" fmla="*/ 0 w 882967"/>
                          <a:gd name="connsiteY1" fmla="*/ 1697355 h 1697354"/>
                          <a:gd name="connsiteX2" fmla="*/ 40005 w 882967"/>
                          <a:gd name="connsiteY2" fmla="*/ 0 h 1697354"/>
                          <a:gd name="connsiteX3" fmla="*/ 175260 w 882967"/>
                          <a:gd name="connsiteY3" fmla="*/ 3810 h 1697354"/>
                          <a:gd name="connsiteX4" fmla="*/ 138113 w 882967"/>
                          <a:gd name="connsiteY4" fmla="*/ 1561148 h 1697354"/>
                          <a:gd name="connsiteX5" fmla="*/ 882967 w 882967"/>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67" h="1697354">
                            <a:moveTo>
                              <a:pt x="882967" y="1697355"/>
                            </a:moveTo>
                            <a:lnTo>
                              <a:pt x="0" y="1697355"/>
                            </a:lnTo>
                            <a:lnTo>
                              <a:pt x="40005" y="0"/>
                            </a:lnTo>
                            <a:lnTo>
                              <a:pt x="175260" y="3810"/>
                            </a:lnTo>
                            <a:lnTo>
                              <a:pt x="138113" y="1561148"/>
                            </a:lnTo>
                            <a:lnTo>
                              <a:pt x="882967" y="1561148"/>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sp>
                    <p:nvSpPr>
                      <p:cNvPr id="17" name="Freeform: Shape 16">
                        <a:extLst>
                          <a:ext uri="{FF2B5EF4-FFF2-40B4-BE49-F238E27FC236}">
                            <a16:creationId xmlns:a16="http://schemas.microsoft.com/office/drawing/2014/main" id="{F6B69DF4-31AD-4C6E-BB07-663F77ABCD4B}"/>
                          </a:ext>
                        </a:extLst>
                      </p:cNvPr>
                      <p:cNvSpPr/>
                      <p:nvPr/>
                    </p:nvSpPr>
                    <p:spPr>
                      <a:xfrm>
                        <a:off x="9180194" y="3837621"/>
                        <a:ext cx="1559242" cy="407670"/>
                      </a:xfrm>
                      <a:custGeom>
                        <a:avLst/>
                        <a:gdLst>
                          <a:gd name="connsiteX0" fmla="*/ 0 w 1559242"/>
                          <a:gd name="connsiteY0" fmla="*/ 324803 h 407670"/>
                          <a:gd name="connsiteX1" fmla="*/ 88582 w 1559242"/>
                          <a:gd name="connsiteY1" fmla="*/ 324803 h 407670"/>
                          <a:gd name="connsiteX2" fmla="*/ 88582 w 1559242"/>
                          <a:gd name="connsiteY2" fmla="*/ 400050 h 407670"/>
                          <a:gd name="connsiteX3" fmla="*/ 0 w 1559242"/>
                          <a:gd name="connsiteY3" fmla="*/ 400050 h 407670"/>
                          <a:gd name="connsiteX4" fmla="*/ 0 w 1559242"/>
                          <a:gd name="connsiteY4" fmla="*/ 324803 h 407670"/>
                          <a:gd name="connsiteX5" fmla="*/ 0 w 1559242"/>
                          <a:gd name="connsiteY5" fmla="*/ 324803 h 407670"/>
                          <a:gd name="connsiteX6" fmla="*/ 851535 w 1559242"/>
                          <a:gd name="connsiteY6" fmla="*/ 68580 h 407670"/>
                          <a:gd name="connsiteX7" fmla="*/ 758190 w 1559242"/>
                          <a:gd name="connsiteY7" fmla="*/ 101918 h 407670"/>
                          <a:gd name="connsiteX8" fmla="*/ 722947 w 1559242"/>
                          <a:gd name="connsiteY8" fmla="*/ 203835 h 407670"/>
                          <a:gd name="connsiteX9" fmla="*/ 759143 w 1559242"/>
                          <a:gd name="connsiteY9" fmla="*/ 304800 h 407670"/>
                          <a:gd name="connsiteX10" fmla="*/ 851535 w 1559242"/>
                          <a:gd name="connsiteY10" fmla="*/ 339090 h 407670"/>
                          <a:gd name="connsiteX11" fmla="*/ 942976 w 1559242"/>
                          <a:gd name="connsiteY11" fmla="*/ 304800 h 407670"/>
                          <a:gd name="connsiteX12" fmla="*/ 979170 w 1559242"/>
                          <a:gd name="connsiteY12" fmla="*/ 201930 h 407670"/>
                          <a:gd name="connsiteX13" fmla="*/ 943928 w 1559242"/>
                          <a:gd name="connsiteY13" fmla="*/ 100965 h 407670"/>
                          <a:gd name="connsiteX14" fmla="*/ 851535 w 1559242"/>
                          <a:gd name="connsiteY14" fmla="*/ 68580 h 407670"/>
                          <a:gd name="connsiteX15" fmla="*/ 851535 w 1559242"/>
                          <a:gd name="connsiteY15" fmla="*/ 68580 h 407670"/>
                          <a:gd name="connsiteX16" fmla="*/ 1113472 w 1559242"/>
                          <a:gd name="connsiteY16" fmla="*/ 6668 h 407670"/>
                          <a:gd name="connsiteX17" fmla="*/ 1252538 w 1559242"/>
                          <a:gd name="connsiteY17" fmla="*/ 6668 h 407670"/>
                          <a:gd name="connsiteX18" fmla="*/ 1336357 w 1559242"/>
                          <a:gd name="connsiteY18" fmla="*/ 275273 h 407670"/>
                          <a:gd name="connsiteX19" fmla="*/ 1419226 w 1559242"/>
                          <a:gd name="connsiteY19" fmla="*/ 6668 h 407670"/>
                          <a:gd name="connsiteX20" fmla="*/ 1559243 w 1559242"/>
                          <a:gd name="connsiteY20" fmla="*/ 6668 h 407670"/>
                          <a:gd name="connsiteX21" fmla="*/ 1559243 w 1559242"/>
                          <a:gd name="connsiteY21" fmla="*/ 400050 h 407670"/>
                          <a:gd name="connsiteX22" fmla="*/ 1472565 w 1559242"/>
                          <a:gd name="connsiteY22" fmla="*/ 400050 h 407670"/>
                          <a:gd name="connsiteX23" fmla="*/ 1472565 w 1559242"/>
                          <a:gd name="connsiteY23" fmla="*/ 90488 h 407670"/>
                          <a:gd name="connsiteX24" fmla="*/ 1381126 w 1559242"/>
                          <a:gd name="connsiteY24" fmla="*/ 400050 h 407670"/>
                          <a:gd name="connsiteX25" fmla="*/ 1291590 w 1559242"/>
                          <a:gd name="connsiteY25" fmla="*/ 400050 h 407670"/>
                          <a:gd name="connsiteX26" fmla="*/ 1200151 w 1559242"/>
                          <a:gd name="connsiteY26" fmla="*/ 90488 h 407670"/>
                          <a:gd name="connsiteX27" fmla="*/ 1200151 w 1559242"/>
                          <a:gd name="connsiteY27" fmla="*/ 400050 h 407670"/>
                          <a:gd name="connsiteX28" fmla="*/ 1113472 w 1559242"/>
                          <a:gd name="connsiteY28" fmla="*/ 400050 h 407670"/>
                          <a:gd name="connsiteX29" fmla="*/ 1113472 w 1559242"/>
                          <a:gd name="connsiteY29" fmla="*/ 6668 h 407670"/>
                          <a:gd name="connsiteX30" fmla="*/ 1113472 w 1559242"/>
                          <a:gd name="connsiteY30" fmla="*/ 6668 h 407670"/>
                          <a:gd name="connsiteX31" fmla="*/ 850582 w 1559242"/>
                          <a:gd name="connsiteY31" fmla="*/ 0 h 407670"/>
                          <a:gd name="connsiteX32" fmla="*/ 1013460 w 1559242"/>
                          <a:gd name="connsiteY32" fmla="*/ 54293 h 407670"/>
                          <a:gd name="connsiteX33" fmla="*/ 1074420 w 1559242"/>
                          <a:gd name="connsiteY33" fmla="*/ 203835 h 407670"/>
                          <a:gd name="connsiteX34" fmla="*/ 1013460 w 1559242"/>
                          <a:gd name="connsiteY34" fmla="*/ 352425 h 407670"/>
                          <a:gd name="connsiteX35" fmla="*/ 850582 w 1559242"/>
                          <a:gd name="connsiteY35" fmla="*/ 405765 h 407670"/>
                          <a:gd name="connsiteX36" fmla="*/ 686753 w 1559242"/>
                          <a:gd name="connsiteY36" fmla="*/ 352425 h 407670"/>
                          <a:gd name="connsiteX37" fmla="*/ 625793 w 1559242"/>
                          <a:gd name="connsiteY37" fmla="*/ 204788 h 407670"/>
                          <a:gd name="connsiteX38" fmla="*/ 646747 w 1559242"/>
                          <a:gd name="connsiteY38" fmla="*/ 103823 h 407670"/>
                          <a:gd name="connsiteX39" fmla="*/ 689610 w 1559242"/>
                          <a:gd name="connsiteY39" fmla="*/ 49530 h 407670"/>
                          <a:gd name="connsiteX40" fmla="*/ 749618 w 1559242"/>
                          <a:gd name="connsiteY40" fmla="*/ 14288 h 407670"/>
                          <a:gd name="connsiteX41" fmla="*/ 850582 w 1559242"/>
                          <a:gd name="connsiteY41" fmla="*/ 0 h 407670"/>
                          <a:gd name="connsiteX42" fmla="*/ 850582 w 1559242"/>
                          <a:gd name="connsiteY42" fmla="*/ 0 h 407670"/>
                          <a:gd name="connsiteX43" fmla="*/ 376238 w 1559242"/>
                          <a:gd name="connsiteY43" fmla="*/ 0 h 407670"/>
                          <a:gd name="connsiteX44" fmla="*/ 513398 w 1559242"/>
                          <a:gd name="connsiteY44" fmla="*/ 42863 h 407670"/>
                          <a:gd name="connsiteX45" fmla="*/ 561023 w 1559242"/>
                          <a:gd name="connsiteY45" fmla="*/ 115253 h 407670"/>
                          <a:gd name="connsiteX46" fmla="*/ 468630 w 1559242"/>
                          <a:gd name="connsiteY46" fmla="*/ 134303 h 407670"/>
                          <a:gd name="connsiteX47" fmla="*/ 434340 w 1559242"/>
                          <a:gd name="connsiteY47" fmla="*/ 85725 h 407670"/>
                          <a:gd name="connsiteX48" fmla="*/ 371475 w 1559242"/>
                          <a:gd name="connsiteY48" fmla="*/ 67628 h 407670"/>
                          <a:gd name="connsiteX49" fmla="*/ 288607 w 1559242"/>
                          <a:gd name="connsiteY49" fmla="*/ 99060 h 407670"/>
                          <a:gd name="connsiteX50" fmla="*/ 256223 w 1559242"/>
                          <a:gd name="connsiteY50" fmla="*/ 200978 h 407670"/>
                          <a:gd name="connsiteX51" fmla="*/ 287655 w 1559242"/>
                          <a:gd name="connsiteY51" fmla="*/ 307658 h 407670"/>
                          <a:gd name="connsiteX52" fmla="*/ 369570 w 1559242"/>
                          <a:gd name="connsiteY52" fmla="*/ 339090 h 407670"/>
                          <a:gd name="connsiteX53" fmla="*/ 433388 w 1559242"/>
                          <a:gd name="connsiteY53" fmla="*/ 319088 h 407670"/>
                          <a:gd name="connsiteX54" fmla="*/ 471488 w 1559242"/>
                          <a:gd name="connsiteY54" fmla="*/ 256223 h 407670"/>
                          <a:gd name="connsiteX55" fmla="*/ 561975 w 1559242"/>
                          <a:gd name="connsiteY55" fmla="*/ 280988 h 407670"/>
                          <a:gd name="connsiteX56" fmla="*/ 492443 w 1559242"/>
                          <a:gd name="connsiteY56" fmla="*/ 376238 h 407670"/>
                          <a:gd name="connsiteX57" fmla="*/ 369570 w 1559242"/>
                          <a:gd name="connsiteY57" fmla="*/ 407670 h 407670"/>
                          <a:gd name="connsiteX58" fmla="*/ 218123 w 1559242"/>
                          <a:gd name="connsiteY58" fmla="*/ 354330 h 407670"/>
                          <a:gd name="connsiteX59" fmla="*/ 159068 w 1559242"/>
                          <a:gd name="connsiteY59" fmla="*/ 207645 h 407670"/>
                          <a:gd name="connsiteX60" fmla="*/ 218123 w 1559242"/>
                          <a:gd name="connsiteY60" fmla="*/ 55245 h 407670"/>
                          <a:gd name="connsiteX61" fmla="*/ 376238 w 1559242"/>
                          <a:gd name="connsiteY61" fmla="*/ 0 h 407670"/>
                          <a:gd name="connsiteX62" fmla="*/ 376238 w 1559242"/>
                          <a:gd name="connsiteY62" fmla="*/ 0 h 4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559242" h="407670">
                            <a:moveTo>
                              <a:pt x="0" y="324803"/>
                            </a:moveTo>
                            <a:lnTo>
                              <a:pt x="88582" y="324803"/>
                            </a:lnTo>
                            <a:lnTo>
                              <a:pt x="88582" y="400050"/>
                            </a:lnTo>
                            <a:lnTo>
                              <a:pt x="0" y="400050"/>
                            </a:lnTo>
                            <a:lnTo>
                              <a:pt x="0" y="324803"/>
                            </a:lnTo>
                            <a:lnTo>
                              <a:pt x="0" y="324803"/>
                            </a:lnTo>
                            <a:close/>
                            <a:moveTo>
                              <a:pt x="851535" y="68580"/>
                            </a:moveTo>
                            <a:cubicBezTo>
                              <a:pt x="813435" y="68580"/>
                              <a:pt x="782003" y="80010"/>
                              <a:pt x="758190" y="101918"/>
                            </a:cubicBezTo>
                            <a:cubicBezTo>
                              <a:pt x="734378" y="124778"/>
                              <a:pt x="722947" y="158115"/>
                              <a:pt x="722947" y="203835"/>
                            </a:cubicBezTo>
                            <a:cubicBezTo>
                              <a:pt x="722947" y="248603"/>
                              <a:pt x="735330" y="281940"/>
                              <a:pt x="759143" y="304800"/>
                            </a:cubicBezTo>
                            <a:cubicBezTo>
                              <a:pt x="782955" y="327660"/>
                              <a:pt x="814388" y="339090"/>
                              <a:pt x="851535" y="339090"/>
                            </a:cubicBezTo>
                            <a:cubicBezTo>
                              <a:pt x="888682" y="339090"/>
                              <a:pt x="919163" y="327660"/>
                              <a:pt x="942976" y="304800"/>
                            </a:cubicBezTo>
                            <a:cubicBezTo>
                              <a:pt x="966788" y="281940"/>
                              <a:pt x="979170" y="247650"/>
                              <a:pt x="979170" y="201930"/>
                            </a:cubicBezTo>
                            <a:cubicBezTo>
                              <a:pt x="979170" y="157163"/>
                              <a:pt x="967740" y="122873"/>
                              <a:pt x="943928" y="100965"/>
                            </a:cubicBezTo>
                            <a:cubicBezTo>
                              <a:pt x="920115" y="79058"/>
                              <a:pt x="889635" y="68580"/>
                              <a:pt x="851535" y="68580"/>
                            </a:cubicBezTo>
                            <a:lnTo>
                              <a:pt x="851535" y="68580"/>
                            </a:lnTo>
                            <a:close/>
                            <a:moveTo>
                              <a:pt x="1113472" y="6668"/>
                            </a:moveTo>
                            <a:lnTo>
                              <a:pt x="1252538" y="6668"/>
                            </a:lnTo>
                            <a:lnTo>
                              <a:pt x="1336357" y="275273"/>
                            </a:lnTo>
                            <a:lnTo>
                              <a:pt x="1419226" y="6668"/>
                            </a:lnTo>
                            <a:lnTo>
                              <a:pt x="1559243" y="6668"/>
                            </a:lnTo>
                            <a:lnTo>
                              <a:pt x="1559243" y="400050"/>
                            </a:lnTo>
                            <a:lnTo>
                              <a:pt x="1472565" y="400050"/>
                            </a:lnTo>
                            <a:lnTo>
                              <a:pt x="1472565" y="90488"/>
                            </a:lnTo>
                            <a:lnTo>
                              <a:pt x="1381126" y="400050"/>
                            </a:lnTo>
                            <a:lnTo>
                              <a:pt x="1291590" y="400050"/>
                            </a:lnTo>
                            <a:lnTo>
                              <a:pt x="1200151" y="90488"/>
                            </a:lnTo>
                            <a:lnTo>
                              <a:pt x="1200151" y="400050"/>
                            </a:lnTo>
                            <a:lnTo>
                              <a:pt x="1113472" y="400050"/>
                            </a:lnTo>
                            <a:lnTo>
                              <a:pt x="1113472" y="6668"/>
                            </a:lnTo>
                            <a:lnTo>
                              <a:pt x="1113472" y="6668"/>
                            </a:lnTo>
                            <a:close/>
                            <a:moveTo>
                              <a:pt x="850582" y="0"/>
                            </a:moveTo>
                            <a:cubicBezTo>
                              <a:pt x="918210" y="0"/>
                              <a:pt x="973455" y="18098"/>
                              <a:pt x="1013460" y="54293"/>
                            </a:cubicBezTo>
                            <a:cubicBezTo>
                              <a:pt x="1054418" y="90488"/>
                              <a:pt x="1074420" y="140018"/>
                              <a:pt x="1074420" y="203835"/>
                            </a:cubicBezTo>
                            <a:cubicBezTo>
                              <a:pt x="1074420" y="267653"/>
                              <a:pt x="1054418" y="317183"/>
                              <a:pt x="1013460" y="352425"/>
                            </a:cubicBezTo>
                            <a:cubicBezTo>
                              <a:pt x="972503" y="388620"/>
                              <a:pt x="919163" y="405765"/>
                              <a:pt x="850582" y="405765"/>
                            </a:cubicBezTo>
                            <a:cubicBezTo>
                              <a:pt x="782003" y="405765"/>
                              <a:pt x="727710" y="387668"/>
                              <a:pt x="686753" y="352425"/>
                            </a:cubicBezTo>
                            <a:cubicBezTo>
                              <a:pt x="645795" y="317183"/>
                              <a:pt x="625793" y="267653"/>
                              <a:pt x="625793" y="204788"/>
                            </a:cubicBezTo>
                            <a:cubicBezTo>
                              <a:pt x="625793" y="164783"/>
                              <a:pt x="632460" y="131445"/>
                              <a:pt x="646747" y="103823"/>
                            </a:cubicBezTo>
                            <a:cubicBezTo>
                              <a:pt x="657226" y="83820"/>
                              <a:pt x="671513" y="65723"/>
                              <a:pt x="689610" y="49530"/>
                            </a:cubicBezTo>
                            <a:cubicBezTo>
                              <a:pt x="707707" y="33338"/>
                              <a:pt x="727710" y="21908"/>
                              <a:pt x="749618" y="14288"/>
                            </a:cubicBezTo>
                            <a:cubicBezTo>
                              <a:pt x="779145" y="5715"/>
                              <a:pt x="812482" y="0"/>
                              <a:pt x="850582" y="0"/>
                            </a:cubicBezTo>
                            <a:lnTo>
                              <a:pt x="850582" y="0"/>
                            </a:lnTo>
                            <a:close/>
                            <a:moveTo>
                              <a:pt x="376238" y="0"/>
                            </a:moveTo>
                            <a:cubicBezTo>
                              <a:pt x="432435" y="0"/>
                              <a:pt x="478155" y="14288"/>
                              <a:pt x="513398" y="42863"/>
                            </a:cubicBezTo>
                            <a:cubicBezTo>
                              <a:pt x="534353" y="60008"/>
                              <a:pt x="550545" y="83820"/>
                              <a:pt x="561023" y="115253"/>
                            </a:cubicBezTo>
                            <a:lnTo>
                              <a:pt x="468630" y="134303"/>
                            </a:lnTo>
                            <a:cubicBezTo>
                              <a:pt x="462915" y="114300"/>
                              <a:pt x="451485" y="98108"/>
                              <a:pt x="434340" y="85725"/>
                            </a:cubicBezTo>
                            <a:cubicBezTo>
                              <a:pt x="417195" y="74295"/>
                              <a:pt x="396240" y="67628"/>
                              <a:pt x="371475" y="67628"/>
                            </a:cubicBezTo>
                            <a:cubicBezTo>
                              <a:pt x="337185" y="67628"/>
                              <a:pt x="309563" y="78105"/>
                              <a:pt x="288607" y="99060"/>
                            </a:cubicBezTo>
                            <a:cubicBezTo>
                              <a:pt x="267653" y="120015"/>
                              <a:pt x="256223" y="154305"/>
                              <a:pt x="256223" y="200978"/>
                            </a:cubicBezTo>
                            <a:cubicBezTo>
                              <a:pt x="256223" y="250508"/>
                              <a:pt x="266700" y="285750"/>
                              <a:pt x="287655" y="307658"/>
                            </a:cubicBezTo>
                            <a:cubicBezTo>
                              <a:pt x="308610" y="328613"/>
                              <a:pt x="336232" y="339090"/>
                              <a:pt x="369570" y="339090"/>
                            </a:cubicBezTo>
                            <a:cubicBezTo>
                              <a:pt x="394335" y="339090"/>
                              <a:pt x="415290" y="332423"/>
                              <a:pt x="433388" y="319088"/>
                            </a:cubicBezTo>
                            <a:cubicBezTo>
                              <a:pt x="451485" y="305753"/>
                              <a:pt x="463868" y="284798"/>
                              <a:pt x="471488" y="256223"/>
                            </a:cubicBezTo>
                            <a:lnTo>
                              <a:pt x="561975" y="280988"/>
                            </a:lnTo>
                            <a:cubicBezTo>
                              <a:pt x="547688" y="323850"/>
                              <a:pt x="524828" y="356235"/>
                              <a:pt x="492443" y="376238"/>
                            </a:cubicBezTo>
                            <a:cubicBezTo>
                              <a:pt x="460057" y="397193"/>
                              <a:pt x="419100" y="407670"/>
                              <a:pt x="369570" y="407670"/>
                            </a:cubicBezTo>
                            <a:cubicBezTo>
                              <a:pt x="308610" y="407670"/>
                              <a:pt x="258128" y="389573"/>
                              <a:pt x="218123" y="354330"/>
                            </a:cubicBezTo>
                            <a:cubicBezTo>
                              <a:pt x="179070" y="319088"/>
                              <a:pt x="159068" y="269558"/>
                              <a:pt x="159068" y="207645"/>
                            </a:cubicBezTo>
                            <a:cubicBezTo>
                              <a:pt x="159068" y="141923"/>
                              <a:pt x="179070" y="91440"/>
                              <a:pt x="218123" y="55245"/>
                            </a:cubicBezTo>
                            <a:cubicBezTo>
                              <a:pt x="257175" y="19050"/>
                              <a:pt x="311468" y="0"/>
                              <a:pt x="376238" y="0"/>
                            </a:cubicBezTo>
                            <a:lnTo>
                              <a:pt x="376238" y="0"/>
                            </a:ln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grpSp>
            </p:grpSp>
          </p:grpSp>
        </p:grpSp>
      </p:grpSp>
      <p:sp>
        <p:nvSpPr>
          <p:cNvPr id="18" name="副標題 2">
            <a:extLst>
              <a:ext uri="{FF2B5EF4-FFF2-40B4-BE49-F238E27FC236}">
                <a16:creationId xmlns:a16="http://schemas.microsoft.com/office/drawing/2014/main" id="{7F846F93-5D4F-4C5D-BD80-4EAC51B7543F}"/>
              </a:ext>
            </a:extLst>
          </p:cNvPr>
          <p:cNvSpPr txBox="1">
            <a:spLocks/>
          </p:cNvSpPr>
          <p:nvPr/>
        </p:nvSpPr>
        <p:spPr>
          <a:xfrm>
            <a:off x="706944" y="5561328"/>
            <a:ext cx="5605264" cy="7920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lang="zh-TW" sz="2400" kern="1200">
                <a:solidFill>
                  <a:schemeClr val="tx1">
                    <a:lumMod val="65000"/>
                    <a:lumOff val="35000"/>
                  </a:schemeClr>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lang="zh-TW" sz="1800" kern="1200">
                <a:solidFill>
                  <a:schemeClr val="tx1">
                    <a:tint val="75000"/>
                  </a:schemeClr>
                </a:solidFill>
                <a:latin typeface="微軟正黑體" panose="020B0604030504040204" pitchFamily="34" charset="-120"/>
                <a:ea typeface="微軟正黑體" panose="020B0604030504040204" pitchFamily="34" charset="-120"/>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lang="zh-TW" sz="1600" kern="1200">
                <a:solidFill>
                  <a:schemeClr val="tx1">
                    <a:tint val="75000"/>
                  </a:schemeClr>
                </a:solidFill>
                <a:latin typeface="微軟正黑體" panose="020B0604030504040204" pitchFamily="34" charset="-120"/>
                <a:ea typeface="微軟正黑體" panose="020B0604030504040204" pitchFamily="34" charset="-120"/>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lang="zh-TW" sz="1400" kern="1200">
                <a:solidFill>
                  <a:schemeClr val="tx1">
                    <a:tint val="75000"/>
                  </a:schemeClr>
                </a:solidFill>
                <a:latin typeface="微軟正黑體" panose="020B0604030504040204" pitchFamily="34" charset="-120"/>
                <a:ea typeface="微軟正黑體" panose="020B0604030504040204" pitchFamily="34" charset="-120"/>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lang="zh-TW" sz="1400" kern="1200">
                <a:solidFill>
                  <a:schemeClr val="tx1">
                    <a:tint val="75000"/>
                  </a:schemeClr>
                </a:solidFill>
                <a:latin typeface="微軟正黑體" panose="020B0604030504040204" pitchFamily="34" charset="-120"/>
                <a:ea typeface="微軟正黑體" panose="020B0604030504040204" pitchFamily="34" charset="-120"/>
                <a:cs typeface="+mn-cs"/>
              </a:defRPr>
            </a:lvl5pPr>
            <a:lvl6pPr marL="2286000" indent="0" algn="ctr" defTabSz="914400" rtl="0" eaLnBrk="1" latinLnBrk="0" hangingPunct="1">
              <a:spcBef>
                <a:spcPts val="600"/>
              </a:spcBef>
              <a:buSzPct val="80000"/>
              <a:buFont typeface="Arial" pitchFamily="34" charset="0"/>
              <a:buNone/>
              <a:defRPr lang="zh-TW"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lang="zh-TW"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lang="zh-TW"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lang="zh-TW"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srgbClr val="000000">
                  <a:lumMod val="65000"/>
                  <a:lumOff val="35000"/>
                </a:srgbClr>
              </a:buClr>
              <a:buSzPct val="80000"/>
              <a:buFont typeface="Arial" pitchFamily="34" charset="0"/>
              <a:buNone/>
              <a:tabLst/>
              <a:defRPr/>
            </a:pPr>
            <a:r>
              <a:rPr kumimoji="0" lang="en-US" altLang="zh-TW" sz="2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Lecturer</a:t>
            </a:r>
            <a:r>
              <a:rPr kumimoji="0" lang="zh-TW" altLang="en-US" sz="2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 </a:t>
            </a:r>
            <a:r>
              <a:rPr kumimoji="0" lang="en-US" altLang="zh-TW" sz="2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 </a:t>
            </a:r>
            <a:r>
              <a:rPr kumimoji="0" lang="en-US" altLang="zh-TW" sz="2400" b="0"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mn-cs"/>
              </a:rPr>
              <a:t>Director Professor Li </a:t>
            </a:r>
            <a:r>
              <a:rPr kumimoji="0" lang="en-US" altLang="zh-TW" sz="2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Speaker</a:t>
            </a:r>
            <a:r>
              <a:rPr kumimoji="0" lang="zh-TW" altLang="en-US" sz="2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 </a:t>
            </a:r>
            <a:r>
              <a:rPr kumimoji="0" lang="en-US" altLang="zh-TW" sz="2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 </a:t>
            </a:r>
            <a:r>
              <a:rPr kumimoji="0" lang="en-US" altLang="zh-TW" sz="2400" b="0"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mn-cs"/>
              </a:rPr>
              <a:t>Student </a:t>
            </a:r>
            <a:r>
              <a:rPr kumimoji="0" lang="en-US" altLang="zh-TW" sz="2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of</a:t>
            </a:r>
            <a:r>
              <a:rPr kumimoji="0" lang="zh-TW" altLang="en-US" sz="2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 </a:t>
            </a:r>
            <a:r>
              <a:rPr kumimoji="0" lang="en-US" altLang="zh-TW" sz="2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 </a:t>
            </a:r>
            <a:r>
              <a:rPr kumimoji="0" lang="en-US" altLang="zh-TW" sz="2400" b="0"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mn-cs"/>
              </a:rPr>
              <a:t>Yu-Ting Zhou </a:t>
            </a:r>
            <a:r>
              <a:rPr kumimoji="0" lang="zh-TW" altLang="en-US" sz="2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 </a:t>
            </a:r>
            <a:endParaRPr kumimoji="0" lang="en-US" altLang="zh-TW" sz="2400" b="0"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mn-cs"/>
            </a:endParaRPr>
          </a:p>
        </p:txBody>
      </p:sp>
      <p:sp>
        <p:nvSpPr>
          <p:cNvPr id="19" name="矩形 18"/>
          <p:cNvSpPr/>
          <p:nvPr/>
        </p:nvSpPr>
        <p:spPr>
          <a:xfrm>
            <a:off x="1493520" y="2478740"/>
            <a:ext cx="9198352" cy="1938992"/>
          </a:xfrm>
          <a:prstGeom prst="rect">
            <a:avLst/>
          </a:prstGeom>
        </p:spPr>
        <p:txBody>
          <a:bodyPr wrap="none">
            <a:spAutoFit/>
          </a:bodyPr>
          <a:lstStyle/>
          <a:p>
            <a:r>
              <a:rPr lang="en-US" altLang="zh-TW" sz="4000" dirty="0">
                <a:solidFill>
                  <a:schemeClr val="bg1"/>
                </a:solidFill>
              </a:rPr>
              <a:t>Operations Research </a:t>
            </a:r>
            <a:r>
              <a:rPr lang="en-US" altLang="zh-TW" sz="4000" dirty="0" smtClean="0">
                <a:solidFill>
                  <a:schemeClr val="bg1"/>
                </a:solidFill>
              </a:rPr>
              <a:t>for </a:t>
            </a:r>
            <a:r>
              <a:rPr lang="en-US" altLang="zh-TW" sz="4000" dirty="0">
                <a:solidFill>
                  <a:schemeClr val="bg1"/>
                </a:solidFill>
              </a:rPr>
              <a:t>green </a:t>
            </a:r>
            <a:r>
              <a:rPr lang="en-US" altLang="zh-TW" sz="4000" dirty="0" smtClean="0">
                <a:solidFill>
                  <a:schemeClr val="bg1"/>
                </a:solidFill>
              </a:rPr>
              <a:t>logistics</a:t>
            </a:r>
          </a:p>
          <a:p>
            <a:r>
              <a:rPr lang="en-US" altLang="zh-TW" sz="4000" dirty="0">
                <a:solidFill>
                  <a:schemeClr val="bg1"/>
                </a:solidFill>
              </a:rPr>
              <a:t>– An overview of aspects, issues,</a:t>
            </a:r>
          </a:p>
          <a:p>
            <a:r>
              <a:rPr lang="en-US" altLang="zh-TW" sz="4000" dirty="0">
                <a:solidFill>
                  <a:schemeClr val="bg1"/>
                </a:solidFill>
              </a:rPr>
              <a:t>contributions and challenges</a:t>
            </a:r>
            <a:endParaRPr lang="zh-TW" altLang="en-US" sz="4000" dirty="0">
              <a:solidFill>
                <a:schemeClr val="bg1"/>
              </a:solidFill>
            </a:endParaRPr>
          </a:p>
        </p:txBody>
      </p:sp>
      <p:pic>
        <p:nvPicPr>
          <p:cNvPr id="20"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907060" y="493452"/>
            <a:ext cx="890236" cy="889675"/>
          </a:xfrm>
          <a:prstGeom prst="ellipse">
            <a:avLst/>
          </a:prstGeom>
          <a:solidFill>
            <a:schemeClr val="accent1"/>
          </a:solidFill>
        </p:spPr>
      </p:pic>
      <p:pic>
        <p:nvPicPr>
          <p:cNvPr id="22"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96600" y="493451"/>
            <a:ext cx="930056" cy="889676"/>
          </a:xfrm>
          <a:prstGeom prst="rect">
            <a:avLst/>
          </a:prstGeom>
        </p:spPr>
      </p:pic>
      <p:pic>
        <p:nvPicPr>
          <p:cNvPr id="23"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570" y="493451"/>
            <a:ext cx="941150" cy="889715"/>
          </a:xfrm>
          <a:prstGeom prst="ellipse">
            <a:avLst/>
          </a:prstGeom>
        </p:spPr>
      </p:pic>
    </p:spTree>
    <p:extLst>
      <p:ext uri="{BB962C8B-B14F-4D97-AF65-F5344CB8AC3E}">
        <p14:creationId xmlns:p14="http://schemas.microsoft.com/office/powerpoint/2010/main" val="311237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6FF6F0-9194-489B-93A4-868092EF980F}"/>
              </a:ext>
            </a:extLst>
          </p:cNvPr>
          <p:cNvSpPr/>
          <p:nvPr/>
        </p:nvSpPr>
        <p:spPr>
          <a:xfrm>
            <a:off x="527004" y="0"/>
            <a:ext cx="8176007"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a:extLst>
              <a:ext uri="{FF2B5EF4-FFF2-40B4-BE49-F238E27FC236}">
                <a16:creationId xmlns:a16="http://schemas.microsoft.com/office/drawing/2014/main" id="{D0F63FED-1CCF-49B1-9CB5-B14CC14BBB55}"/>
              </a:ext>
            </a:extLst>
          </p:cNvPr>
          <p:cNvSpPr/>
          <p:nvPr/>
        </p:nvSpPr>
        <p:spPr>
          <a:xfrm>
            <a:off x="520303" y="3496876"/>
            <a:ext cx="8182708" cy="676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CB66AA-E7C5-4DEC-871B-8EE4B2B30C34}"/>
              </a:ext>
            </a:extLst>
          </p:cNvPr>
          <p:cNvSpPr/>
          <p:nvPr/>
        </p:nvSpPr>
        <p:spPr>
          <a:xfrm>
            <a:off x="520303" y="4260019"/>
            <a:ext cx="8182708" cy="67627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D7D693-5C88-480F-9057-9C8F47CB0BAA}"/>
              </a:ext>
            </a:extLst>
          </p:cNvPr>
          <p:cNvSpPr/>
          <p:nvPr/>
        </p:nvSpPr>
        <p:spPr>
          <a:xfrm>
            <a:off x="520303" y="5050594"/>
            <a:ext cx="8182708" cy="74449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333E863-BFE9-4D9A-89DB-3EF9A5A110CB}"/>
              </a:ext>
            </a:extLst>
          </p:cNvPr>
          <p:cNvSpPr txBox="1"/>
          <p:nvPr/>
        </p:nvSpPr>
        <p:spPr>
          <a:xfrm>
            <a:off x="1017477" y="3515194"/>
            <a:ext cx="7334043" cy="584775"/>
          </a:xfrm>
          <a:prstGeom prst="rect">
            <a:avLst/>
          </a:prstGeom>
          <a:noFill/>
        </p:spPr>
        <p:txBody>
          <a:bodyPr wrap="square" rtlCol="0" anchor="ctr">
            <a:spAutoFit/>
          </a:bodyPr>
          <a:lstStyle/>
          <a:p>
            <a:pPr algn="just"/>
            <a:r>
              <a:rPr lang="en-US" altLang="zh-TW" sz="1600" dirty="0" smtClean="0">
                <a:solidFill>
                  <a:schemeClr val="bg1"/>
                </a:solidFill>
                <a:cs typeface="Arial" pitchFamily="34" charset="0"/>
              </a:rPr>
              <a:t>However, this is only a significant tactical/operational issue if the utilization or load factor still exists. The new equipment is also more energy-efficient.</a:t>
            </a:r>
            <a:endParaRPr lang="ko-KR" altLang="en-US" sz="1600" dirty="0">
              <a:solidFill>
                <a:schemeClr val="bg1"/>
              </a:solidFill>
              <a:cs typeface="Arial" pitchFamily="34" charset="0"/>
            </a:endParaRPr>
          </a:p>
        </p:txBody>
      </p:sp>
      <p:sp>
        <p:nvSpPr>
          <p:cNvPr id="26" name="TextBox 25">
            <a:extLst>
              <a:ext uri="{FF2B5EF4-FFF2-40B4-BE49-F238E27FC236}">
                <a16:creationId xmlns:a16="http://schemas.microsoft.com/office/drawing/2014/main" id="{681FEC1D-8C31-4E20-A775-E7C3E924A037}"/>
              </a:ext>
            </a:extLst>
          </p:cNvPr>
          <p:cNvSpPr txBox="1"/>
          <p:nvPr/>
        </p:nvSpPr>
        <p:spPr>
          <a:xfrm>
            <a:off x="1017477" y="4282004"/>
            <a:ext cx="7334043" cy="584775"/>
          </a:xfrm>
          <a:prstGeom prst="rect">
            <a:avLst/>
          </a:prstGeom>
          <a:noFill/>
        </p:spPr>
        <p:txBody>
          <a:bodyPr wrap="square" rtlCol="0" anchor="ctr">
            <a:spAutoFit/>
          </a:bodyPr>
          <a:lstStyle/>
          <a:p>
            <a:pPr algn="just"/>
            <a:r>
              <a:rPr lang="en-US" altLang="zh-TW" sz="1600" dirty="0" smtClean="0">
                <a:solidFill>
                  <a:schemeClr val="bg1"/>
                </a:solidFill>
                <a:cs typeface="Arial" pitchFamily="34" charset="0"/>
              </a:rPr>
              <a:t>However, the problem is that there is too much money tied up in equipment that lasts for decades, and this has changed so much that the cost is high.</a:t>
            </a:r>
            <a:endParaRPr lang="ko-KR" altLang="en-US" sz="1600" dirty="0">
              <a:solidFill>
                <a:schemeClr val="bg1"/>
              </a:solidFill>
              <a:cs typeface="Arial" pitchFamily="34" charset="0"/>
            </a:endParaRPr>
          </a:p>
        </p:txBody>
      </p:sp>
      <p:sp>
        <p:nvSpPr>
          <p:cNvPr id="28" name="TextBox 27">
            <a:extLst>
              <a:ext uri="{FF2B5EF4-FFF2-40B4-BE49-F238E27FC236}">
                <a16:creationId xmlns:a16="http://schemas.microsoft.com/office/drawing/2014/main" id="{3B8B6A89-1EE2-4773-B107-B4A692D8E814}"/>
              </a:ext>
            </a:extLst>
          </p:cNvPr>
          <p:cNvSpPr txBox="1"/>
          <p:nvPr/>
        </p:nvSpPr>
        <p:spPr>
          <a:xfrm>
            <a:off x="1007317" y="4991520"/>
            <a:ext cx="7374683" cy="830997"/>
          </a:xfrm>
          <a:prstGeom prst="rect">
            <a:avLst/>
          </a:prstGeom>
          <a:noFill/>
        </p:spPr>
        <p:txBody>
          <a:bodyPr wrap="square" rtlCol="0" anchor="ctr">
            <a:spAutoFit/>
          </a:bodyPr>
          <a:lstStyle/>
          <a:p>
            <a:pPr algn="just"/>
            <a:r>
              <a:rPr lang="en-US" altLang="zh-TW" sz="1600" dirty="0" smtClean="0">
                <a:solidFill>
                  <a:schemeClr val="bg1"/>
                </a:solidFill>
                <a:cs typeface="Arial" pitchFamily="34" charset="0"/>
              </a:rPr>
              <a:t>To do this, they determine the ratio of production to transportation energy use, understand the major commodity categories in the United States through life cycle analysis, and spatial analysis of U.S. freight patterns.</a:t>
            </a:r>
            <a:endParaRPr lang="ko-KR" altLang="en-US" sz="1600" dirty="0">
              <a:solidFill>
                <a:schemeClr val="bg1"/>
              </a:solidFill>
              <a:cs typeface="Arial" pitchFamily="34" charset="0"/>
            </a:endParaRPr>
          </a:p>
        </p:txBody>
      </p:sp>
      <p:sp>
        <p:nvSpPr>
          <p:cNvPr id="29" name="Rectangle 28">
            <a:extLst>
              <a:ext uri="{FF2B5EF4-FFF2-40B4-BE49-F238E27FC236}">
                <a16:creationId xmlns:a16="http://schemas.microsoft.com/office/drawing/2014/main" id="{08796548-227B-4F2C-968A-7D9CC6EC834E}"/>
              </a:ext>
            </a:extLst>
          </p:cNvPr>
          <p:cNvSpPr/>
          <p:nvPr/>
        </p:nvSpPr>
        <p:spPr>
          <a:xfrm>
            <a:off x="527004" y="5886889"/>
            <a:ext cx="8182708" cy="67627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67B7B92-4DA9-4991-BD1F-08851EF5DF15}"/>
              </a:ext>
            </a:extLst>
          </p:cNvPr>
          <p:cNvSpPr txBox="1"/>
          <p:nvPr/>
        </p:nvSpPr>
        <p:spPr>
          <a:xfrm>
            <a:off x="1024178" y="5912541"/>
            <a:ext cx="7426818" cy="584775"/>
          </a:xfrm>
          <a:prstGeom prst="rect">
            <a:avLst/>
          </a:prstGeom>
          <a:noFill/>
        </p:spPr>
        <p:txBody>
          <a:bodyPr wrap="square" rtlCol="0" anchor="ctr">
            <a:spAutoFit/>
          </a:bodyPr>
          <a:lstStyle/>
          <a:p>
            <a:pPr algn="just"/>
            <a:r>
              <a:rPr lang="en-US" altLang="zh-TW" sz="1600" dirty="0" smtClean="0">
                <a:solidFill>
                  <a:schemeClr val="bg1"/>
                </a:solidFill>
                <a:cs typeface="Arial" pitchFamily="34" charset="0"/>
              </a:rPr>
              <a:t>Claiming that they can reduce energy use patterns by redesigning processes, they advocate shifting more freight to energy-efficient models.</a:t>
            </a:r>
            <a:endParaRPr lang="ko-KR" altLang="en-US" sz="1600" dirty="0">
              <a:solidFill>
                <a:schemeClr val="bg1"/>
              </a:solidFill>
              <a:cs typeface="Arial" pitchFamily="34" charset="0"/>
            </a:endParaRPr>
          </a:p>
        </p:txBody>
      </p:sp>
      <p:sp>
        <p:nvSpPr>
          <p:cNvPr id="33" name="TextBox 32">
            <a:extLst>
              <a:ext uri="{FF2B5EF4-FFF2-40B4-BE49-F238E27FC236}">
                <a16:creationId xmlns:a16="http://schemas.microsoft.com/office/drawing/2014/main" id="{CDD0972C-9000-418C-A91F-B668983B2F15}"/>
              </a:ext>
            </a:extLst>
          </p:cNvPr>
          <p:cNvSpPr txBox="1"/>
          <p:nvPr/>
        </p:nvSpPr>
        <p:spPr>
          <a:xfrm>
            <a:off x="85585" y="73108"/>
            <a:ext cx="9052144" cy="1028680"/>
          </a:xfrm>
          <a:prstGeom prst="rect">
            <a:avLst/>
          </a:prstGeom>
          <a:noFill/>
        </p:spPr>
        <p:txBody>
          <a:bodyPr wrap="square" rtlCol="0" anchor="ctr">
            <a:spAutoFit/>
          </a:bodyPr>
          <a:lstStyle/>
          <a:p>
            <a:pPr algn="ctr">
              <a:lnSpc>
                <a:spcPts val="3600"/>
              </a:lnSpc>
            </a:pPr>
            <a:r>
              <a:rPr lang="en-US" altLang="zh-TW" sz="4400" b="1" dirty="0" smtClean="0">
                <a:solidFill>
                  <a:srgbClr val="FFC000"/>
                </a:solidFill>
                <a:effectLst>
                  <a:outerShdw blurRad="38100" dist="38100" dir="2700000" algn="tl">
                    <a:srgbClr val="000000">
                      <a:alpha val="43137"/>
                    </a:srgbClr>
                  </a:outerShdw>
                </a:effectLst>
                <a:latin typeface="+mj-lt"/>
                <a:cs typeface="Arial" pitchFamily="34" charset="0"/>
              </a:rPr>
              <a:t>2.3Equipment </a:t>
            </a:r>
            <a:r>
              <a:rPr lang="en-US" altLang="zh-TW" sz="4400" b="1" dirty="0">
                <a:solidFill>
                  <a:srgbClr val="FFC000"/>
                </a:solidFill>
                <a:effectLst>
                  <a:outerShdw blurRad="38100" dist="38100" dir="2700000" algn="tl">
                    <a:srgbClr val="000000">
                      <a:alpha val="43137"/>
                    </a:srgbClr>
                  </a:outerShdw>
                </a:effectLst>
                <a:latin typeface="+mj-lt"/>
                <a:cs typeface="Arial" pitchFamily="34" charset="0"/>
              </a:rPr>
              <a:t>choice and efﬁciency</a:t>
            </a:r>
            <a:endParaRPr lang="en-US" altLang="ko-KR" sz="4400" b="1" dirty="0">
              <a:solidFill>
                <a:srgbClr val="FFC000"/>
              </a:solidFill>
              <a:effectLst>
                <a:outerShdw blurRad="38100" dist="38100" dir="2700000" algn="tl">
                  <a:srgbClr val="000000">
                    <a:alpha val="43137"/>
                  </a:srgbClr>
                </a:outerShdw>
              </a:effectLst>
              <a:latin typeface="+mj-lt"/>
              <a:cs typeface="Arial" pitchFamily="34" charset="0"/>
            </a:endParaRPr>
          </a:p>
        </p:txBody>
      </p:sp>
      <p:sp>
        <p:nvSpPr>
          <p:cNvPr id="34" name="TextBox 33">
            <a:extLst>
              <a:ext uri="{FF2B5EF4-FFF2-40B4-BE49-F238E27FC236}">
                <a16:creationId xmlns:a16="http://schemas.microsoft.com/office/drawing/2014/main" id="{B7871016-D68E-49AE-89D0-CB97543F825B}"/>
              </a:ext>
            </a:extLst>
          </p:cNvPr>
          <p:cNvSpPr txBox="1"/>
          <p:nvPr/>
        </p:nvSpPr>
        <p:spPr>
          <a:xfrm>
            <a:off x="880987" y="953518"/>
            <a:ext cx="7629999" cy="2477601"/>
          </a:xfrm>
          <a:prstGeom prst="rect">
            <a:avLst/>
          </a:prstGeom>
          <a:noFill/>
        </p:spPr>
        <p:txBody>
          <a:bodyPr wrap="square" rtlCol="0" anchor="ctr">
            <a:spAutoFit/>
          </a:bodyPr>
          <a:lstStyle/>
          <a:p>
            <a:pPr>
              <a:lnSpc>
                <a:spcPts val="3100"/>
              </a:lnSpc>
            </a:pPr>
            <a:r>
              <a:rPr lang="en-US" altLang="zh-TW" sz="3200" b="1" dirty="0" smtClean="0">
                <a:solidFill>
                  <a:schemeClr val="bg1"/>
                </a:solidFill>
                <a:effectLst>
                  <a:outerShdw blurRad="38100" dist="38100" dir="2700000" algn="tl">
                    <a:srgbClr val="000000">
                      <a:alpha val="43137"/>
                    </a:srgbClr>
                  </a:outerShdw>
                </a:effectLst>
                <a:cs typeface="Arial" pitchFamily="34" charset="0"/>
              </a:rPr>
              <a:t>Once the mode of transport has been chosen, a decision must be made on the type and size of the transport unit. This decision impacts capacity, speed, economics, and environmental performance.</a:t>
            </a:r>
            <a:endParaRPr lang="ko-KR" altLang="en-US" sz="3200" b="1" dirty="0">
              <a:solidFill>
                <a:schemeClr val="bg1"/>
              </a:solidFill>
              <a:effectLst>
                <a:outerShdw blurRad="38100" dist="38100" dir="2700000" algn="tl">
                  <a:srgbClr val="000000">
                    <a:alpha val="43137"/>
                  </a:srgbClr>
                </a:outerShdw>
              </a:effectLst>
              <a:cs typeface="Arial" pitchFamily="34" charset="0"/>
            </a:endParaRPr>
          </a:p>
        </p:txBody>
      </p:sp>
      <p:pic>
        <p:nvPicPr>
          <p:cNvPr id="13"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10069620" y="5431212"/>
            <a:ext cx="890236" cy="889675"/>
          </a:xfrm>
          <a:prstGeom prst="ellipse">
            <a:avLst/>
          </a:prstGeom>
          <a:solidFill>
            <a:schemeClr val="accent1"/>
          </a:solidFill>
        </p:spPr>
      </p:pic>
      <p:pic>
        <p:nvPicPr>
          <p:cNvPr id="14"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1059160" y="5431211"/>
            <a:ext cx="930056" cy="889676"/>
          </a:xfrm>
          <a:prstGeom prst="rect">
            <a:avLst/>
          </a:prstGeom>
        </p:spPr>
      </p:pic>
      <p:pic>
        <p:nvPicPr>
          <p:cNvPr id="15"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7130" y="5431211"/>
            <a:ext cx="941150" cy="889715"/>
          </a:xfrm>
          <a:prstGeom prst="ellipse">
            <a:avLst/>
          </a:prstGeom>
        </p:spPr>
      </p:pic>
    </p:spTree>
    <p:extLst>
      <p:ext uri="{BB962C8B-B14F-4D97-AF65-F5344CB8AC3E}">
        <p14:creationId xmlns:p14="http://schemas.microsoft.com/office/powerpoint/2010/main" val="189598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2"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6FF6F0-9194-489B-93A4-868092EF980F}"/>
              </a:ext>
            </a:extLst>
          </p:cNvPr>
          <p:cNvSpPr/>
          <p:nvPr/>
        </p:nvSpPr>
        <p:spPr>
          <a:xfrm>
            <a:off x="527004" y="0"/>
            <a:ext cx="8176007"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a:extLst>
              <a:ext uri="{FF2B5EF4-FFF2-40B4-BE49-F238E27FC236}">
                <a16:creationId xmlns:a16="http://schemas.microsoft.com/office/drawing/2014/main" id="{D0F63FED-1CCF-49B1-9CB5-B14CC14BBB55}"/>
              </a:ext>
            </a:extLst>
          </p:cNvPr>
          <p:cNvSpPr/>
          <p:nvPr/>
        </p:nvSpPr>
        <p:spPr>
          <a:xfrm>
            <a:off x="520303" y="1077624"/>
            <a:ext cx="8182708" cy="192687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CB66AA-E7C5-4DEC-871B-8EE4B2B30C34}"/>
              </a:ext>
            </a:extLst>
          </p:cNvPr>
          <p:cNvSpPr/>
          <p:nvPr/>
        </p:nvSpPr>
        <p:spPr>
          <a:xfrm>
            <a:off x="520303" y="3082475"/>
            <a:ext cx="8182708" cy="75552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D7D693-5C88-480F-9057-9C8F47CB0BAA}"/>
              </a:ext>
            </a:extLst>
          </p:cNvPr>
          <p:cNvSpPr/>
          <p:nvPr/>
        </p:nvSpPr>
        <p:spPr>
          <a:xfrm>
            <a:off x="520303" y="3925882"/>
            <a:ext cx="8182708" cy="1505329"/>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333E863-BFE9-4D9A-89DB-3EF9A5A110CB}"/>
              </a:ext>
            </a:extLst>
          </p:cNvPr>
          <p:cNvSpPr txBox="1"/>
          <p:nvPr/>
        </p:nvSpPr>
        <p:spPr>
          <a:xfrm>
            <a:off x="543518" y="1144320"/>
            <a:ext cx="8136273" cy="1815882"/>
          </a:xfrm>
          <a:prstGeom prst="rect">
            <a:avLst/>
          </a:prstGeom>
          <a:noFill/>
        </p:spPr>
        <p:txBody>
          <a:bodyPr wrap="square" rtlCol="0" anchor="ctr">
            <a:spAutoFit/>
          </a:bodyPr>
          <a:lstStyle/>
          <a:p>
            <a:pPr algn="just"/>
            <a:r>
              <a:rPr lang="en-US" altLang="zh-TW" sz="1600" dirty="0" smtClean="0">
                <a:solidFill>
                  <a:schemeClr val="bg1"/>
                </a:solidFill>
                <a:effectLst>
                  <a:outerShdw blurRad="38100" dist="38100" dir="2700000" algn="tl">
                    <a:srgbClr val="000000">
                      <a:alpha val="43137"/>
                    </a:srgbClr>
                  </a:outerShdw>
                </a:effectLst>
                <a:cs typeface="Arial" pitchFamily="34" charset="0"/>
              </a:rPr>
              <a:t>The fourth aspect of green mobility is the choice of fuel. Modern gasoline is cleaner as compared to old gasoline.  In the 1990s and the first decade of the 21st century, refineries focused on removing lead additives from gasoline so that air quality would be better. Biofuels based on corn or organic waste can be easily blended with standard gasoline. However, wider use requires a modified engine, which is quite expensive. To date, very few OR papers have been devoted to this aspect. However, OR models can play an important role in assessing the performance of green adaptation to biofuels.</a:t>
            </a:r>
            <a:endParaRPr lang="ko-KR" alt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26" name="TextBox 25">
            <a:extLst>
              <a:ext uri="{FF2B5EF4-FFF2-40B4-BE49-F238E27FC236}">
                <a16:creationId xmlns:a16="http://schemas.microsoft.com/office/drawing/2014/main" id="{681FEC1D-8C31-4E20-A775-E7C3E924A037}"/>
              </a:ext>
            </a:extLst>
          </p:cNvPr>
          <p:cNvSpPr txBox="1"/>
          <p:nvPr/>
        </p:nvSpPr>
        <p:spPr>
          <a:xfrm>
            <a:off x="661170" y="3034438"/>
            <a:ext cx="7888470" cy="830997"/>
          </a:xfrm>
          <a:prstGeom prst="rect">
            <a:avLst/>
          </a:prstGeom>
          <a:noFill/>
        </p:spPr>
        <p:txBody>
          <a:bodyPr wrap="square" rtlCol="0" anchor="ctr">
            <a:spAutoFit/>
          </a:bodyPr>
          <a:lstStyle/>
          <a:p>
            <a:pPr algn="just"/>
            <a:r>
              <a:rPr lang="en-US" altLang="zh-TW" sz="1600" dirty="0" smtClean="0">
                <a:solidFill>
                  <a:schemeClr val="bg1"/>
                </a:solidFill>
                <a:cs typeface="Arial" pitchFamily="34" charset="0"/>
              </a:rPr>
              <a:t>Transportation and public travel and using Lagrange relaxation based heuristic algorithms to find workable solutions. This work can also be easily scaled by minimizing the use of fossil fuels.</a:t>
            </a:r>
            <a:endParaRPr lang="ko-KR" altLang="en-US" sz="1600" dirty="0">
              <a:solidFill>
                <a:schemeClr val="bg1"/>
              </a:solidFill>
              <a:cs typeface="Arial" pitchFamily="34" charset="0"/>
            </a:endParaRPr>
          </a:p>
        </p:txBody>
      </p:sp>
      <p:sp>
        <p:nvSpPr>
          <p:cNvPr id="28" name="TextBox 27">
            <a:extLst>
              <a:ext uri="{FF2B5EF4-FFF2-40B4-BE49-F238E27FC236}">
                <a16:creationId xmlns:a16="http://schemas.microsoft.com/office/drawing/2014/main" id="{3B8B6A89-1EE2-4773-B107-B4A692D8E814}"/>
              </a:ext>
            </a:extLst>
          </p:cNvPr>
          <p:cNvSpPr txBox="1"/>
          <p:nvPr/>
        </p:nvSpPr>
        <p:spPr>
          <a:xfrm>
            <a:off x="679458" y="3873460"/>
            <a:ext cx="7888470" cy="1569660"/>
          </a:xfrm>
          <a:prstGeom prst="rect">
            <a:avLst/>
          </a:prstGeom>
          <a:noFill/>
        </p:spPr>
        <p:txBody>
          <a:bodyPr wrap="square" rtlCol="0" anchor="ctr">
            <a:spAutoFit/>
          </a:bodyPr>
          <a:lstStyle/>
          <a:p>
            <a:pPr algn="just"/>
            <a:r>
              <a:rPr lang="en-US" altLang="zh-TW" sz="1600" dirty="0" smtClean="0">
                <a:solidFill>
                  <a:schemeClr val="bg1"/>
                </a:solidFill>
                <a:cs typeface="Arial" pitchFamily="34" charset="0"/>
              </a:rPr>
              <a:t>The engines of electric vehicles have almost no emissions, and the emissions from the power station can be controlled, so they are very environmentally friendly. However, their scope is limited, so for the transportation of goods requires a change in the mode of operation of intermediate cargo transshipment. For this reason, they are popular in cities where transport cities are combined with internal or external transit stations.</a:t>
            </a:r>
            <a:endParaRPr lang="ko-KR" altLang="en-US" sz="1600" dirty="0">
              <a:solidFill>
                <a:schemeClr val="bg1"/>
              </a:solidFill>
              <a:cs typeface="Arial" pitchFamily="34" charset="0"/>
            </a:endParaRPr>
          </a:p>
        </p:txBody>
      </p:sp>
      <p:sp>
        <p:nvSpPr>
          <p:cNvPr id="29" name="Rectangle 28">
            <a:extLst>
              <a:ext uri="{FF2B5EF4-FFF2-40B4-BE49-F238E27FC236}">
                <a16:creationId xmlns:a16="http://schemas.microsoft.com/office/drawing/2014/main" id="{08796548-227B-4F2C-968A-7D9CC6EC834E}"/>
              </a:ext>
            </a:extLst>
          </p:cNvPr>
          <p:cNvSpPr/>
          <p:nvPr/>
        </p:nvSpPr>
        <p:spPr>
          <a:xfrm>
            <a:off x="532339" y="5535372"/>
            <a:ext cx="8182708" cy="1313484"/>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67B7B92-4DA9-4991-BD1F-08851EF5DF15}"/>
              </a:ext>
            </a:extLst>
          </p:cNvPr>
          <p:cNvSpPr txBox="1"/>
          <p:nvPr/>
        </p:nvSpPr>
        <p:spPr>
          <a:xfrm>
            <a:off x="688765" y="5516272"/>
            <a:ext cx="7991026" cy="1323439"/>
          </a:xfrm>
          <a:prstGeom prst="rect">
            <a:avLst/>
          </a:prstGeom>
          <a:noFill/>
        </p:spPr>
        <p:txBody>
          <a:bodyPr wrap="square" rtlCol="0" anchor="ctr">
            <a:spAutoFit/>
          </a:bodyPr>
          <a:lstStyle/>
          <a:p>
            <a:pPr algn="just"/>
            <a:r>
              <a:rPr lang="en-US" altLang="zh-TW" sz="1600" dirty="0" smtClean="0">
                <a:solidFill>
                  <a:schemeClr val="bg1"/>
                </a:solidFill>
                <a:cs typeface="Arial" pitchFamily="34" charset="0"/>
              </a:rPr>
              <a:t>Apps can be cheaper than trucking. To compensate for short distances dense power supply networks must be set up, possibly in conjunction with battery replacement. Finally, fuel selection is also important for ships, as coastal states may impose restrictions on fuel types. Visiting ports for cheap refueling can be an incentive for route design.</a:t>
            </a:r>
            <a:endParaRPr lang="ko-KR" altLang="en-US" sz="1600" dirty="0">
              <a:solidFill>
                <a:schemeClr val="bg1"/>
              </a:solidFill>
              <a:cs typeface="Arial" pitchFamily="34" charset="0"/>
            </a:endParaRPr>
          </a:p>
        </p:txBody>
      </p:sp>
      <p:sp>
        <p:nvSpPr>
          <p:cNvPr id="33" name="TextBox 32">
            <a:extLst>
              <a:ext uri="{FF2B5EF4-FFF2-40B4-BE49-F238E27FC236}">
                <a16:creationId xmlns:a16="http://schemas.microsoft.com/office/drawing/2014/main" id="{CDD0972C-9000-418C-A91F-B668983B2F15}"/>
              </a:ext>
            </a:extLst>
          </p:cNvPr>
          <p:cNvSpPr txBox="1"/>
          <p:nvPr/>
        </p:nvSpPr>
        <p:spPr>
          <a:xfrm>
            <a:off x="1105217" y="151541"/>
            <a:ext cx="6795564" cy="1006238"/>
          </a:xfrm>
          <a:prstGeom prst="rect">
            <a:avLst/>
          </a:prstGeom>
          <a:noFill/>
        </p:spPr>
        <p:txBody>
          <a:bodyPr wrap="square" rtlCol="0" anchor="ctr">
            <a:spAutoFit/>
          </a:bodyPr>
          <a:lstStyle/>
          <a:p>
            <a:pPr algn="ctr">
              <a:lnSpc>
                <a:spcPts val="3500"/>
              </a:lnSpc>
            </a:pPr>
            <a:r>
              <a:rPr lang="en-US" altLang="zh-TW" sz="4400" b="1" dirty="0" smtClean="0">
                <a:solidFill>
                  <a:srgbClr val="FFC000"/>
                </a:solidFill>
                <a:effectLst>
                  <a:outerShdw blurRad="38100" dist="38100" dir="2700000" algn="tl">
                    <a:srgbClr val="000000">
                      <a:alpha val="43137"/>
                    </a:srgbClr>
                  </a:outerShdw>
                </a:effectLst>
                <a:latin typeface="+mj-lt"/>
                <a:cs typeface="Arial" pitchFamily="34" charset="0"/>
              </a:rPr>
              <a:t>2.4</a:t>
            </a:r>
            <a:r>
              <a:rPr lang="en-US" altLang="zh-TW" sz="4400" b="1" dirty="0">
                <a:solidFill>
                  <a:srgbClr val="FFC000"/>
                </a:solidFill>
                <a:effectLst>
                  <a:outerShdw blurRad="38100" dist="38100" dir="2700000" algn="tl">
                    <a:srgbClr val="000000">
                      <a:alpha val="43137"/>
                    </a:srgbClr>
                  </a:outerShdw>
                </a:effectLst>
                <a:latin typeface="+mj-lt"/>
                <a:cs typeface="Arial" pitchFamily="34" charset="0"/>
              </a:rPr>
              <a:t>. Fuel choice and carbon intensity</a:t>
            </a:r>
            <a:endParaRPr lang="en-US" altLang="zh-TW" sz="4400" b="1" dirty="0">
              <a:solidFill>
                <a:srgbClr val="FFC000"/>
              </a:solidFill>
              <a:effectLst>
                <a:outerShdw blurRad="38100" dist="38100" dir="2700000" algn="tl">
                  <a:srgbClr val="000000">
                    <a:alpha val="43137"/>
                  </a:srgbClr>
                </a:outerShdw>
              </a:effectLst>
              <a:latin typeface="+mj-lt"/>
              <a:cs typeface="Arial" pitchFamily="34" charset="0"/>
            </a:endParaRPr>
          </a:p>
        </p:txBody>
      </p:sp>
      <p:pic>
        <p:nvPicPr>
          <p:cNvPr id="12"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10069620" y="5431212"/>
            <a:ext cx="890236" cy="889675"/>
          </a:xfrm>
          <a:prstGeom prst="ellipse">
            <a:avLst/>
          </a:prstGeom>
          <a:solidFill>
            <a:schemeClr val="accent1"/>
          </a:solidFill>
        </p:spPr>
      </p:pic>
      <p:pic>
        <p:nvPicPr>
          <p:cNvPr id="13"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1059160" y="5431211"/>
            <a:ext cx="930056" cy="889676"/>
          </a:xfrm>
          <a:prstGeom prst="rect">
            <a:avLst/>
          </a:prstGeom>
        </p:spPr>
      </p:pic>
      <p:pic>
        <p:nvPicPr>
          <p:cNvPr id="14"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7130" y="5431211"/>
            <a:ext cx="941150" cy="889715"/>
          </a:xfrm>
          <a:prstGeom prst="ellipse">
            <a:avLst/>
          </a:prstGeom>
        </p:spPr>
      </p:pic>
    </p:spTree>
    <p:extLst>
      <p:ext uri="{BB962C8B-B14F-4D97-AF65-F5344CB8AC3E}">
        <p14:creationId xmlns:p14="http://schemas.microsoft.com/office/powerpoint/2010/main" val="108795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heel(1)">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054C8DC-AFF3-4BFB-B7BB-EDA25DBA34A2}"/>
              </a:ext>
            </a:extLst>
          </p:cNvPr>
          <p:cNvGrpSpPr/>
          <p:nvPr/>
        </p:nvGrpSpPr>
        <p:grpSpPr>
          <a:xfrm flipH="1">
            <a:off x="6685460" y="2662212"/>
            <a:ext cx="1729508" cy="2979184"/>
            <a:chOff x="104059" y="3166540"/>
            <a:chExt cx="1377711" cy="2373191"/>
          </a:xfrm>
        </p:grpSpPr>
        <p:sp>
          <p:nvSpPr>
            <p:cNvPr id="16" name="Freeform: Shape 15">
              <a:extLst>
                <a:ext uri="{FF2B5EF4-FFF2-40B4-BE49-F238E27FC236}">
                  <a16:creationId xmlns:a16="http://schemas.microsoft.com/office/drawing/2014/main" id="{6FA3C963-2676-4FA0-9A78-ABE7288BF41E}"/>
                </a:ext>
              </a:extLst>
            </p:cNvPr>
            <p:cNvSpPr/>
            <p:nvPr/>
          </p:nvSpPr>
          <p:spPr>
            <a:xfrm>
              <a:off x="183892" y="3166540"/>
              <a:ext cx="1296206" cy="1954156"/>
            </a:xfrm>
            <a:custGeom>
              <a:avLst/>
              <a:gdLst>
                <a:gd name="connsiteX0" fmla="*/ 2545595 w 2646483"/>
                <a:gd name="connsiteY0" fmla="*/ 709670 h 3989829"/>
                <a:gd name="connsiteX1" fmla="*/ 2528410 w 2646483"/>
                <a:gd name="connsiteY1" fmla="*/ 658030 h 3989829"/>
                <a:gd name="connsiteX2" fmla="*/ 2514251 w 2646483"/>
                <a:gd name="connsiteY2" fmla="*/ 655330 h 3989829"/>
                <a:gd name="connsiteX3" fmla="*/ 2502222 w 2646483"/>
                <a:gd name="connsiteY3" fmla="*/ 692893 h 3989829"/>
                <a:gd name="connsiteX4" fmla="*/ 2440679 w 2646483"/>
                <a:gd name="connsiteY4" fmla="*/ 861806 h 3989829"/>
                <a:gd name="connsiteX5" fmla="*/ 2241487 w 2646483"/>
                <a:gd name="connsiteY5" fmla="*/ 1083832 h 3989829"/>
                <a:gd name="connsiteX6" fmla="*/ 1851775 w 2646483"/>
                <a:gd name="connsiteY6" fmla="*/ 1372555 h 3989829"/>
                <a:gd name="connsiteX7" fmla="*/ 1474749 w 2646483"/>
                <a:gd name="connsiteY7" fmla="*/ 1711773 h 3989829"/>
                <a:gd name="connsiteX8" fmla="*/ 1153209 w 2646483"/>
                <a:gd name="connsiteY8" fmla="*/ 2321545 h 3989829"/>
                <a:gd name="connsiteX9" fmla="*/ 1138560 w 2646483"/>
                <a:gd name="connsiteY9" fmla="*/ 2370894 h 3989829"/>
                <a:gd name="connsiteX10" fmla="*/ 1136186 w 2646483"/>
                <a:gd name="connsiteY10" fmla="*/ 2370157 h 3989829"/>
                <a:gd name="connsiteX11" fmla="*/ 1138805 w 2646483"/>
                <a:gd name="connsiteY11" fmla="*/ 2159098 h 3989829"/>
                <a:gd name="connsiteX12" fmla="*/ 1152963 w 2646483"/>
                <a:gd name="connsiteY12" fmla="*/ 1352178 h 3989829"/>
                <a:gd name="connsiteX13" fmla="*/ 1198956 w 2646483"/>
                <a:gd name="connsiteY13" fmla="*/ 1231631 h 3989829"/>
                <a:gd name="connsiteX14" fmla="*/ 1227026 w 2646483"/>
                <a:gd name="connsiteY14" fmla="*/ 1203315 h 3989829"/>
                <a:gd name="connsiteX15" fmla="*/ 1358867 w 2646483"/>
                <a:gd name="connsiteY15" fmla="*/ 1127942 h 3989829"/>
                <a:gd name="connsiteX16" fmla="*/ 1617965 w 2646483"/>
                <a:gd name="connsiteY16" fmla="*/ 1030801 h 3989829"/>
                <a:gd name="connsiteX17" fmla="*/ 1989836 w 2646483"/>
                <a:gd name="connsiteY17" fmla="*/ 458674 h 3989829"/>
                <a:gd name="connsiteX18" fmla="*/ 1949326 w 2646483"/>
                <a:gd name="connsiteY18" fmla="*/ 100634 h 3989829"/>
                <a:gd name="connsiteX19" fmla="*/ 1926248 w 2646483"/>
                <a:gd name="connsiteY19" fmla="*/ 9221 h 3989829"/>
                <a:gd name="connsiteX20" fmla="*/ 1917573 w 2646483"/>
                <a:gd name="connsiteY20" fmla="*/ 301 h 3989829"/>
                <a:gd name="connsiteX21" fmla="*/ 1914136 w 2646483"/>
                <a:gd name="connsiteY21" fmla="*/ 9303 h 3989829"/>
                <a:gd name="connsiteX22" fmla="*/ 1911353 w 2646483"/>
                <a:gd name="connsiteY22" fmla="*/ 14949 h 3989829"/>
                <a:gd name="connsiteX23" fmla="*/ 1757007 w 2646483"/>
                <a:gd name="connsiteY23" fmla="*/ 247041 h 3989829"/>
                <a:gd name="connsiteX24" fmla="*/ 1496027 w 2646483"/>
                <a:gd name="connsiteY24" fmla="*/ 441651 h 3989829"/>
                <a:gd name="connsiteX25" fmla="*/ 1200511 w 2646483"/>
                <a:gd name="connsiteY25" fmla="*/ 806484 h 3989829"/>
                <a:gd name="connsiteX26" fmla="*/ 1098623 w 2646483"/>
                <a:gd name="connsiteY26" fmla="*/ 1332455 h 3989829"/>
                <a:gd name="connsiteX27" fmla="*/ 1095595 w 2646483"/>
                <a:gd name="connsiteY27" fmla="*/ 1872256 h 3989829"/>
                <a:gd name="connsiteX28" fmla="*/ 1089784 w 2646483"/>
                <a:gd name="connsiteY28" fmla="*/ 1866691 h 3989829"/>
                <a:gd name="connsiteX29" fmla="*/ 926682 w 2646483"/>
                <a:gd name="connsiteY29" fmla="*/ 1480827 h 3989829"/>
                <a:gd name="connsiteX30" fmla="*/ 655308 w 2646483"/>
                <a:gd name="connsiteY30" fmla="*/ 1216818 h 3989829"/>
                <a:gd name="connsiteX31" fmla="*/ 393591 w 2646483"/>
                <a:gd name="connsiteY31" fmla="*/ 1019835 h 3989829"/>
                <a:gd name="connsiteX32" fmla="*/ 280000 w 2646483"/>
                <a:gd name="connsiteY32" fmla="*/ 854032 h 3989829"/>
                <a:gd name="connsiteX33" fmla="*/ 261996 w 2646483"/>
                <a:gd name="connsiteY33" fmla="*/ 794126 h 3989829"/>
                <a:gd name="connsiteX34" fmla="*/ 254958 w 2646483"/>
                <a:gd name="connsiteY34" fmla="*/ 790935 h 3989829"/>
                <a:gd name="connsiteX35" fmla="*/ 245219 w 2646483"/>
                <a:gd name="connsiteY35" fmla="*/ 816223 h 3989829"/>
                <a:gd name="connsiteX36" fmla="*/ 185478 w 2646483"/>
                <a:gd name="connsiteY36" fmla="*/ 1312568 h 3989829"/>
                <a:gd name="connsiteX37" fmla="*/ 508327 w 2646483"/>
                <a:gd name="connsiteY37" fmla="*/ 1842549 h 3989829"/>
                <a:gd name="connsiteX38" fmla="*/ 785512 w 2646483"/>
                <a:gd name="connsiteY38" fmla="*/ 1956140 h 3989829"/>
                <a:gd name="connsiteX39" fmla="*/ 979467 w 2646483"/>
                <a:gd name="connsiteY39" fmla="*/ 2053363 h 3989829"/>
                <a:gd name="connsiteX40" fmla="*/ 1058850 w 2646483"/>
                <a:gd name="connsiteY40" fmla="*/ 2169982 h 3989829"/>
                <a:gd name="connsiteX41" fmla="*/ 1076118 w 2646483"/>
                <a:gd name="connsiteY41" fmla="*/ 2704710 h 3989829"/>
                <a:gd name="connsiteX42" fmla="*/ 1067443 w 2646483"/>
                <a:gd name="connsiteY42" fmla="*/ 2799641 h 3989829"/>
                <a:gd name="connsiteX43" fmla="*/ 1056722 w 2646483"/>
                <a:gd name="connsiteY43" fmla="*/ 2891791 h 3989829"/>
                <a:gd name="connsiteX44" fmla="*/ 1051894 w 2646483"/>
                <a:gd name="connsiteY44" fmla="*/ 2869776 h 3989829"/>
                <a:gd name="connsiteX45" fmla="*/ 850982 w 2646483"/>
                <a:gd name="connsiteY45" fmla="*/ 2450767 h 3989829"/>
                <a:gd name="connsiteX46" fmla="*/ 556448 w 2646483"/>
                <a:gd name="connsiteY46" fmla="*/ 2174319 h 3989829"/>
                <a:gd name="connsiteX47" fmla="*/ 262160 w 2646483"/>
                <a:gd name="connsiteY47" fmla="*/ 1954503 h 3989829"/>
                <a:gd name="connsiteX48" fmla="*/ 111824 w 2646483"/>
                <a:gd name="connsiteY48" fmla="*/ 1739434 h 3989829"/>
                <a:gd name="connsiteX49" fmla="*/ 93656 w 2646483"/>
                <a:gd name="connsiteY49" fmla="*/ 1677401 h 3989829"/>
                <a:gd name="connsiteX50" fmla="*/ 84163 w 2646483"/>
                <a:gd name="connsiteY50" fmla="*/ 1672736 h 3989829"/>
                <a:gd name="connsiteX51" fmla="*/ 76715 w 2646483"/>
                <a:gd name="connsiteY51" fmla="*/ 1689840 h 3989829"/>
                <a:gd name="connsiteX52" fmla="*/ 44880 w 2646483"/>
                <a:gd name="connsiteY52" fmla="*/ 1824545 h 3989829"/>
                <a:gd name="connsiteX53" fmla="*/ 4698 w 2646483"/>
                <a:gd name="connsiteY53" fmla="*/ 2320973 h 3989829"/>
                <a:gd name="connsiteX54" fmla="*/ 391136 w 2646483"/>
                <a:gd name="connsiteY54" fmla="*/ 2916997 h 3989829"/>
                <a:gd name="connsiteX55" fmla="*/ 703510 w 2646483"/>
                <a:gd name="connsiteY55" fmla="*/ 3044336 h 3989829"/>
                <a:gd name="connsiteX56" fmla="*/ 903685 w 2646483"/>
                <a:gd name="connsiteY56" fmla="*/ 3134685 h 3989829"/>
                <a:gd name="connsiteX57" fmla="*/ 1020877 w 2646483"/>
                <a:gd name="connsiteY57" fmla="*/ 3261124 h 3989829"/>
                <a:gd name="connsiteX58" fmla="*/ 1044692 w 2646483"/>
                <a:gd name="connsiteY58" fmla="*/ 3389773 h 3989829"/>
                <a:gd name="connsiteX59" fmla="*/ 1052221 w 2646483"/>
                <a:gd name="connsiteY59" fmla="*/ 3988661 h 3989829"/>
                <a:gd name="connsiteX60" fmla="*/ 1129394 w 2646483"/>
                <a:gd name="connsiteY60" fmla="*/ 3988661 h 3989829"/>
                <a:gd name="connsiteX61" fmla="*/ 1139705 w 2646483"/>
                <a:gd name="connsiteY61" fmla="*/ 3495753 h 3989829"/>
                <a:gd name="connsiteX62" fmla="*/ 1157219 w 2646483"/>
                <a:gd name="connsiteY62" fmla="*/ 3037216 h 3989829"/>
                <a:gd name="connsiteX63" fmla="*/ 1218270 w 2646483"/>
                <a:gd name="connsiteY63" fmla="*/ 2873623 h 3989829"/>
                <a:gd name="connsiteX64" fmla="*/ 1343563 w 2646483"/>
                <a:gd name="connsiteY64" fmla="*/ 2756267 h 3989829"/>
                <a:gd name="connsiteX65" fmla="*/ 1628276 w 2646483"/>
                <a:gd name="connsiteY65" fmla="*/ 2624672 h 3989829"/>
                <a:gd name="connsiteX66" fmla="*/ 2045649 w 2646483"/>
                <a:gd name="connsiteY66" fmla="*/ 2460015 h 3989829"/>
                <a:gd name="connsiteX67" fmla="*/ 2418420 w 2646483"/>
                <a:gd name="connsiteY67" fmla="*/ 2168591 h 3989829"/>
                <a:gd name="connsiteX68" fmla="*/ 2644292 w 2646483"/>
                <a:gd name="connsiteY68" fmla="*/ 1530257 h 3989829"/>
                <a:gd name="connsiteX69" fmla="*/ 2545595 w 2646483"/>
                <a:gd name="connsiteY69" fmla="*/ 709670 h 39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46483" h="3989829">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w="818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FFC87F0-7555-444D-81A1-F36E51B6E18D}"/>
                </a:ext>
              </a:extLst>
            </p:cNvPr>
            <p:cNvSpPr/>
            <p:nvPr/>
          </p:nvSpPr>
          <p:spPr>
            <a:xfrm>
              <a:off x="104059" y="5090795"/>
              <a:ext cx="1213247" cy="448936"/>
            </a:xfrm>
            <a:custGeom>
              <a:avLst/>
              <a:gdLst>
                <a:gd name="connsiteX0" fmla="*/ 2324027 w 2342309"/>
                <a:gd name="connsiteY0" fmla="*/ 609420 h 827528"/>
                <a:gd name="connsiteX1" fmla="*/ 2236134 w 2342309"/>
                <a:gd name="connsiteY1" fmla="*/ 472751 h 827528"/>
                <a:gd name="connsiteX2" fmla="*/ 2156097 w 2342309"/>
                <a:gd name="connsiteY2" fmla="*/ 412682 h 827528"/>
                <a:gd name="connsiteX3" fmla="*/ 2067466 w 2342309"/>
                <a:gd name="connsiteY3" fmla="*/ 370372 h 827528"/>
                <a:gd name="connsiteX4" fmla="*/ 2041851 w 2342309"/>
                <a:gd name="connsiteY4" fmla="*/ 364480 h 827528"/>
                <a:gd name="connsiteX5" fmla="*/ 1953384 w 2342309"/>
                <a:gd name="connsiteY5" fmla="*/ 347867 h 827528"/>
                <a:gd name="connsiteX6" fmla="*/ 1926460 w 2342309"/>
                <a:gd name="connsiteY6" fmla="*/ 338537 h 827528"/>
                <a:gd name="connsiteX7" fmla="*/ 1812705 w 2342309"/>
                <a:gd name="connsiteY7" fmla="*/ 292545 h 827528"/>
                <a:gd name="connsiteX8" fmla="*/ 1790036 w 2342309"/>
                <a:gd name="connsiteY8" fmla="*/ 273313 h 827528"/>
                <a:gd name="connsiteX9" fmla="*/ 1401144 w 2342309"/>
                <a:gd name="connsiteY9" fmla="*/ 96625 h 827528"/>
                <a:gd name="connsiteX10" fmla="*/ 1291890 w 2342309"/>
                <a:gd name="connsiteY10" fmla="*/ 137217 h 827528"/>
                <a:gd name="connsiteX11" fmla="*/ 1273313 w 2342309"/>
                <a:gd name="connsiteY11" fmla="*/ 134680 h 827528"/>
                <a:gd name="connsiteX12" fmla="*/ 1157022 w 2342309"/>
                <a:gd name="connsiteY12" fmla="*/ 61762 h 827528"/>
                <a:gd name="connsiteX13" fmla="*/ 1121504 w 2342309"/>
                <a:gd name="connsiteY13" fmla="*/ 52924 h 827528"/>
                <a:gd name="connsiteX14" fmla="*/ 1073220 w 2342309"/>
                <a:gd name="connsiteY14" fmla="*/ 48341 h 827528"/>
                <a:gd name="connsiteX15" fmla="*/ 976324 w 2342309"/>
                <a:gd name="connsiteY15" fmla="*/ 63808 h 827528"/>
                <a:gd name="connsiteX16" fmla="*/ 942034 w 2342309"/>
                <a:gd name="connsiteY16" fmla="*/ 65772 h 827528"/>
                <a:gd name="connsiteX17" fmla="*/ 777622 w 2342309"/>
                <a:gd name="connsiteY17" fmla="*/ 78293 h 827528"/>
                <a:gd name="connsiteX18" fmla="*/ 717144 w 2342309"/>
                <a:gd name="connsiteY18" fmla="*/ 67491 h 827528"/>
                <a:gd name="connsiteX19" fmla="*/ 402969 w 2342309"/>
                <a:gd name="connsiteY19" fmla="*/ 35001 h 827528"/>
                <a:gd name="connsiteX20" fmla="*/ 267200 w 2342309"/>
                <a:gd name="connsiteY20" fmla="*/ 86395 h 827528"/>
                <a:gd name="connsiteX21" fmla="*/ 213105 w 2342309"/>
                <a:gd name="connsiteY21" fmla="*/ 101372 h 827528"/>
                <a:gd name="connsiteX22" fmla="*/ 20132 w 2342309"/>
                <a:gd name="connsiteY22" fmla="*/ 192539 h 827528"/>
                <a:gd name="connsiteX23" fmla="*/ 0 w 2342309"/>
                <a:gd name="connsiteY23" fmla="*/ 220691 h 827528"/>
                <a:gd name="connsiteX24" fmla="*/ 28316 w 2342309"/>
                <a:gd name="connsiteY24" fmla="*/ 225929 h 827528"/>
                <a:gd name="connsiteX25" fmla="*/ 91822 w 2342309"/>
                <a:gd name="connsiteY25" fmla="*/ 241805 h 827528"/>
                <a:gd name="connsiteX26" fmla="*/ 91822 w 2342309"/>
                <a:gd name="connsiteY26" fmla="*/ 241805 h 827528"/>
                <a:gd name="connsiteX27" fmla="*/ 333243 w 2342309"/>
                <a:gd name="connsiteY27" fmla="*/ 325116 h 827528"/>
                <a:gd name="connsiteX28" fmla="*/ 923948 w 2342309"/>
                <a:gd name="connsiteY28" fmla="*/ 543868 h 827528"/>
                <a:gd name="connsiteX29" fmla="*/ 1349504 w 2342309"/>
                <a:gd name="connsiteY29" fmla="*/ 645102 h 827528"/>
                <a:gd name="connsiteX30" fmla="*/ 1780952 w 2342309"/>
                <a:gd name="connsiteY30" fmla="*/ 692322 h 827528"/>
                <a:gd name="connsiteX31" fmla="*/ 2137928 w 2342309"/>
                <a:gd name="connsiteY31" fmla="*/ 753209 h 827528"/>
                <a:gd name="connsiteX32" fmla="*/ 2307332 w 2342309"/>
                <a:gd name="connsiteY32" fmla="*/ 827518 h 827528"/>
                <a:gd name="connsiteX33" fmla="*/ 2325664 w 2342309"/>
                <a:gd name="connsiteY33" fmla="*/ 808204 h 827528"/>
                <a:gd name="connsiteX34" fmla="*/ 2324027 w 2342309"/>
                <a:gd name="connsiteY34" fmla="*/ 609420 h 827528"/>
                <a:gd name="connsiteX0" fmla="*/ 2324027 w 2342309"/>
                <a:gd name="connsiteY0" fmla="*/ 609420 h 827530"/>
                <a:gd name="connsiteX1" fmla="*/ 2236134 w 2342309"/>
                <a:gd name="connsiteY1" fmla="*/ 472751 h 827530"/>
                <a:gd name="connsiteX2" fmla="*/ 2156097 w 2342309"/>
                <a:gd name="connsiteY2" fmla="*/ 412682 h 827530"/>
                <a:gd name="connsiteX3" fmla="*/ 2067466 w 2342309"/>
                <a:gd name="connsiteY3" fmla="*/ 370372 h 827530"/>
                <a:gd name="connsiteX4" fmla="*/ 2041851 w 2342309"/>
                <a:gd name="connsiteY4" fmla="*/ 364480 h 827530"/>
                <a:gd name="connsiteX5" fmla="*/ 1953384 w 2342309"/>
                <a:gd name="connsiteY5" fmla="*/ 347867 h 827530"/>
                <a:gd name="connsiteX6" fmla="*/ 1926460 w 2342309"/>
                <a:gd name="connsiteY6" fmla="*/ 338537 h 827530"/>
                <a:gd name="connsiteX7" fmla="*/ 1812705 w 2342309"/>
                <a:gd name="connsiteY7" fmla="*/ 292545 h 827530"/>
                <a:gd name="connsiteX8" fmla="*/ 1790036 w 2342309"/>
                <a:gd name="connsiteY8" fmla="*/ 273313 h 827530"/>
                <a:gd name="connsiteX9" fmla="*/ 1401144 w 2342309"/>
                <a:gd name="connsiteY9" fmla="*/ 96625 h 827530"/>
                <a:gd name="connsiteX10" fmla="*/ 1291890 w 2342309"/>
                <a:gd name="connsiteY10" fmla="*/ 137217 h 827530"/>
                <a:gd name="connsiteX11" fmla="*/ 1273313 w 2342309"/>
                <a:gd name="connsiteY11" fmla="*/ 134680 h 827530"/>
                <a:gd name="connsiteX12" fmla="*/ 1157022 w 2342309"/>
                <a:gd name="connsiteY12" fmla="*/ 61762 h 827530"/>
                <a:gd name="connsiteX13" fmla="*/ 1121504 w 2342309"/>
                <a:gd name="connsiteY13" fmla="*/ 52924 h 827530"/>
                <a:gd name="connsiteX14" fmla="*/ 1073220 w 2342309"/>
                <a:gd name="connsiteY14" fmla="*/ 48341 h 827530"/>
                <a:gd name="connsiteX15" fmla="*/ 976324 w 2342309"/>
                <a:gd name="connsiteY15" fmla="*/ 63808 h 827530"/>
                <a:gd name="connsiteX16" fmla="*/ 942034 w 2342309"/>
                <a:gd name="connsiteY16" fmla="*/ 65772 h 827530"/>
                <a:gd name="connsiteX17" fmla="*/ 777622 w 2342309"/>
                <a:gd name="connsiteY17" fmla="*/ 78293 h 827530"/>
                <a:gd name="connsiteX18" fmla="*/ 717144 w 2342309"/>
                <a:gd name="connsiteY18" fmla="*/ 67491 h 827530"/>
                <a:gd name="connsiteX19" fmla="*/ 402969 w 2342309"/>
                <a:gd name="connsiteY19" fmla="*/ 35001 h 827530"/>
                <a:gd name="connsiteX20" fmla="*/ 267200 w 2342309"/>
                <a:gd name="connsiteY20" fmla="*/ 86395 h 827530"/>
                <a:gd name="connsiteX21" fmla="*/ 213105 w 2342309"/>
                <a:gd name="connsiteY21" fmla="*/ 101372 h 827530"/>
                <a:gd name="connsiteX22" fmla="*/ 20132 w 2342309"/>
                <a:gd name="connsiteY22" fmla="*/ 192539 h 827530"/>
                <a:gd name="connsiteX23" fmla="*/ 0 w 2342309"/>
                <a:gd name="connsiteY23" fmla="*/ 220691 h 827530"/>
                <a:gd name="connsiteX24" fmla="*/ 28316 w 2342309"/>
                <a:gd name="connsiteY24" fmla="*/ 225929 h 827530"/>
                <a:gd name="connsiteX25" fmla="*/ 91822 w 2342309"/>
                <a:gd name="connsiteY25" fmla="*/ 241805 h 827530"/>
                <a:gd name="connsiteX26" fmla="*/ 91822 w 2342309"/>
                <a:gd name="connsiteY26" fmla="*/ 241805 h 827530"/>
                <a:gd name="connsiteX27" fmla="*/ 333243 w 2342309"/>
                <a:gd name="connsiteY27" fmla="*/ 325116 h 827530"/>
                <a:gd name="connsiteX28" fmla="*/ 923948 w 2342309"/>
                <a:gd name="connsiteY28" fmla="*/ 543868 h 827530"/>
                <a:gd name="connsiteX29" fmla="*/ 1349504 w 2342309"/>
                <a:gd name="connsiteY29" fmla="*/ 645102 h 827530"/>
                <a:gd name="connsiteX30" fmla="*/ 2137928 w 2342309"/>
                <a:gd name="connsiteY30" fmla="*/ 753209 h 827530"/>
                <a:gd name="connsiteX31" fmla="*/ 2307332 w 2342309"/>
                <a:gd name="connsiteY31" fmla="*/ 827518 h 827530"/>
                <a:gd name="connsiteX32" fmla="*/ 2325664 w 2342309"/>
                <a:gd name="connsiteY32" fmla="*/ 808204 h 827530"/>
                <a:gd name="connsiteX33" fmla="*/ 2324027 w 2342309"/>
                <a:gd name="connsiteY33" fmla="*/ 609420 h 827530"/>
                <a:gd name="connsiteX0" fmla="*/ 2324027 w 2342309"/>
                <a:gd name="connsiteY0" fmla="*/ 609420 h 827528"/>
                <a:gd name="connsiteX1" fmla="*/ 2236134 w 2342309"/>
                <a:gd name="connsiteY1" fmla="*/ 472751 h 827528"/>
                <a:gd name="connsiteX2" fmla="*/ 2156097 w 2342309"/>
                <a:gd name="connsiteY2" fmla="*/ 412682 h 827528"/>
                <a:gd name="connsiteX3" fmla="*/ 2067466 w 2342309"/>
                <a:gd name="connsiteY3" fmla="*/ 370372 h 827528"/>
                <a:gd name="connsiteX4" fmla="*/ 2041851 w 2342309"/>
                <a:gd name="connsiteY4" fmla="*/ 364480 h 827528"/>
                <a:gd name="connsiteX5" fmla="*/ 1953384 w 2342309"/>
                <a:gd name="connsiteY5" fmla="*/ 347867 h 827528"/>
                <a:gd name="connsiteX6" fmla="*/ 1926460 w 2342309"/>
                <a:gd name="connsiteY6" fmla="*/ 338537 h 827528"/>
                <a:gd name="connsiteX7" fmla="*/ 1812705 w 2342309"/>
                <a:gd name="connsiteY7" fmla="*/ 292545 h 827528"/>
                <a:gd name="connsiteX8" fmla="*/ 1790036 w 2342309"/>
                <a:gd name="connsiteY8" fmla="*/ 273313 h 827528"/>
                <a:gd name="connsiteX9" fmla="*/ 1401144 w 2342309"/>
                <a:gd name="connsiteY9" fmla="*/ 96625 h 827528"/>
                <a:gd name="connsiteX10" fmla="*/ 1291890 w 2342309"/>
                <a:gd name="connsiteY10" fmla="*/ 137217 h 827528"/>
                <a:gd name="connsiteX11" fmla="*/ 1273313 w 2342309"/>
                <a:gd name="connsiteY11" fmla="*/ 134680 h 827528"/>
                <a:gd name="connsiteX12" fmla="*/ 1157022 w 2342309"/>
                <a:gd name="connsiteY12" fmla="*/ 61762 h 827528"/>
                <a:gd name="connsiteX13" fmla="*/ 1121504 w 2342309"/>
                <a:gd name="connsiteY13" fmla="*/ 52924 h 827528"/>
                <a:gd name="connsiteX14" fmla="*/ 1073220 w 2342309"/>
                <a:gd name="connsiteY14" fmla="*/ 48341 h 827528"/>
                <a:gd name="connsiteX15" fmla="*/ 976324 w 2342309"/>
                <a:gd name="connsiteY15" fmla="*/ 63808 h 827528"/>
                <a:gd name="connsiteX16" fmla="*/ 942034 w 2342309"/>
                <a:gd name="connsiteY16" fmla="*/ 65772 h 827528"/>
                <a:gd name="connsiteX17" fmla="*/ 777622 w 2342309"/>
                <a:gd name="connsiteY17" fmla="*/ 78293 h 827528"/>
                <a:gd name="connsiteX18" fmla="*/ 717144 w 2342309"/>
                <a:gd name="connsiteY18" fmla="*/ 67491 h 827528"/>
                <a:gd name="connsiteX19" fmla="*/ 402969 w 2342309"/>
                <a:gd name="connsiteY19" fmla="*/ 35001 h 827528"/>
                <a:gd name="connsiteX20" fmla="*/ 267200 w 2342309"/>
                <a:gd name="connsiteY20" fmla="*/ 86395 h 827528"/>
                <a:gd name="connsiteX21" fmla="*/ 213105 w 2342309"/>
                <a:gd name="connsiteY21" fmla="*/ 101372 h 827528"/>
                <a:gd name="connsiteX22" fmla="*/ 20132 w 2342309"/>
                <a:gd name="connsiteY22" fmla="*/ 192539 h 827528"/>
                <a:gd name="connsiteX23" fmla="*/ 0 w 2342309"/>
                <a:gd name="connsiteY23" fmla="*/ 220691 h 827528"/>
                <a:gd name="connsiteX24" fmla="*/ 28316 w 2342309"/>
                <a:gd name="connsiteY24" fmla="*/ 225929 h 827528"/>
                <a:gd name="connsiteX25" fmla="*/ 91822 w 2342309"/>
                <a:gd name="connsiteY25" fmla="*/ 241805 h 827528"/>
                <a:gd name="connsiteX26" fmla="*/ 91822 w 2342309"/>
                <a:gd name="connsiteY26" fmla="*/ 241805 h 827528"/>
                <a:gd name="connsiteX27" fmla="*/ 333243 w 2342309"/>
                <a:gd name="connsiteY27" fmla="*/ 325116 h 827528"/>
                <a:gd name="connsiteX28" fmla="*/ 923948 w 2342309"/>
                <a:gd name="connsiteY28" fmla="*/ 543868 h 827528"/>
                <a:gd name="connsiteX29" fmla="*/ 2137928 w 2342309"/>
                <a:gd name="connsiteY29" fmla="*/ 753209 h 827528"/>
                <a:gd name="connsiteX30" fmla="*/ 2307332 w 2342309"/>
                <a:gd name="connsiteY30" fmla="*/ 827518 h 827528"/>
                <a:gd name="connsiteX31" fmla="*/ 2325664 w 2342309"/>
                <a:gd name="connsiteY31" fmla="*/ 808204 h 827528"/>
                <a:gd name="connsiteX32" fmla="*/ 2324027 w 2342309"/>
                <a:gd name="connsiteY32" fmla="*/ 609420 h 827528"/>
                <a:gd name="connsiteX0" fmla="*/ 2324027 w 2342309"/>
                <a:gd name="connsiteY0" fmla="*/ 609420 h 827530"/>
                <a:gd name="connsiteX1" fmla="*/ 2236134 w 2342309"/>
                <a:gd name="connsiteY1" fmla="*/ 472751 h 827530"/>
                <a:gd name="connsiteX2" fmla="*/ 2156097 w 2342309"/>
                <a:gd name="connsiteY2" fmla="*/ 412682 h 827530"/>
                <a:gd name="connsiteX3" fmla="*/ 2067466 w 2342309"/>
                <a:gd name="connsiteY3" fmla="*/ 370372 h 827530"/>
                <a:gd name="connsiteX4" fmla="*/ 2041851 w 2342309"/>
                <a:gd name="connsiteY4" fmla="*/ 364480 h 827530"/>
                <a:gd name="connsiteX5" fmla="*/ 1953384 w 2342309"/>
                <a:gd name="connsiteY5" fmla="*/ 347867 h 827530"/>
                <a:gd name="connsiteX6" fmla="*/ 1926460 w 2342309"/>
                <a:gd name="connsiteY6" fmla="*/ 338537 h 827530"/>
                <a:gd name="connsiteX7" fmla="*/ 1812705 w 2342309"/>
                <a:gd name="connsiteY7" fmla="*/ 292545 h 827530"/>
                <a:gd name="connsiteX8" fmla="*/ 1790036 w 2342309"/>
                <a:gd name="connsiteY8" fmla="*/ 273313 h 827530"/>
                <a:gd name="connsiteX9" fmla="*/ 1401144 w 2342309"/>
                <a:gd name="connsiteY9" fmla="*/ 96625 h 827530"/>
                <a:gd name="connsiteX10" fmla="*/ 1291890 w 2342309"/>
                <a:gd name="connsiteY10" fmla="*/ 137217 h 827530"/>
                <a:gd name="connsiteX11" fmla="*/ 1273313 w 2342309"/>
                <a:gd name="connsiteY11" fmla="*/ 134680 h 827530"/>
                <a:gd name="connsiteX12" fmla="*/ 1157022 w 2342309"/>
                <a:gd name="connsiteY12" fmla="*/ 61762 h 827530"/>
                <a:gd name="connsiteX13" fmla="*/ 1121504 w 2342309"/>
                <a:gd name="connsiteY13" fmla="*/ 52924 h 827530"/>
                <a:gd name="connsiteX14" fmla="*/ 1073220 w 2342309"/>
                <a:gd name="connsiteY14" fmla="*/ 48341 h 827530"/>
                <a:gd name="connsiteX15" fmla="*/ 976324 w 2342309"/>
                <a:gd name="connsiteY15" fmla="*/ 63808 h 827530"/>
                <a:gd name="connsiteX16" fmla="*/ 942034 w 2342309"/>
                <a:gd name="connsiteY16" fmla="*/ 65772 h 827530"/>
                <a:gd name="connsiteX17" fmla="*/ 777622 w 2342309"/>
                <a:gd name="connsiteY17" fmla="*/ 78293 h 827530"/>
                <a:gd name="connsiteX18" fmla="*/ 717144 w 2342309"/>
                <a:gd name="connsiteY18" fmla="*/ 67491 h 827530"/>
                <a:gd name="connsiteX19" fmla="*/ 402969 w 2342309"/>
                <a:gd name="connsiteY19" fmla="*/ 35001 h 827530"/>
                <a:gd name="connsiteX20" fmla="*/ 267200 w 2342309"/>
                <a:gd name="connsiteY20" fmla="*/ 86395 h 827530"/>
                <a:gd name="connsiteX21" fmla="*/ 213105 w 2342309"/>
                <a:gd name="connsiteY21" fmla="*/ 101372 h 827530"/>
                <a:gd name="connsiteX22" fmla="*/ 20132 w 2342309"/>
                <a:gd name="connsiteY22" fmla="*/ 192539 h 827530"/>
                <a:gd name="connsiteX23" fmla="*/ 0 w 2342309"/>
                <a:gd name="connsiteY23" fmla="*/ 220691 h 827530"/>
                <a:gd name="connsiteX24" fmla="*/ 28316 w 2342309"/>
                <a:gd name="connsiteY24" fmla="*/ 225929 h 827530"/>
                <a:gd name="connsiteX25" fmla="*/ 91822 w 2342309"/>
                <a:gd name="connsiteY25" fmla="*/ 241805 h 827530"/>
                <a:gd name="connsiteX26" fmla="*/ 91822 w 2342309"/>
                <a:gd name="connsiteY26" fmla="*/ 241805 h 827530"/>
                <a:gd name="connsiteX27" fmla="*/ 333243 w 2342309"/>
                <a:gd name="connsiteY27" fmla="*/ 325116 h 827530"/>
                <a:gd name="connsiteX28" fmla="*/ 2137928 w 2342309"/>
                <a:gd name="connsiteY28" fmla="*/ 753209 h 827530"/>
                <a:gd name="connsiteX29" fmla="*/ 2307332 w 2342309"/>
                <a:gd name="connsiteY29" fmla="*/ 827518 h 827530"/>
                <a:gd name="connsiteX30" fmla="*/ 2325664 w 2342309"/>
                <a:gd name="connsiteY30" fmla="*/ 808204 h 827530"/>
                <a:gd name="connsiteX31" fmla="*/ 2324027 w 2342309"/>
                <a:gd name="connsiteY31" fmla="*/ 609420 h 827530"/>
                <a:gd name="connsiteX0" fmla="*/ 2324027 w 2344145"/>
                <a:gd name="connsiteY0" fmla="*/ 609420 h 827528"/>
                <a:gd name="connsiteX1" fmla="*/ 2236134 w 2344145"/>
                <a:gd name="connsiteY1" fmla="*/ 472751 h 827528"/>
                <a:gd name="connsiteX2" fmla="*/ 2156097 w 2344145"/>
                <a:gd name="connsiteY2" fmla="*/ 412682 h 827528"/>
                <a:gd name="connsiteX3" fmla="*/ 2067466 w 2344145"/>
                <a:gd name="connsiteY3" fmla="*/ 370372 h 827528"/>
                <a:gd name="connsiteX4" fmla="*/ 2041851 w 2344145"/>
                <a:gd name="connsiteY4" fmla="*/ 364480 h 827528"/>
                <a:gd name="connsiteX5" fmla="*/ 1953384 w 2344145"/>
                <a:gd name="connsiteY5" fmla="*/ 347867 h 827528"/>
                <a:gd name="connsiteX6" fmla="*/ 1926460 w 2344145"/>
                <a:gd name="connsiteY6" fmla="*/ 338537 h 827528"/>
                <a:gd name="connsiteX7" fmla="*/ 1812705 w 2344145"/>
                <a:gd name="connsiteY7" fmla="*/ 292545 h 827528"/>
                <a:gd name="connsiteX8" fmla="*/ 1790036 w 2344145"/>
                <a:gd name="connsiteY8" fmla="*/ 273313 h 827528"/>
                <a:gd name="connsiteX9" fmla="*/ 1401144 w 2344145"/>
                <a:gd name="connsiteY9" fmla="*/ 96625 h 827528"/>
                <a:gd name="connsiteX10" fmla="*/ 1291890 w 2344145"/>
                <a:gd name="connsiteY10" fmla="*/ 137217 h 827528"/>
                <a:gd name="connsiteX11" fmla="*/ 1273313 w 2344145"/>
                <a:gd name="connsiteY11" fmla="*/ 134680 h 827528"/>
                <a:gd name="connsiteX12" fmla="*/ 1157022 w 2344145"/>
                <a:gd name="connsiteY12" fmla="*/ 61762 h 827528"/>
                <a:gd name="connsiteX13" fmla="*/ 1121504 w 2344145"/>
                <a:gd name="connsiteY13" fmla="*/ 52924 h 827528"/>
                <a:gd name="connsiteX14" fmla="*/ 1073220 w 2344145"/>
                <a:gd name="connsiteY14" fmla="*/ 48341 h 827528"/>
                <a:gd name="connsiteX15" fmla="*/ 976324 w 2344145"/>
                <a:gd name="connsiteY15" fmla="*/ 63808 h 827528"/>
                <a:gd name="connsiteX16" fmla="*/ 942034 w 2344145"/>
                <a:gd name="connsiteY16" fmla="*/ 65772 h 827528"/>
                <a:gd name="connsiteX17" fmla="*/ 777622 w 2344145"/>
                <a:gd name="connsiteY17" fmla="*/ 78293 h 827528"/>
                <a:gd name="connsiteX18" fmla="*/ 717144 w 2344145"/>
                <a:gd name="connsiteY18" fmla="*/ 67491 h 827528"/>
                <a:gd name="connsiteX19" fmla="*/ 402969 w 2344145"/>
                <a:gd name="connsiteY19" fmla="*/ 35001 h 827528"/>
                <a:gd name="connsiteX20" fmla="*/ 267200 w 2344145"/>
                <a:gd name="connsiteY20" fmla="*/ 86395 h 827528"/>
                <a:gd name="connsiteX21" fmla="*/ 213105 w 2344145"/>
                <a:gd name="connsiteY21" fmla="*/ 101372 h 827528"/>
                <a:gd name="connsiteX22" fmla="*/ 20132 w 2344145"/>
                <a:gd name="connsiteY22" fmla="*/ 192539 h 827528"/>
                <a:gd name="connsiteX23" fmla="*/ 0 w 2344145"/>
                <a:gd name="connsiteY23" fmla="*/ 220691 h 827528"/>
                <a:gd name="connsiteX24" fmla="*/ 28316 w 2344145"/>
                <a:gd name="connsiteY24" fmla="*/ 225929 h 827528"/>
                <a:gd name="connsiteX25" fmla="*/ 91822 w 2344145"/>
                <a:gd name="connsiteY25" fmla="*/ 241805 h 827528"/>
                <a:gd name="connsiteX26" fmla="*/ 91822 w 2344145"/>
                <a:gd name="connsiteY26" fmla="*/ 241805 h 827528"/>
                <a:gd name="connsiteX27" fmla="*/ 2137928 w 2344145"/>
                <a:gd name="connsiteY27" fmla="*/ 753209 h 827528"/>
                <a:gd name="connsiteX28" fmla="*/ 2307332 w 2344145"/>
                <a:gd name="connsiteY28" fmla="*/ 827518 h 827528"/>
                <a:gd name="connsiteX29" fmla="*/ 2325664 w 2344145"/>
                <a:gd name="connsiteY29" fmla="*/ 808204 h 827528"/>
                <a:gd name="connsiteX30" fmla="*/ 2324027 w 2344145"/>
                <a:gd name="connsiteY30" fmla="*/ 609420 h 827528"/>
                <a:gd name="connsiteX0" fmla="*/ 2458824 w 2494616"/>
                <a:gd name="connsiteY0" fmla="*/ 609420 h 827530"/>
                <a:gd name="connsiteX1" fmla="*/ 2370931 w 2494616"/>
                <a:gd name="connsiteY1" fmla="*/ 472751 h 827530"/>
                <a:gd name="connsiteX2" fmla="*/ 2290894 w 2494616"/>
                <a:gd name="connsiteY2" fmla="*/ 412682 h 827530"/>
                <a:gd name="connsiteX3" fmla="*/ 2202263 w 2494616"/>
                <a:gd name="connsiteY3" fmla="*/ 370372 h 827530"/>
                <a:gd name="connsiteX4" fmla="*/ 2176648 w 2494616"/>
                <a:gd name="connsiteY4" fmla="*/ 364480 h 827530"/>
                <a:gd name="connsiteX5" fmla="*/ 2088181 w 2494616"/>
                <a:gd name="connsiteY5" fmla="*/ 347867 h 827530"/>
                <a:gd name="connsiteX6" fmla="*/ 2061257 w 2494616"/>
                <a:gd name="connsiteY6" fmla="*/ 338537 h 827530"/>
                <a:gd name="connsiteX7" fmla="*/ 1947502 w 2494616"/>
                <a:gd name="connsiteY7" fmla="*/ 292545 h 827530"/>
                <a:gd name="connsiteX8" fmla="*/ 1924833 w 2494616"/>
                <a:gd name="connsiteY8" fmla="*/ 273313 h 827530"/>
                <a:gd name="connsiteX9" fmla="*/ 1535941 w 2494616"/>
                <a:gd name="connsiteY9" fmla="*/ 96625 h 827530"/>
                <a:gd name="connsiteX10" fmla="*/ 1426687 w 2494616"/>
                <a:gd name="connsiteY10" fmla="*/ 137217 h 827530"/>
                <a:gd name="connsiteX11" fmla="*/ 1408110 w 2494616"/>
                <a:gd name="connsiteY11" fmla="*/ 134680 h 827530"/>
                <a:gd name="connsiteX12" fmla="*/ 1291819 w 2494616"/>
                <a:gd name="connsiteY12" fmla="*/ 61762 h 827530"/>
                <a:gd name="connsiteX13" fmla="*/ 1256301 w 2494616"/>
                <a:gd name="connsiteY13" fmla="*/ 52924 h 827530"/>
                <a:gd name="connsiteX14" fmla="*/ 1208017 w 2494616"/>
                <a:gd name="connsiteY14" fmla="*/ 48341 h 827530"/>
                <a:gd name="connsiteX15" fmla="*/ 1111121 w 2494616"/>
                <a:gd name="connsiteY15" fmla="*/ 63808 h 827530"/>
                <a:gd name="connsiteX16" fmla="*/ 1076831 w 2494616"/>
                <a:gd name="connsiteY16" fmla="*/ 65772 h 827530"/>
                <a:gd name="connsiteX17" fmla="*/ 912419 w 2494616"/>
                <a:gd name="connsiteY17" fmla="*/ 78293 h 827530"/>
                <a:gd name="connsiteX18" fmla="*/ 851941 w 2494616"/>
                <a:gd name="connsiteY18" fmla="*/ 67491 h 827530"/>
                <a:gd name="connsiteX19" fmla="*/ 537766 w 2494616"/>
                <a:gd name="connsiteY19" fmla="*/ 35001 h 827530"/>
                <a:gd name="connsiteX20" fmla="*/ 401997 w 2494616"/>
                <a:gd name="connsiteY20" fmla="*/ 86395 h 827530"/>
                <a:gd name="connsiteX21" fmla="*/ 347902 w 2494616"/>
                <a:gd name="connsiteY21" fmla="*/ 101372 h 827530"/>
                <a:gd name="connsiteX22" fmla="*/ 154929 w 2494616"/>
                <a:gd name="connsiteY22" fmla="*/ 192539 h 827530"/>
                <a:gd name="connsiteX23" fmla="*/ 134797 w 2494616"/>
                <a:gd name="connsiteY23" fmla="*/ 220691 h 827530"/>
                <a:gd name="connsiteX24" fmla="*/ 163113 w 2494616"/>
                <a:gd name="connsiteY24" fmla="*/ 225929 h 827530"/>
                <a:gd name="connsiteX25" fmla="*/ 226619 w 2494616"/>
                <a:gd name="connsiteY25" fmla="*/ 241805 h 827530"/>
                <a:gd name="connsiteX26" fmla="*/ 0 w 2494616"/>
                <a:gd name="connsiteY26" fmla="*/ 496752 h 827530"/>
                <a:gd name="connsiteX27" fmla="*/ 2272725 w 2494616"/>
                <a:gd name="connsiteY27" fmla="*/ 753209 h 827530"/>
                <a:gd name="connsiteX28" fmla="*/ 2442129 w 2494616"/>
                <a:gd name="connsiteY28" fmla="*/ 827518 h 827530"/>
                <a:gd name="connsiteX29" fmla="*/ 2460461 w 2494616"/>
                <a:gd name="connsiteY29" fmla="*/ 808204 h 827530"/>
                <a:gd name="connsiteX30" fmla="*/ 2458824 w 2494616"/>
                <a:gd name="connsiteY30" fmla="*/ 609420 h 827530"/>
                <a:gd name="connsiteX0" fmla="*/ 2458824 w 2477106"/>
                <a:gd name="connsiteY0" fmla="*/ 609420 h 827528"/>
                <a:gd name="connsiteX1" fmla="*/ 2370931 w 2477106"/>
                <a:gd name="connsiteY1" fmla="*/ 472751 h 827528"/>
                <a:gd name="connsiteX2" fmla="*/ 2290894 w 2477106"/>
                <a:gd name="connsiteY2" fmla="*/ 412682 h 827528"/>
                <a:gd name="connsiteX3" fmla="*/ 2202263 w 2477106"/>
                <a:gd name="connsiteY3" fmla="*/ 370372 h 827528"/>
                <a:gd name="connsiteX4" fmla="*/ 2176648 w 2477106"/>
                <a:gd name="connsiteY4" fmla="*/ 364480 h 827528"/>
                <a:gd name="connsiteX5" fmla="*/ 2088181 w 2477106"/>
                <a:gd name="connsiteY5" fmla="*/ 347867 h 827528"/>
                <a:gd name="connsiteX6" fmla="*/ 2061257 w 2477106"/>
                <a:gd name="connsiteY6" fmla="*/ 338537 h 827528"/>
                <a:gd name="connsiteX7" fmla="*/ 1947502 w 2477106"/>
                <a:gd name="connsiteY7" fmla="*/ 292545 h 827528"/>
                <a:gd name="connsiteX8" fmla="*/ 1924833 w 2477106"/>
                <a:gd name="connsiteY8" fmla="*/ 273313 h 827528"/>
                <a:gd name="connsiteX9" fmla="*/ 1535941 w 2477106"/>
                <a:gd name="connsiteY9" fmla="*/ 96625 h 827528"/>
                <a:gd name="connsiteX10" fmla="*/ 1426687 w 2477106"/>
                <a:gd name="connsiteY10" fmla="*/ 137217 h 827528"/>
                <a:gd name="connsiteX11" fmla="*/ 1408110 w 2477106"/>
                <a:gd name="connsiteY11" fmla="*/ 134680 h 827528"/>
                <a:gd name="connsiteX12" fmla="*/ 1291819 w 2477106"/>
                <a:gd name="connsiteY12" fmla="*/ 61762 h 827528"/>
                <a:gd name="connsiteX13" fmla="*/ 1256301 w 2477106"/>
                <a:gd name="connsiteY13" fmla="*/ 52924 h 827528"/>
                <a:gd name="connsiteX14" fmla="*/ 1208017 w 2477106"/>
                <a:gd name="connsiteY14" fmla="*/ 48341 h 827528"/>
                <a:gd name="connsiteX15" fmla="*/ 1111121 w 2477106"/>
                <a:gd name="connsiteY15" fmla="*/ 63808 h 827528"/>
                <a:gd name="connsiteX16" fmla="*/ 1076831 w 2477106"/>
                <a:gd name="connsiteY16" fmla="*/ 65772 h 827528"/>
                <a:gd name="connsiteX17" fmla="*/ 912419 w 2477106"/>
                <a:gd name="connsiteY17" fmla="*/ 78293 h 827528"/>
                <a:gd name="connsiteX18" fmla="*/ 851941 w 2477106"/>
                <a:gd name="connsiteY18" fmla="*/ 67491 h 827528"/>
                <a:gd name="connsiteX19" fmla="*/ 537766 w 2477106"/>
                <a:gd name="connsiteY19" fmla="*/ 35001 h 827528"/>
                <a:gd name="connsiteX20" fmla="*/ 401997 w 2477106"/>
                <a:gd name="connsiteY20" fmla="*/ 86395 h 827528"/>
                <a:gd name="connsiteX21" fmla="*/ 347902 w 2477106"/>
                <a:gd name="connsiteY21" fmla="*/ 101372 h 827528"/>
                <a:gd name="connsiteX22" fmla="*/ 154929 w 2477106"/>
                <a:gd name="connsiteY22" fmla="*/ 192539 h 827528"/>
                <a:gd name="connsiteX23" fmla="*/ 134797 w 2477106"/>
                <a:gd name="connsiteY23" fmla="*/ 220691 h 827528"/>
                <a:gd name="connsiteX24" fmla="*/ 163113 w 2477106"/>
                <a:gd name="connsiteY24" fmla="*/ 225929 h 827528"/>
                <a:gd name="connsiteX25" fmla="*/ 226619 w 2477106"/>
                <a:gd name="connsiteY25" fmla="*/ 241805 h 827528"/>
                <a:gd name="connsiteX26" fmla="*/ 0 w 2477106"/>
                <a:gd name="connsiteY26" fmla="*/ 496752 h 827528"/>
                <a:gd name="connsiteX27" fmla="*/ 2442129 w 2477106"/>
                <a:gd name="connsiteY27" fmla="*/ 827518 h 827528"/>
                <a:gd name="connsiteX28" fmla="*/ 2460461 w 2477106"/>
                <a:gd name="connsiteY28" fmla="*/ 808204 h 827528"/>
                <a:gd name="connsiteX29" fmla="*/ 2458824 w 2477106"/>
                <a:gd name="connsiteY29" fmla="*/ 609420 h 827528"/>
                <a:gd name="connsiteX0" fmla="*/ 2458824 w 2477106"/>
                <a:gd name="connsiteY0" fmla="*/ 609420 h 891901"/>
                <a:gd name="connsiteX1" fmla="*/ 2370931 w 2477106"/>
                <a:gd name="connsiteY1" fmla="*/ 472751 h 891901"/>
                <a:gd name="connsiteX2" fmla="*/ 2290894 w 2477106"/>
                <a:gd name="connsiteY2" fmla="*/ 412682 h 891901"/>
                <a:gd name="connsiteX3" fmla="*/ 2202263 w 2477106"/>
                <a:gd name="connsiteY3" fmla="*/ 370372 h 891901"/>
                <a:gd name="connsiteX4" fmla="*/ 2176648 w 2477106"/>
                <a:gd name="connsiteY4" fmla="*/ 364480 h 891901"/>
                <a:gd name="connsiteX5" fmla="*/ 2088181 w 2477106"/>
                <a:gd name="connsiteY5" fmla="*/ 347867 h 891901"/>
                <a:gd name="connsiteX6" fmla="*/ 2061257 w 2477106"/>
                <a:gd name="connsiteY6" fmla="*/ 338537 h 891901"/>
                <a:gd name="connsiteX7" fmla="*/ 1947502 w 2477106"/>
                <a:gd name="connsiteY7" fmla="*/ 292545 h 891901"/>
                <a:gd name="connsiteX8" fmla="*/ 1924833 w 2477106"/>
                <a:gd name="connsiteY8" fmla="*/ 273313 h 891901"/>
                <a:gd name="connsiteX9" fmla="*/ 1535941 w 2477106"/>
                <a:gd name="connsiteY9" fmla="*/ 96625 h 891901"/>
                <a:gd name="connsiteX10" fmla="*/ 1426687 w 2477106"/>
                <a:gd name="connsiteY10" fmla="*/ 137217 h 891901"/>
                <a:gd name="connsiteX11" fmla="*/ 1408110 w 2477106"/>
                <a:gd name="connsiteY11" fmla="*/ 134680 h 891901"/>
                <a:gd name="connsiteX12" fmla="*/ 1291819 w 2477106"/>
                <a:gd name="connsiteY12" fmla="*/ 61762 h 891901"/>
                <a:gd name="connsiteX13" fmla="*/ 1256301 w 2477106"/>
                <a:gd name="connsiteY13" fmla="*/ 52924 h 891901"/>
                <a:gd name="connsiteX14" fmla="*/ 1208017 w 2477106"/>
                <a:gd name="connsiteY14" fmla="*/ 48341 h 891901"/>
                <a:gd name="connsiteX15" fmla="*/ 1111121 w 2477106"/>
                <a:gd name="connsiteY15" fmla="*/ 63808 h 891901"/>
                <a:gd name="connsiteX16" fmla="*/ 1076831 w 2477106"/>
                <a:gd name="connsiteY16" fmla="*/ 65772 h 891901"/>
                <a:gd name="connsiteX17" fmla="*/ 912419 w 2477106"/>
                <a:gd name="connsiteY17" fmla="*/ 78293 h 891901"/>
                <a:gd name="connsiteX18" fmla="*/ 851941 w 2477106"/>
                <a:gd name="connsiteY18" fmla="*/ 67491 h 891901"/>
                <a:gd name="connsiteX19" fmla="*/ 537766 w 2477106"/>
                <a:gd name="connsiteY19" fmla="*/ 35001 h 891901"/>
                <a:gd name="connsiteX20" fmla="*/ 401997 w 2477106"/>
                <a:gd name="connsiteY20" fmla="*/ 86395 h 891901"/>
                <a:gd name="connsiteX21" fmla="*/ 347902 w 2477106"/>
                <a:gd name="connsiteY21" fmla="*/ 101372 h 891901"/>
                <a:gd name="connsiteX22" fmla="*/ 154929 w 2477106"/>
                <a:gd name="connsiteY22" fmla="*/ 192539 h 891901"/>
                <a:gd name="connsiteX23" fmla="*/ 134797 w 2477106"/>
                <a:gd name="connsiteY23" fmla="*/ 220691 h 891901"/>
                <a:gd name="connsiteX24" fmla="*/ 163113 w 2477106"/>
                <a:gd name="connsiteY24" fmla="*/ 225929 h 891901"/>
                <a:gd name="connsiteX25" fmla="*/ 226619 w 2477106"/>
                <a:gd name="connsiteY25" fmla="*/ 241805 h 891901"/>
                <a:gd name="connsiteX26" fmla="*/ 0 w 2477106"/>
                <a:gd name="connsiteY26" fmla="*/ 496752 h 891901"/>
                <a:gd name="connsiteX27" fmla="*/ 2442129 w 2477106"/>
                <a:gd name="connsiteY27" fmla="*/ 827518 h 891901"/>
                <a:gd name="connsiteX28" fmla="*/ 2460461 w 2477106"/>
                <a:gd name="connsiteY28" fmla="*/ 808204 h 891901"/>
                <a:gd name="connsiteX29" fmla="*/ 2458824 w 2477106"/>
                <a:gd name="connsiteY29" fmla="*/ 609420 h 891901"/>
                <a:gd name="connsiteX0" fmla="*/ 2458824 w 2477106"/>
                <a:gd name="connsiteY0" fmla="*/ 609420 h 916600"/>
                <a:gd name="connsiteX1" fmla="*/ 2370931 w 2477106"/>
                <a:gd name="connsiteY1" fmla="*/ 472751 h 916600"/>
                <a:gd name="connsiteX2" fmla="*/ 2290894 w 2477106"/>
                <a:gd name="connsiteY2" fmla="*/ 412682 h 916600"/>
                <a:gd name="connsiteX3" fmla="*/ 2202263 w 2477106"/>
                <a:gd name="connsiteY3" fmla="*/ 370372 h 916600"/>
                <a:gd name="connsiteX4" fmla="*/ 2176648 w 2477106"/>
                <a:gd name="connsiteY4" fmla="*/ 364480 h 916600"/>
                <a:gd name="connsiteX5" fmla="*/ 2088181 w 2477106"/>
                <a:gd name="connsiteY5" fmla="*/ 347867 h 916600"/>
                <a:gd name="connsiteX6" fmla="*/ 2061257 w 2477106"/>
                <a:gd name="connsiteY6" fmla="*/ 338537 h 916600"/>
                <a:gd name="connsiteX7" fmla="*/ 1947502 w 2477106"/>
                <a:gd name="connsiteY7" fmla="*/ 292545 h 916600"/>
                <a:gd name="connsiteX8" fmla="*/ 1924833 w 2477106"/>
                <a:gd name="connsiteY8" fmla="*/ 273313 h 916600"/>
                <a:gd name="connsiteX9" fmla="*/ 1535941 w 2477106"/>
                <a:gd name="connsiteY9" fmla="*/ 96625 h 916600"/>
                <a:gd name="connsiteX10" fmla="*/ 1426687 w 2477106"/>
                <a:gd name="connsiteY10" fmla="*/ 137217 h 916600"/>
                <a:gd name="connsiteX11" fmla="*/ 1408110 w 2477106"/>
                <a:gd name="connsiteY11" fmla="*/ 134680 h 916600"/>
                <a:gd name="connsiteX12" fmla="*/ 1291819 w 2477106"/>
                <a:gd name="connsiteY12" fmla="*/ 61762 h 916600"/>
                <a:gd name="connsiteX13" fmla="*/ 1256301 w 2477106"/>
                <a:gd name="connsiteY13" fmla="*/ 52924 h 916600"/>
                <a:gd name="connsiteX14" fmla="*/ 1208017 w 2477106"/>
                <a:gd name="connsiteY14" fmla="*/ 48341 h 916600"/>
                <a:gd name="connsiteX15" fmla="*/ 1111121 w 2477106"/>
                <a:gd name="connsiteY15" fmla="*/ 63808 h 916600"/>
                <a:gd name="connsiteX16" fmla="*/ 1076831 w 2477106"/>
                <a:gd name="connsiteY16" fmla="*/ 65772 h 916600"/>
                <a:gd name="connsiteX17" fmla="*/ 912419 w 2477106"/>
                <a:gd name="connsiteY17" fmla="*/ 78293 h 916600"/>
                <a:gd name="connsiteX18" fmla="*/ 851941 w 2477106"/>
                <a:gd name="connsiteY18" fmla="*/ 67491 h 916600"/>
                <a:gd name="connsiteX19" fmla="*/ 537766 w 2477106"/>
                <a:gd name="connsiteY19" fmla="*/ 35001 h 916600"/>
                <a:gd name="connsiteX20" fmla="*/ 401997 w 2477106"/>
                <a:gd name="connsiteY20" fmla="*/ 86395 h 916600"/>
                <a:gd name="connsiteX21" fmla="*/ 347902 w 2477106"/>
                <a:gd name="connsiteY21" fmla="*/ 101372 h 916600"/>
                <a:gd name="connsiteX22" fmla="*/ 154929 w 2477106"/>
                <a:gd name="connsiteY22" fmla="*/ 192539 h 916600"/>
                <a:gd name="connsiteX23" fmla="*/ 134797 w 2477106"/>
                <a:gd name="connsiteY23" fmla="*/ 220691 h 916600"/>
                <a:gd name="connsiteX24" fmla="*/ 163113 w 2477106"/>
                <a:gd name="connsiteY24" fmla="*/ 225929 h 916600"/>
                <a:gd name="connsiteX25" fmla="*/ 226619 w 2477106"/>
                <a:gd name="connsiteY25" fmla="*/ 241805 h 916600"/>
                <a:gd name="connsiteX26" fmla="*/ 0 w 2477106"/>
                <a:gd name="connsiteY26" fmla="*/ 496752 h 916600"/>
                <a:gd name="connsiteX27" fmla="*/ 2442129 w 2477106"/>
                <a:gd name="connsiteY27" fmla="*/ 827518 h 916600"/>
                <a:gd name="connsiteX28" fmla="*/ 2460461 w 2477106"/>
                <a:gd name="connsiteY28" fmla="*/ 808204 h 916600"/>
                <a:gd name="connsiteX29" fmla="*/ 2458824 w 2477106"/>
                <a:gd name="connsiteY29" fmla="*/ 609420 h 9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77106" h="916600">
                  <a:moveTo>
                    <a:pt x="2458824" y="609420"/>
                  </a:moveTo>
                  <a:cubicBezTo>
                    <a:pt x="2439592" y="557208"/>
                    <a:pt x="2404320" y="515634"/>
                    <a:pt x="2370931" y="472751"/>
                  </a:cubicBezTo>
                  <a:cubicBezTo>
                    <a:pt x="2347689" y="448200"/>
                    <a:pt x="2321173" y="427332"/>
                    <a:pt x="2290894" y="412682"/>
                  </a:cubicBezTo>
                  <a:cubicBezTo>
                    <a:pt x="2261432" y="398443"/>
                    <a:pt x="2231233" y="385840"/>
                    <a:pt x="2202263" y="370372"/>
                  </a:cubicBezTo>
                  <a:cubicBezTo>
                    <a:pt x="2194734" y="366362"/>
                    <a:pt x="2186387" y="360879"/>
                    <a:pt x="2176648" y="364480"/>
                  </a:cubicBezTo>
                  <a:cubicBezTo>
                    <a:pt x="2147432" y="357524"/>
                    <a:pt x="2118543" y="348604"/>
                    <a:pt x="2088181" y="347867"/>
                  </a:cubicBezTo>
                  <a:cubicBezTo>
                    <a:pt x="2077788" y="347622"/>
                    <a:pt x="2069604" y="344266"/>
                    <a:pt x="2061257" y="338537"/>
                  </a:cubicBezTo>
                  <a:cubicBezTo>
                    <a:pt x="2026803" y="314887"/>
                    <a:pt x="1989076" y="298682"/>
                    <a:pt x="1947502" y="292545"/>
                  </a:cubicBezTo>
                  <a:cubicBezTo>
                    <a:pt x="1935145" y="290744"/>
                    <a:pt x="1928925" y="286080"/>
                    <a:pt x="1924833" y="273313"/>
                  </a:cubicBezTo>
                  <a:cubicBezTo>
                    <a:pt x="1872702" y="109637"/>
                    <a:pt x="1692987" y="27063"/>
                    <a:pt x="1535941" y="96625"/>
                  </a:cubicBezTo>
                  <a:cubicBezTo>
                    <a:pt x="1500096" y="112502"/>
                    <a:pt x="1464087" y="126169"/>
                    <a:pt x="1426687" y="137217"/>
                  </a:cubicBezTo>
                  <a:cubicBezTo>
                    <a:pt x="1419813" y="139263"/>
                    <a:pt x="1414411" y="141390"/>
                    <a:pt x="1408110" y="134680"/>
                  </a:cubicBezTo>
                  <a:cubicBezTo>
                    <a:pt x="1375702" y="100471"/>
                    <a:pt x="1335602" y="78048"/>
                    <a:pt x="1291819" y="61762"/>
                  </a:cubicBezTo>
                  <a:cubicBezTo>
                    <a:pt x="1281098" y="54397"/>
                    <a:pt x="1270377" y="47031"/>
                    <a:pt x="1256301" y="52924"/>
                  </a:cubicBezTo>
                  <a:lnTo>
                    <a:pt x="1208017" y="48341"/>
                  </a:lnTo>
                  <a:cubicBezTo>
                    <a:pt x="1174872" y="48095"/>
                    <a:pt x="1142301" y="52433"/>
                    <a:pt x="1111121" y="63808"/>
                  </a:cubicBezTo>
                  <a:cubicBezTo>
                    <a:pt x="1099418" y="68064"/>
                    <a:pt x="1088861" y="68719"/>
                    <a:pt x="1076831" y="65772"/>
                  </a:cubicBezTo>
                  <a:cubicBezTo>
                    <a:pt x="1020772" y="52187"/>
                    <a:pt x="964713" y="54970"/>
                    <a:pt x="912419" y="78293"/>
                  </a:cubicBezTo>
                  <a:cubicBezTo>
                    <a:pt x="886313" y="89915"/>
                    <a:pt x="871745" y="82958"/>
                    <a:pt x="851941" y="67491"/>
                  </a:cubicBezTo>
                  <a:cubicBezTo>
                    <a:pt x="754472" y="-8536"/>
                    <a:pt x="647265" y="-21712"/>
                    <a:pt x="537766" y="35001"/>
                  </a:cubicBezTo>
                  <a:cubicBezTo>
                    <a:pt x="493655" y="57834"/>
                    <a:pt x="452491" y="81731"/>
                    <a:pt x="401997" y="86395"/>
                  </a:cubicBezTo>
                  <a:cubicBezTo>
                    <a:pt x="383666" y="88114"/>
                    <a:pt x="366234" y="99735"/>
                    <a:pt x="347902" y="101372"/>
                  </a:cubicBezTo>
                  <a:cubicBezTo>
                    <a:pt x="272039" y="108083"/>
                    <a:pt x="208287" y="138853"/>
                    <a:pt x="154929" y="192539"/>
                  </a:cubicBezTo>
                  <a:cubicBezTo>
                    <a:pt x="149446" y="202769"/>
                    <a:pt x="138070" y="208743"/>
                    <a:pt x="134797" y="220691"/>
                  </a:cubicBezTo>
                  <a:cubicBezTo>
                    <a:pt x="143881" y="224947"/>
                    <a:pt x="153210" y="226747"/>
                    <a:pt x="163113" y="225929"/>
                  </a:cubicBezTo>
                  <a:lnTo>
                    <a:pt x="226619" y="241805"/>
                  </a:lnTo>
                  <a:lnTo>
                    <a:pt x="0" y="496752"/>
                  </a:lnTo>
                  <a:cubicBezTo>
                    <a:pt x="389131" y="805299"/>
                    <a:pt x="1528939" y="1057194"/>
                    <a:pt x="2442129" y="827518"/>
                  </a:cubicBezTo>
                  <a:cubicBezTo>
                    <a:pt x="2455469" y="827927"/>
                    <a:pt x="2457515" y="816961"/>
                    <a:pt x="2460461" y="808204"/>
                  </a:cubicBezTo>
                  <a:cubicBezTo>
                    <a:pt x="2482557" y="741997"/>
                    <a:pt x="2483294" y="675709"/>
                    <a:pt x="2458824" y="609420"/>
                  </a:cubicBezTo>
                  <a:close/>
                </a:path>
              </a:pathLst>
            </a:custGeom>
            <a:solidFill>
              <a:srgbClr val="794624"/>
            </a:solidFill>
            <a:ln w="818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663B85F-946F-47D3-85AF-76AA27314568}"/>
                </a:ext>
              </a:extLst>
            </p:cNvPr>
            <p:cNvSpPr/>
            <p:nvPr/>
          </p:nvSpPr>
          <p:spPr>
            <a:xfrm>
              <a:off x="183988" y="5117059"/>
              <a:ext cx="1121721" cy="371705"/>
            </a:xfrm>
            <a:custGeom>
              <a:avLst/>
              <a:gdLst>
                <a:gd name="connsiteX0" fmla="*/ 0 w 2290235"/>
                <a:gd name="connsiteY0" fmla="*/ 172467 h 758916"/>
                <a:gd name="connsiteX1" fmla="*/ 125948 w 2290235"/>
                <a:gd name="connsiteY1" fmla="*/ 107488 h 758916"/>
                <a:gd name="connsiteX2" fmla="*/ 255825 w 2290235"/>
                <a:gd name="connsiteY2" fmla="*/ 79418 h 758916"/>
                <a:gd name="connsiteX3" fmla="*/ 342818 w 2290235"/>
                <a:gd name="connsiteY3" fmla="*/ 40790 h 758916"/>
                <a:gd name="connsiteX4" fmla="*/ 613292 w 2290235"/>
                <a:gd name="connsiteY4" fmla="*/ 29169 h 758916"/>
                <a:gd name="connsiteX5" fmla="*/ 682936 w 2290235"/>
                <a:gd name="connsiteY5" fmla="*/ 75162 h 758916"/>
                <a:gd name="connsiteX6" fmla="*/ 718044 w 2290235"/>
                <a:gd name="connsiteY6" fmla="*/ 81791 h 758916"/>
                <a:gd name="connsiteX7" fmla="*/ 902261 w 2290235"/>
                <a:gd name="connsiteY7" fmla="*/ 66323 h 758916"/>
                <a:gd name="connsiteX8" fmla="*/ 926812 w 2290235"/>
                <a:gd name="connsiteY8" fmla="*/ 63541 h 758916"/>
                <a:gd name="connsiteX9" fmla="*/ 1225029 w 2290235"/>
                <a:gd name="connsiteY9" fmla="*/ 130321 h 758916"/>
                <a:gd name="connsiteX10" fmla="*/ 1251217 w 2290235"/>
                <a:gd name="connsiteY10" fmla="*/ 135149 h 758916"/>
                <a:gd name="connsiteX11" fmla="*/ 1395251 w 2290235"/>
                <a:gd name="connsiteY11" fmla="*/ 80972 h 758916"/>
                <a:gd name="connsiteX12" fmla="*/ 1655822 w 2290235"/>
                <a:gd name="connsiteY12" fmla="*/ 139896 h 758916"/>
                <a:gd name="connsiteX13" fmla="*/ 1745844 w 2290235"/>
                <a:gd name="connsiteY13" fmla="*/ 277710 h 758916"/>
                <a:gd name="connsiteX14" fmla="*/ 1760165 w 2290235"/>
                <a:gd name="connsiteY14" fmla="*/ 290477 h 758916"/>
                <a:gd name="connsiteX15" fmla="*/ 1861890 w 2290235"/>
                <a:gd name="connsiteY15" fmla="*/ 326486 h 758916"/>
                <a:gd name="connsiteX16" fmla="*/ 1952484 w 2290235"/>
                <a:gd name="connsiteY16" fmla="*/ 353165 h 758916"/>
                <a:gd name="connsiteX17" fmla="*/ 2042342 w 2290235"/>
                <a:gd name="connsiteY17" fmla="*/ 386064 h 758916"/>
                <a:gd name="connsiteX18" fmla="*/ 2144148 w 2290235"/>
                <a:gd name="connsiteY18" fmla="*/ 439094 h 758916"/>
                <a:gd name="connsiteX19" fmla="*/ 2288264 w 2290235"/>
                <a:gd name="connsiteY19" fmla="*/ 676342 h 758916"/>
                <a:gd name="connsiteX20" fmla="*/ 2284418 w 2290235"/>
                <a:gd name="connsiteY20" fmla="*/ 758916 h 758916"/>
                <a:gd name="connsiteX21" fmla="*/ 2277625 w 2290235"/>
                <a:gd name="connsiteY21" fmla="*/ 719634 h 758916"/>
                <a:gd name="connsiteX22" fmla="*/ 2195051 w 2290235"/>
                <a:gd name="connsiteY22" fmla="*/ 557268 h 758916"/>
                <a:gd name="connsiteX23" fmla="*/ 2051753 w 2290235"/>
                <a:gd name="connsiteY23" fmla="*/ 456935 h 758916"/>
                <a:gd name="connsiteX24" fmla="*/ 2000032 w 2290235"/>
                <a:gd name="connsiteY24" fmla="*/ 429929 h 758916"/>
                <a:gd name="connsiteX25" fmla="*/ 1898471 w 2290235"/>
                <a:gd name="connsiteY25" fmla="*/ 408323 h 758916"/>
                <a:gd name="connsiteX26" fmla="*/ 1871874 w 2290235"/>
                <a:gd name="connsiteY26" fmla="*/ 397521 h 758916"/>
                <a:gd name="connsiteX27" fmla="*/ 1759920 w 2290235"/>
                <a:gd name="connsiteY27" fmla="*/ 352837 h 758916"/>
                <a:gd name="connsiteX28" fmla="*/ 1735942 w 2290235"/>
                <a:gd name="connsiteY28" fmla="*/ 333278 h 758916"/>
                <a:gd name="connsiteX29" fmla="*/ 1515389 w 2290235"/>
                <a:gd name="connsiteY29" fmla="*/ 137195 h 758916"/>
                <a:gd name="connsiteX30" fmla="*/ 1308421 w 2290235"/>
                <a:gd name="connsiteY30" fmla="*/ 174677 h 758916"/>
                <a:gd name="connsiteX31" fmla="*/ 1228875 w 2290235"/>
                <a:gd name="connsiteY31" fmla="*/ 199146 h 758916"/>
                <a:gd name="connsiteX32" fmla="*/ 1215290 w 2290235"/>
                <a:gd name="connsiteY32" fmla="*/ 191371 h 758916"/>
                <a:gd name="connsiteX33" fmla="*/ 977797 w 2290235"/>
                <a:gd name="connsiteY33" fmla="*/ 109779 h 758916"/>
                <a:gd name="connsiteX34" fmla="*/ 949399 w 2290235"/>
                <a:gd name="connsiteY34" fmla="*/ 116326 h 758916"/>
                <a:gd name="connsiteX35" fmla="*/ 853977 w 2290235"/>
                <a:gd name="connsiteY35" fmla="*/ 119682 h 758916"/>
                <a:gd name="connsiteX36" fmla="*/ 708960 w 2290235"/>
                <a:gd name="connsiteY36" fmla="*/ 142433 h 758916"/>
                <a:gd name="connsiteX37" fmla="*/ 677043 w 2290235"/>
                <a:gd name="connsiteY37" fmla="*/ 137768 h 758916"/>
                <a:gd name="connsiteX38" fmla="*/ 532436 w 2290235"/>
                <a:gd name="connsiteY38" fmla="*/ 66405 h 758916"/>
                <a:gd name="connsiteX39" fmla="*/ 311720 w 2290235"/>
                <a:gd name="connsiteY39" fmla="*/ 115590 h 758916"/>
                <a:gd name="connsiteX40" fmla="*/ 265563 w 2290235"/>
                <a:gd name="connsiteY40" fmla="*/ 136704 h 758916"/>
                <a:gd name="connsiteX41" fmla="*/ 155983 w 2290235"/>
                <a:gd name="connsiteY41" fmla="*/ 161501 h 758916"/>
                <a:gd name="connsiteX42" fmla="*/ 86584 w 2290235"/>
                <a:gd name="connsiteY42" fmla="*/ 175495 h 758916"/>
                <a:gd name="connsiteX43" fmla="*/ 63424 w 2290235"/>
                <a:gd name="connsiteY43" fmla="*/ 188343 h 758916"/>
                <a:gd name="connsiteX44" fmla="*/ 0 w 2290235"/>
                <a:gd name="connsiteY44" fmla="*/ 172467 h 7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0235" h="758916">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w="818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5871A5C-94CC-452D-8FA7-A2D4DDEC58AB}"/>
                </a:ext>
              </a:extLst>
            </p:cNvPr>
            <p:cNvSpPr/>
            <p:nvPr/>
          </p:nvSpPr>
          <p:spPr>
            <a:xfrm>
              <a:off x="724504" y="3483848"/>
              <a:ext cx="757266" cy="1636275"/>
            </a:xfrm>
            <a:custGeom>
              <a:avLst/>
              <a:gdLst>
                <a:gd name="connsiteX0" fmla="*/ 25618 w 1546122"/>
                <a:gd name="connsiteY0" fmla="*/ 3340808 h 3340808"/>
                <a:gd name="connsiteX1" fmla="*/ 2 w 1546122"/>
                <a:gd name="connsiteY1" fmla="*/ 3336634 h 3340808"/>
                <a:gd name="connsiteX2" fmla="*/ 23653 w 1546122"/>
                <a:gd name="connsiteY2" fmla="*/ 2402866 h 3340808"/>
                <a:gd name="connsiteX3" fmla="*/ 69892 w 1546122"/>
                <a:gd name="connsiteY3" fmla="*/ 2125600 h 3340808"/>
                <a:gd name="connsiteX4" fmla="*/ 199277 w 1546122"/>
                <a:gd name="connsiteY4" fmla="*/ 1899400 h 3340808"/>
                <a:gd name="connsiteX5" fmla="*/ 306730 w 1546122"/>
                <a:gd name="connsiteY5" fmla="*/ 1779345 h 3340808"/>
                <a:gd name="connsiteX6" fmla="*/ 532193 w 1546122"/>
                <a:gd name="connsiteY6" fmla="*/ 1606422 h 3340808"/>
                <a:gd name="connsiteX7" fmla="*/ 811833 w 1546122"/>
                <a:gd name="connsiteY7" fmla="*/ 1411484 h 3340808"/>
                <a:gd name="connsiteX8" fmla="*/ 972643 w 1546122"/>
                <a:gd name="connsiteY8" fmla="*/ 1277925 h 3340808"/>
                <a:gd name="connsiteX9" fmla="*/ 1080015 w 1546122"/>
                <a:gd name="connsiteY9" fmla="*/ 1178083 h 3340808"/>
                <a:gd name="connsiteX10" fmla="*/ 1297621 w 1546122"/>
                <a:gd name="connsiteY10" fmla="*/ 877739 h 3340808"/>
                <a:gd name="connsiteX11" fmla="*/ 1373485 w 1546122"/>
                <a:gd name="connsiteY11" fmla="*/ 628379 h 3340808"/>
                <a:gd name="connsiteX12" fmla="*/ 1409902 w 1546122"/>
                <a:gd name="connsiteY12" fmla="*/ 409300 h 3340808"/>
                <a:gd name="connsiteX13" fmla="*/ 1413994 w 1546122"/>
                <a:gd name="connsiteY13" fmla="*/ 344648 h 3340808"/>
                <a:gd name="connsiteX14" fmla="*/ 1418250 w 1546122"/>
                <a:gd name="connsiteY14" fmla="*/ 71965 h 3340808"/>
                <a:gd name="connsiteX15" fmla="*/ 1413913 w 1546122"/>
                <a:gd name="connsiteY15" fmla="*/ 7395 h 3340808"/>
                <a:gd name="connsiteX16" fmla="*/ 1428071 w 1546122"/>
                <a:gd name="connsiteY16" fmla="*/ 10095 h 3340808"/>
                <a:gd name="connsiteX17" fmla="*/ 1445256 w 1546122"/>
                <a:gd name="connsiteY17" fmla="*/ 61735 h 3340808"/>
                <a:gd name="connsiteX18" fmla="*/ 1543952 w 1546122"/>
                <a:gd name="connsiteY18" fmla="*/ 882403 h 3340808"/>
                <a:gd name="connsiteX19" fmla="*/ 1318081 w 1546122"/>
                <a:gd name="connsiteY19" fmla="*/ 1520738 h 3340808"/>
                <a:gd name="connsiteX20" fmla="*/ 937126 w 1546122"/>
                <a:gd name="connsiteY20" fmla="*/ 1812161 h 3340808"/>
                <a:gd name="connsiteX21" fmla="*/ 519754 w 1546122"/>
                <a:gd name="connsiteY21" fmla="*/ 1976819 h 3340808"/>
                <a:gd name="connsiteX22" fmla="*/ 234222 w 1546122"/>
                <a:gd name="connsiteY22" fmla="*/ 2115861 h 3340808"/>
                <a:gd name="connsiteX23" fmla="*/ 114330 w 1546122"/>
                <a:gd name="connsiteY23" fmla="*/ 2225769 h 3340808"/>
                <a:gd name="connsiteX24" fmla="*/ 52379 w 1546122"/>
                <a:gd name="connsiteY24" fmla="*/ 2395910 h 3340808"/>
                <a:gd name="connsiteX25" fmla="*/ 25618 w 1546122"/>
                <a:gd name="connsiteY25" fmla="*/ 3340808 h 334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6122" h="3340808">
                  <a:moveTo>
                    <a:pt x="25618" y="3340808"/>
                  </a:moveTo>
                  <a:cubicBezTo>
                    <a:pt x="14979" y="3339417"/>
                    <a:pt x="10478" y="3339172"/>
                    <a:pt x="2" y="3336634"/>
                  </a:cubicBezTo>
                  <a:cubicBezTo>
                    <a:pt x="-243" y="3263881"/>
                    <a:pt x="17761" y="2469482"/>
                    <a:pt x="23653" y="2402866"/>
                  </a:cubicBezTo>
                  <a:cubicBezTo>
                    <a:pt x="31919" y="2309326"/>
                    <a:pt x="39694" y="2215458"/>
                    <a:pt x="69892" y="2125600"/>
                  </a:cubicBezTo>
                  <a:cubicBezTo>
                    <a:pt x="98044" y="2041880"/>
                    <a:pt x="145101" y="1968472"/>
                    <a:pt x="199277" y="1899400"/>
                  </a:cubicBezTo>
                  <a:cubicBezTo>
                    <a:pt x="232503" y="1857091"/>
                    <a:pt x="267693" y="1816499"/>
                    <a:pt x="306730" y="1779345"/>
                  </a:cubicBezTo>
                  <a:cubicBezTo>
                    <a:pt x="375719" y="1713711"/>
                    <a:pt x="453302" y="1659207"/>
                    <a:pt x="532193" y="1606422"/>
                  </a:cubicBezTo>
                  <a:cubicBezTo>
                    <a:pt x="626716" y="1543325"/>
                    <a:pt x="721565" y="1480555"/>
                    <a:pt x="811833" y="1411484"/>
                  </a:cubicBezTo>
                  <a:cubicBezTo>
                    <a:pt x="867155" y="1369174"/>
                    <a:pt x="921577" y="1325636"/>
                    <a:pt x="972643" y="1277925"/>
                  </a:cubicBezTo>
                  <a:cubicBezTo>
                    <a:pt x="1008325" y="1244535"/>
                    <a:pt x="1046297" y="1213519"/>
                    <a:pt x="1080015" y="1178083"/>
                  </a:cubicBezTo>
                  <a:cubicBezTo>
                    <a:pt x="1166026" y="1087816"/>
                    <a:pt x="1245491" y="992475"/>
                    <a:pt x="1297621" y="877739"/>
                  </a:cubicBezTo>
                  <a:cubicBezTo>
                    <a:pt x="1333793" y="798110"/>
                    <a:pt x="1358099" y="714800"/>
                    <a:pt x="1373485" y="628379"/>
                  </a:cubicBezTo>
                  <a:cubicBezTo>
                    <a:pt x="1386497" y="555707"/>
                    <a:pt x="1401309" y="482381"/>
                    <a:pt x="1409902" y="409300"/>
                  </a:cubicBezTo>
                  <a:cubicBezTo>
                    <a:pt x="1412439" y="387940"/>
                    <a:pt x="1412358" y="366253"/>
                    <a:pt x="1413994" y="344648"/>
                  </a:cubicBezTo>
                  <a:cubicBezTo>
                    <a:pt x="1420705" y="253890"/>
                    <a:pt x="1419559" y="162886"/>
                    <a:pt x="1418250" y="71965"/>
                  </a:cubicBezTo>
                  <a:cubicBezTo>
                    <a:pt x="1417923" y="50605"/>
                    <a:pt x="1414649" y="28918"/>
                    <a:pt x="1413913" y="7395"/>
                  </a:cubicBezTo>
                  <a:cubicBezTo>
                    <a:pt x="1421687" y="-7991"/>
                    <a:pt x="1425206" y="4530"/>
                    <a:pt x="1428071" y="10095"/>
                  </a:cubicBezTo>
                  <a:cubicBezTo>
                    <a:pt x="1436500" y="26299"/>
                    <a:pt x="1440919" y="44058"/>
                    <a:pt x="1445256" y="61735"/>
                  </a:cubicBezTo>
                  <a:cubicBezTo>
                    <a:pt x="1511135" y="331308"/>
                    <a:pt x="1556801" y="603746"/>
                    <a:pt x="1543952" y="882403"/>
                  </a:cubicBezTo>
                  <a:cubicBezTo>
                    <a:pt x="1533150" y="1117032"/>
                    <a:pt x="1466780" y="1334066"/>
                    <a:pt x="1318081" y="1520738"/>
                  </a:cubicBezTo>
                  <a:cubicBezTo>
                    <a:pt x="1217175" y="1647504"/>
                    <a:pt x="1080015" y="1738835"/>
                    <a:pt x="937126" y="1812161"/>
                  </a:cubicBezTo>
                  <a:cubicBezTo>
                    <a:pt x="803403" y="1880742"/>
                    <a:pt x="661251" y="1927880"/>
                    <a:pt x="519754" y="1976819"/>
                  </a:cubicBezTo>
                  <a:cubicBezTo>
                    <a:pt x="420485" y="2011109"/>
                    <a:pt x="321134" y="2054565"/>
                    <a:pt x="234222" y="2115861"/>
                  </a:cubicBezTo>
                  <a:cubicBezTo>
                    <a:pt x="187001" y="2149169"/>
                    <a:pt x="150502" y="2180595"/>
                    <a:pt x="114330" y="2225769"/>
                  </a:cubicBezTo>
                  <a:cubicBezTo>
                    <a:pt x="75948" y="2273808"/>
                    <a:pt x="61135" y="2336578"/>
                    <a:pt x="52379" y="2395910"/>
                  </a:cubicBezTo>
                  <a:cubicBezTo>
                    <a:pt x="30364" y="2546491"/>
                    <a:pt x="31510" y="3243749"/>
                    <a:pt x="25618" y="3340808"/>
                  </a:cubicBezTo>
                  <a:close/>
                </a:path>
              </a:pathLst>
            </a:custGeom>
            <a:solidFill>
              <a:srgbClr val="88AB3F"/>
            </a:solidFill>
            <a:ln w="818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7DC84D1-91FB-40D7-B7AC-9646D8E239E4}"/>
                </a:ext>
              </a:extLst>
            </p:cNvPr>
            <p:cNvSpPr/>
            <p:nvPr/>
          </p:nvSpPr>
          <p:spPr>
            <a:xfrm>
              <a:off x="181567" y="3984065"/>
              <a:ext cx="516492" cy="845697"/>
            </a:xfrm>
            <a:custGeom>
              <a:avLst/>
              <a:gdLst>
                <a:gd name="connsiteX0" fmla="*/ 93819 w 1054529"/>
                <a:gd name="connsiteY0" fmla="*/ 8328 h 1726673"/>
                <a:gd name="connsiteX1" fmla="*/ 89891 w 1054529"/>
                <a:gd name="connsiteY1" fmla="*/ 177895 h 1726673"/>
                <a:gd name="connsiteX2" fmla="*/ 143413 w 1054529"/>
                <a:gd name="connsiteY2" fmla="*/ 548457 h 1726673"/>
                <a:gd name="connsiteX3" fmla="*/ 270589 w 1054529"/>
                <a:gd name="connsiteY3" fmla="*/ 765081 h 1726673"/>
                <a:gd name="connsiteX4" fmla="*/ 585091 w 1054529"/>
                <a:gd name="connsiteY4" fmla="*/ 1039647 h 1726673"/>
                <a:gd name="connsiteX5" fmla="*/ 804662 w 1054529"/>
                <a:gd name="connsiteY5" fmla="*/ 1192847 h 1726673"/>
                <a:gd name="connsiteX6" fmla="*/ 986014 w 1054529"/>
                <a:gd name="connsiteY6" fmla="*/ 1398996 h 1726673"/>
                <a:gd name="connsiteX7" fmla="*/ 1048456 w 1054529"/>
                <a:gd name="connsiteY7" fmla="*/ 1594424 h 1726673"/>
                <a:gd name="connsiteX8" fmla="*/ 1051157 w 1054529"/>
                <a:gd name="connsiteY8" fmla="*/ 1726674 h 1726673"/>
                <a:gd name="connsiteX9" fmla="*/ 1020795 w 1054529"/>
                <a:gd name="connsiteY9" fmla="*/ 1591887 h 1726673"/>
                <a:gd name="connsiteX10" fmla="*/ 903604 w 1054529"/>
                <a:gd name="connsiteY10" fmla="*/ 1465448 h 1726673"/>
                <a:gd name="connsiteX11" fmla="*/ 703429 w 1054529"/>
                <a:gd name="connsiteY11" fmla="*/ 1375099 h 1726673"/>
                <a:gd name="connsiteX12" fmla="*/ 391136 w 1054529"/>
                <a:gd name="connsiteY12" fmla="*/ 1247760 h 1726673"/>
                <a:gd name="connsiteX13" fmla="*/ 4698 w 1054529"/>
                <a:gd name="connsiteY13" fmla="*/ 651736 h 1726673"/>
                <a:gd name="connsiteX14" fmla="*/ 44881 w 1054529"/>
                <a:gd name="connsiteY14" fmla="*/ 155308 h 1726673"/>
                <a:gd name="connsiteX15" fmla="*/ 76715 w 1054529"/>
                <a:gd name="connsiteY15" fmla="*/ 20603 h 1726673"/>
                <a:gd name="connsiteX16" fmla="*/ 84163 w 1054529"/>
                <a:gd name="connsiteY16" fmla="*/ 3499 h 1726673"/>
                <a:gd name="connsiteX17" fmla="*/ 93819 w 1054529"/>
                <a:gd name="connsiteY17" fmla="*/ 8328 h 172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4529" h="1726673">
                  <a:moveTo>
                    <a:pt x="93819" y="8328"/>
                  </a:moveTo>
                  <a:cubicBezTo>
                    <a:pt x="85308" y="64714"/>
                    <a:pt x="87109" y="121591"/>
                    <a:pt x="89891" y="177895"/>
                  </a:cubicBezTo>
                  <a:cubicBezTo>
                    <a:pt x="96193" y="302943"/>
                    <a:pt x="102331" y="428319"/>
                    <a:pt x="143413" y="548457"/>
                  </a:cubicBezTo>
                  <a:cubicBezTo>
                    <a:pt x="171074" y="629394"/>
                    <a:pt x="214284" y="700838"/>
                    <a:pt x="270589" y="765081"/>
                  </a:cubicBezTo>
                  <a:cubicBezTo>
                    <a:pt x="363147" y="870815"/>
                    <a:pt x="470600" y="959118"/>
                    <a:pt x="585091" y="1039647"/>
                  </a:cubicBezTo>
                  <a:cubicBezTo>
                    <a:pt x="658090" y="1090959"/>
                    <a:pt x="734363" y="1137606"/>
                    <a:pt x="804662" y="1192847"/>
                  </a:cubicBezTo>
                  <a:cubicBezTo>
                    <a:pt x="877906" y="1250460"/>
                    <a:pt x="937484" y="1319531"/>
                    <a:pt x="986014" y="1398996"/>
                  </a:cubicBezTo>
                  <a:cubicBezTo>
                    <a:pt x="1022923" y="1459392"/>
                    <a:pt x="1039618" y="1525190"/>
                    <a:pt x="1048456" y="1594424"/>
                  </a:cubicBezTo>
                  <a:cubicBezTo>
                    <a:pt x="1053285" y="1632234"/>
                    <a:pt x="1057868" y="1676098"/>
                    <a:pt x="1051157" y="1726674"/>
                  </a:cubicBezTo>
                  <a:cubicBezTo>
                    <a:pt x="1045510" y="1683382"/>
                    <a:pt x="1039372" y="1632561"/>
                    <a:pt x="1020795" y="1591887"/>
                  </a:cubicBezTo>
                  <a:cubicBezTo>
                    <a:pt x="995753" y="1537056"/>
                    <a:pt x="952052" y="1498838"/>
                    <a:pt x="903604" y="1465448"/>
                  </a:cubicBezTo>
                  <a:cubicBezTo>
                    <a:pt x="842389" y="1423302"/>
                    <a:pt x="772991" y="1399078"/>
                    <a:pt x="703429" y="1375099"/>
                  </a:cubicBezTo>
                  <a:cubicBezTo>
                    <a:pt x="596958" y="1338354"/>
                    <a:pt x="490651" y="1301691"/>
                    <a:pt x="391136" y="1247760"/>
                  </a:cubicBezTo>
                  <a:cubicBezTo>
                    <a:pt x="153807" y="1119193"/>
                    <a:pt x="28840" y="917954"/>
                    <a:pt x="4698" y="651736"/>
                  </a:cubicBezTo>
                  <a:cubicBezTo>
                    <a:pt x="-10524" y="484132"/>
                    <a:pt x="13455" y="319311"/>
                    <a:pt x="44881" y="155308"/>
                  </a:cubicBezTo>
                  <a:cubicBezTo>
                    <a:pt x="53555" y="109970"/>
                    <a:pt x="63458" y="64877"/>
                    <a:pt x="76715" y="20603"/>
                  </a:cubicBezTo>
                  <a:cubicBezTo>
                    <a:pt x="78516" y="14629"/>
                    <a:pt x="80316" y="8000"/>
                    <a:pt x="84163" y="3499"/>
                  </a:cubicBezTo>
                  <a:cubicBezTo>
                    <a:pt x="90546" y="-3621"/>
                    <a:pt x="93328" y="1208"/>
                    <a:pt x="93819" y="8328"/>
                  </a:cubicBezTo>
                  <a:close/>
                </a:path>
              </a:pathLst>
            </a:custGeom>
            <a:solidFill>
              <a:srgbClr val="88AB3F"/>
            </a:solidFill>
            <a:ln w="818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D813400-DB7C-4A2D-9F96-28ADBDC3C905}"/>
                </a:ext>
              </a:extLst>
            </p:cNvPr>
            <p:cNvSpPr/>
            <p:nvPr/>
          </p:nvSpPr>
          <p:spPr>
            <a:xfrm>
              <a:off x="271672" y="3552490"/>
              <a:ext cx="445358" cy="924023"/>
            </a:xfrm>
            <a:custGeom>
              <a:avLst/>
              <a:gdLst>
                <a:gd name="connsiteX0" fmla="*/ 78190 w 909294"/>
                <a:gd name="connsiteY0" fmla="*/ 6289 h 1886592"/>
                <a:gd name="connsiteX1" fmla="*/ 73525 w 909294"/>
                <a:gd name="connsiteY1" fmla="*/ 112842 h 1886592"/>
                <a:gd name="connsiteX2" fmla="*/ 115999 w 909294"/>
                <a:gd name="connsiteY2" fmla="*/ 451486 h 1886592"/>
                <a:gd name="connsiteX3" fmla="*/ 223697 w 909294"/>
                <a:gd name="connsiteY3" fmla="*/ 643560 h 1886592"/>
                <a:gd name="connsiteX4" fmla="*/ 619710 w 909294"/>
                <a:gd name="connsiteY4" fmla="*/ 966164 h 1886592"/>
                <a:gd name="connsiteX5" fmla="*/ 852866 w 909294"/>
                <a:gd name="connsiteY5" fmla="*/ 1217978 h 1886592"/>
                <a:gd name="connsiteX6" fmla="*/ 889038 w 909294"/>
                <a:gd name="connsiteY6" fmla="*/ 1358739 h 1886592"/>
                <a:gd name="connsiteX7" fmla="*/ 907533 w 909294"/>
                <a:gd name="connsiteY7" fmla="*/ 1788469 h 1886592"/>
                <a:gd name="connsiteX8" fmla="*/ 898204 w 909294"/>
                <a:gd name="connsiteY8" fmla="*/ 1886592 h 1886592"/>
                <a:gd name="connsiteX9" fmla="*/ 875126 w 909294"/>
                <a:gd name="connsiteY9" fmla="*/ 1382063 h 1886592"/>
                <a:gd name="connsiteX10" fmla="*/ 795743 w 909294"/>
                <a:gd name="connsiteY10" fmla="*/ 1265444 h 1886592"/>
                <a:gd name="connsiteX11" fmla="*/ 601788 w 909294"/>
                <a:gd name="connsiteY11" fmla="*/ 1168221 h 1886592"/>
                <a:gd name="connsiteX12" fmla="*/ 324603 w 909294"/>
                <a:gd name="connsiteY12" fmla="*/ 1054630 h 1886592"/>
                <a:gd name="connsiteX13" fmla="*/ 1754 w 909294"/>
                <a:gd name="connsiteY13" fmla="*/ 524649 h 1886592"/>
                <a:gd name="connsiteX14" fmla="*/ 61495 w 909294"/>
                <a:gd name="connsiteY14" fmla="*/ 28304 h 1886592"/>
                <a:gd name="connsiteX15" fmla="*/ 71234 w 909294"/>
                <a:gd name="connsiteY15" fmla="*/ 3016 h 1886592"/>
                <a:gd name="connsiteX16" fmla="*/ 78190 w 909294"/>
                <a:gd name="connsiteY16" fmla="*/ 6289 h 18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9294" h="1886592">
                  <a:moveTo>
                    <a:pt x="78190" y="6289"/>
                  </a:moveTo>
                  <a:cubicBezTo>
                    <a:pt x="74753" y="41725"/>
                    <a:pt x="71479" y="77243"/>
                    <a:pt x="73525" y="112842"/>
                  </a:cubicBezTo>
                  <a:cubicBezTo>
                    <a:pt x="80072" y="226678"/>
                    <a:pt x="82527" y="341169"/>
                    <a:pt x="115999" y="451486"/>
                  </a:cubicBezTo>
                  <a:cubicBezTo>
                    <a:pt x="137768" y="523258"/>
                    <a:pt x="174840" y="586682"/>
                    <a:pt x="223697" y="643560"/>
                  </a:cubicBezTo>
                  <a:cubicBezTo>
                    <a:pt x="336388" y="774827"/>
                    <a:pt x="476740" y="872050"/>
                    <a:pt x="619710" y="966164"/>
                  </a:cubicBezTo>
                  <a:cubicBezTo>
                    <a:pt x="718079" y="1030897"/>
                    <a:pt x="799017" y="1112080"/>
                    <a:pt x="852866" y="1217978"/>
                  </a:cubicBezTo>
                  <a:cubicBezTo>
                    <a:pt x="875289" y="1262007"/>
                    <a:pt x="883800" y="1310128"/>
                    <a:pt x="889038" y="1358739"/>
                  </a:cubicBezTo>
                  <a:cubicBezTo>
                    <a:pt x="900413" y="1463410"/>
                    <a:pt x="914244" y="1738548"/>
                    <a:pt x="907533" y="1788469"/>
                  </a:cubicBezTo>
                  <a:cubicBezTo>
                    <a:pt x="905651" y="1802709"/>
                    <a:pt x="901968" y="1872598"/>
                    <a:pt x="898204" y="1886592"/>
                  </a:cubicBezTo>
                  <a:cubicBezTo>
                    <a:pt x="897631" y="1811465"/>
                    <a:pt x="880527" y="1411443"/>
                    <a:pt x="875126" y="1382063"/>
                  </a:cubicBezTo>
                  <a:cubicBezTo>
                    <a:pt x="865796" y="1332060"/>
                    <a:pt x="832734" y="1296952"/>
                    <a:pt x="795743" y="1265444"/>
                  </a:cubicBezTo>
                  <a:cubicBezTo>
                    <a:pt x="739111" y="1217324"/>
                    <a:pt x="670777" y="1191954"/>
                    <a:pt x="601788" y="1168221"/>
                  </a:cubicBezTo>
                  <a:cubicBezTo>
                    <a:pt x="507265" y="1135650"/>
                    <a:pt x="412661" y="1103406"/>
                    <a:pt x="324603" y="1054630"/>
                  </a:cubicBezTo>
                  <a:cubicBezTo>
                    <a:pt x="116244" y="939157"/>
                    <a:pt x="14602" y="758460"/>
                    <a:pt x="1754" y="524649"/>
                  </a:cubicBezTo>
                  <a:cubicBezTo>
                    <a:pt x="-7576" y="355900"/>
                    <a:pt x="21476" y="191324"/>
                    <a:pt x="61495" y="28304"/>
                  </a:cubicBezTo>
                  <a:cubicBezTo>
                    <a:pt x="63623" y="19547"/>
                    <a:pt x="66651" y="10708"/>
                    <a:pt x="71234" y="3016"/>
                  </a:cubicBezTo>
                  <a:cubicBezTo>
                    <a:pt x="74753" y="-3040"/>
                    <a:pt x="77535" y="1052"/>
                    <a:pt x="78190" y="6289"/>
                  </a:cubicBezTo>
                  <a:close/>
                </a:path>
              </a:pathLst>
            </a:custGeom>
            <a:solidFill>
              <a:srgbClr val="88AB3F"/>
            </a:solidFill>
            <a:ln w="818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1F1CBA8-1B84-43B8-98B2-84AB961E427F}"/>
                </a:ext>
              </a:extLst>
            </p:cNvPr>
            <p:cNvSpPr/>
            <p:nvPr/>
          </p:nvSpPr>
          <p:spPr>
            <a:xfrm>
              <a:off x="734223" y="3166619"/>
              <a:ext cx="426124" cy="1135422"/>
            </a:xfrm>
            <a:custGeom>
              <a:avLst/>
              <a:gdLst>
                <a:gd name="connsiteX0" fmla="*/ 11257 w 870023"/>
                <a:gd name="connsiteY0" fmla="*/ 2318190 h 2318208"/>
                <a:gd name="connsiteX1" fmla="*/ 16249 w 870023"/>
                <a:gd name="connsiteY1" fmla="*/ 1303730 h 2318208"/>
                <a:gd name="connsiteX2" fmla="*/ 125502 w 870023"/>
                <a:gd name="connsiteY2" fmla="*/ 1044550 h 2318208"/>
                <a:gd name="connsiteX3" fmla="*/ 366514 w 870023"/>
                <a:gd name="connsiteY3" fmla="*/ 851904 h 2318208"/>
                <a:gd name="connsiteX4" fmla="*/ 557605 w 870023"/>
                <a:gd name="connsiteY4" fmla="*/ 702877 h 2318208"/>
                <a:gd name="connsiteX5" fmla="*/ 713833 w 870023"/>
                <a:gd name="connsiteY5" fmla="*/ 515960 h 2318208"/>
                <a:gd name="connsiteX6" fmla="*/ 768583 w 870023"/>
                <a:gd name="connsiteY6" fmla="*/ 356376 h 2318208"/>
                <a:gd name="connsiteX7" fmla="*/ 786587 w 870023"/>
                <a:gd name="connsiteY7" fmla="*/ 194747 h 2318208"/>
                <a:gd name="connsiteX8" fmla="*/ 797717 w 870023"/>
                <a:gd name="connsiteY8" fmla="*/ 18714 h 2318208"/>
                <a:gd name="connsiteX9" fmla="*/ 794198 w 870023"/>
                <a:gd name="connsiteY9" fmla="*/ 9303 h 2318208"/>
                <a:gd name="connsiteX10" fmla="*/ 797636 w 870023"/>
                <a:gd name="connsiteY10" fmla="*/ 301 h 2318208"/>
                <a:gd name="connsiteX11" fmla="*/ 806310 w 870023"/>
                <a:gd name="connsiteY11" fmla="*/ 9221 h 2318208"/>
                <a:gd name="connsiteX12" fmla="*/ 829389 w 870023"/>
                <a:gd name="connsiteY12" fmla="*/ 100634 h 2318208"/>
                <a:gd name="connsiteX13" fmla="*/ 869898 w 870023"/>
                <a:gd name="connsiteY13" fmla="*/ 458674 h 2318208"/>
                <a:gd name="connsiteX14" fmla="*/ 489844 w 870023"/>
                <a:gd name="connsiteY14" fmla="*/ 1030801 h 2318208"/>
                <a:gd name="connsiteX15" fmla="*/ 230746 w 870023"/>
                <a:gd name="connsiteY15" fmla="*/ 1127942 h 2318208"/>
                <a:gd name="connsiteX16" fmla="*/ 75500 w 870023"/>
                <a:gd name="connsiteY16" fmla="*/ 1231549 h 2318208"/>
                <a:gd name="connsiteX17" fmla="*/ 30489 w 870023"/>
                <a:gd name="connsiteY17" fmla="*/ 1344076 h 2318208"/>
                <a:gd name="connsiteX18" fmla="*/ 19195 w 870023"/>
                <a:gd name="connsiteY18" fmla="*/ 1701788 h 2318208"/>
                <a:gd name="connsiteX19" fmla="*/ 11257 w 870023"/>
                <a:gd name="connsiteY19" fmla="*/ 2318190 h 23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0023" h="2318208">
                  <a:moveTo>
                    <a:pt x="11257" y="2318190"/>
                  </a:moveTo>
                  <a:cubicBezTo>
                    <a:pt x="-14113" y="2142157"/>
                    <a:pt x="10520" y="1380985"/>
                    <a:pt x="16249" y="1303730"/>
                  </a:cubicBezTo>
                  <a:cubicBezTo>
                    <a:pt x="23614" y="1205197"/>
                    <a:pt x="61914" y="1120495"/>
                    <a:pt x="125502" y="1044550"/>
                  </a:cubicBezTo>
                  <a:cubicBezTo>
                    <a:pt x="193264" y="963694"/>
                    <a:pt x="281648" y="910418"/>
                    <a:pt x="366514" y="851904"/>
                  </a:cubicBezTo>
                  <a:cubicBezTo>
                    <a:pt x="433130" y="805911"/>
                    <a:pt x="497209" y="757054"/>
                    <a:pt x="557605" y="702877"/>
                  </a:cubicBezTo>
                  <a:cubicBezTo>
                    <a:pt x="618984" y="647882"/>
                    <a:pt x="673242" y="587732"/>
                    <a:pt x="713833" y="515960"/>
                  </a:cubicBezTo>
                  <a:cubicBezTo>
                    <a:pt x="741904" y="466366"/>
                    <a:pt x="757944" y="412108"/>
                    <a:pt x="768583" y="356376"/>
                  </a:cubicBezTo>
                  <a:cubicBezTo>
                    <a:pt x="778813" y="303018"/>
                    <a:pt x="782168" y="248923"/>
                    <a:pt x="786587" y="194747"/>
                  </a:cubicBezTo>
                  <a:cubicBezTo>
                    <a:pt x="791498" y="135906"/>
                    <a:pt x="795753" y="77310"/>
                    <a:pt x="797717" y="18714"/>
                  </a:cubicBezTo>
                  <a:cubicBezTo>
                    <a:pt x="797799" y="15604"/>
                    <a:pt x="795426" y="12413"/>
                    <a:pt x="794198" y="9303"/>
                  </a:cubicBezTo>
                  <a:cubicBezTo>
                    <a:pt x="793871" y="5702"/>
                    <a:pt x="793789" y="1283"/>
                    <a:pt x="797636" y="301"/>
                  </a:cubicBezTo>
                  <a:cubicBezTo>
                    <a:pt x="804592" y="-1500"/>
                    <a:pt x="804919" y="5211"/>
                    <a:pt x="806310" y="9221"/>
                  </a:cubicBezTo>
                  <a:cubicBezTo>
                    <a:pt x="816622" y="39010"/>
                    <a:pt x="823005" y="69863"/>
                    <a:pt x="829389" y="100634"/>
                  </a:cubicBezTo>
                  <a:cubicBezTo>
                    <a:pt x="853858" y="218725"/>
                    <a:pt x="871699" y="337636"/>
                    <a:pt x="869898" y="458674"/>
                  </a:cubicBezTo>
                  <a:cubicBezTo>
                    <a:pt x="865888" y="727265"/>
                    <a:pt x="736912" y="919829"/>
                    <a:pt x="489844" y="1030801"/>
                  </a:cubicBezTo>
                  <a:cubicBezTo>
                    <a:pt x="405469" y="1068692"/>
                    <a:pt x="316757" y="1094798"/>
                    <a:pt x="230746" y="1127942"/>
                  </a:cubicBezTo>
                  <a:cubicBezTo>
                    <a:pt x="182952" y="1146356"/>
                    <a:pt x="111835" y="1193904"/>
                    <a:pt x="75500" y="1231549"/>
                  </a:cubicBezTo>
                  <a:cubicBezTo>
                    <a:pt x="43255" y="1265102"/>
                    <a:pt x="35890" y="1299474"/>
                    <a:pt x="30489" y="1344076"/>
                  </a:cubicBezTo>
                  <a:cubicBezTo>
                    <a:pt x="26151" y="1380166"/>
                    <a:pt x="19686" y="1643274"/>
                    <a:pt x="19195" y="1701788"/>
                  </a:cubicBezTo>
                  <a:cubicBezTo>
                    <a:pt x="18622" y="1765458"/>
                    <a:pt x="11830" y="2321873"/>
                    <a:pt x="11257" y="2318190"/>
                  </a:cubicBezTo>
                  <a:close/>
                </a:path>
              </a:pathLst>
            </a:custGeom>
            <a:solidFill>
              <a:srgbClr val="88AB3F"/>
            </a:solidFill>
            <a:ln w="8182"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altLang="zh-TW" dirty="0">
                <a:solidFill>
                  <a:srgbClr val="002060"/>
                </a:solidFill>
                <a:effectLst>
                  <a:outerShdw blurRad="38100" dist="38100" dir="2700000" algn="tl">
                    <a:srgbClr val="000000">
                      <a:alpha val="43137"/>
                    </a:srgbClr>
                  </a:outerShdw>
                </a:effectLst>
              </a:rPr>
              <a:t>3. </a:t>
            </a:r>
            <a:r>
              <a:rPr lang="en-US" altLang="zh-TW" dirty="0">
                <a:solidFill>
                  <a:srgbClr val="002060"/>
                </a:solidFill>
                <a:effectLst>
                  <a:outerShdw blurRad="38100" dist="38100" dir="2700000" algn="tl">
                    <a:srgbClr val="000000">
                      <a:alpha val="43137"/>
                    </a:srgbClr>
                  </a:outerShdw>
                </a:effectLst>
              </a:rPr>
              <a:t>3. </a:t>
            </a:r>
            <a:r>
              <a:rPr lang="en-US" altLang="zh-TW" sz="4800" dirty="0">
                <a:solidFill>
                  <a:srgbClr val="002060"/>
                </a:solidFill>
                <a:effectLst>
                  <a:outerShdw blurRad="38100" dist="38100" dir="2700000" algn="tl">
                    <a:srgbClr val="000000">
                      <a:alpha val="43137"/>
                    </a:srgbClr>
                  </a:outerShdw>
                </a:effectLst>
              </a:rPr>
              <a:t>Products and inventories: life cycle</a:t>
            </a:r>
            <a:endParaRPr lang="en-US" sz="4800" dirty="0">
              <a:solidFill>
                <a:srgbClr val="002060"/>
              </a:solidFill>
              <a:effectLst>
                <a:outerShdw blurRad="38100" dist="38100" dir="2700000" algn="tl">
                  <a:srgbClr val="000000">
                    <a:alpha val="43137"/>
                  </a:srgbClr>
                </a:outerShdw>
              </a:effectLst>
            </a:endParaRPr>
          </a:p>
        </p:txBody>
      </p:sp>
      <p:sp>
        <p:nvSpPr>
          <p:cNvPr id="3" name="Freeform 16">
            <a:extLst>
              <a:ext uri="{FF2B5EF4-FFF2-40B4-BE49-F238E27FC236}">
                <a16:creationId xmlns:a16="http://schemas.microsoft.com/office/drawing/2014/main" id="{F15572CE-7D36-430E-99B0-B29BB0FE7B01}"/>
              </a:ext>
            </a:extLst>
          </p:cNvPr>
          <p:cNvSpPr/>
          <p:nvPr/>
        </p:nvSpPr>
        <p:spPr>
          <a:xfrm>
            <a:off x="6676316" y="5190137"/>
            <a:ext cx="4922661" cy="1432117"/>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4" name="Freeform 20">
            <a:extLst>
              <a:ext uri="{FF2B5EF4-FFF2-40B4-BE49-F238E27FC236}">
                <a16:creationId xmlns:a16="http://schemas.microsoft.com/office/drawing/2014/main" id="{1228B43A-812A-4463-8CCA-19B260267E3B}"/>
              </a:ext>
            </a:extLst>
          </p:cNvPr>
          <p:cNvSpPr/>
          <p:nvPr/>
        </p:nvSpPr>
        <p:spPr>
          <a:xfrm rot="10800000">
            <a:off x="4861451" y="1068088"/>
            <a:ext cx="4922661" cy="1432117"/>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5" name="TextBox 4">
            <a:extLst>
              <a:ext uri="{FF2B5EF4-FFF2-40B4-BE49-F238E27FC236}">
                <a16:creationId xmlns:a16="http://schemas.microsoft.com/office/drawing/2014/main" id="{60C4B981-C5E6-4C24-909C-207BCC76A218}"/>
              </a:ext>
            </a:extLst>
          </p:cNvPr>
          <p:cNvSpPr txBox="1"/>
          <p:nvPr/>
        </p:nvSpPr>
        <p:spPr>
          <a:xfrm>
            <a:off x="8642997" y="2738462"/>
            <a:ext cx="3541667" cy="2031325"/>
          </a:xfrm>
          <a:prstGeom prst="rect">
            <a:avLst/>
          </a:prstGeom>
          <a:noFill/>
        </p:spPr>
        <p:txBody>
          <a:bodyPr wrap="square" rtlCol="0">
            <a:spAutoFit/>
          </a:bodyPr>
          <a:lstStyle/>
          <a:p>
            <a:pPr algn="just"/>
            <a:r>
              <a:rPr lang="en-US" altLang="zh-TW" sz="1400" dirty="0" smtClean="0">
                <a:solidFill>
                  <a:schemeClr val="tx1">
                    <a:lumMod val="75000"/>
                    <a:lumOff val="25000"/>
                  </a:schemeClr>
                </a:solidFill>
                <a:effectLst>
                  <a:outerShdw blurRad="38100" dist="38100" dir="2700000" algn="tl">
                    <a:srgbClr val="000000">
                      <a:alpha val="43137"/>
                    </a:srgbClr>
                  </a:outerShdw>
                </a:effectLst>
                <a:cs typeface="Arial" pitchFamily="34" charset="0"/>
              </a:rPr>
              <a:t>Residual value can be recovered without the need to bury or incinerate the residue to recover energy. In this way, part of the carbon footprint of the input product can be reused. Recycling often involves reverse logistics, which will be discussed in detail in Section 6. We would like to point out that this aspect also complicates LCA.</a:t>
            </a:r>
            <a:endParaRPr lang="ko-KR" altLang="en-US" sz="1400"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8" name="TextBox 7">
            <a:extLst>
              <a:ext uri="{FF2B5EF4-FFF2-40B4-BE49-F238E27FC236}">
                <a16:creationId xmlns:a16="http://schemas.microsoft.com/office/drawing/2014/main" id="{F698D40E-9662-44B3-A9F2-BCFCA144841B}"/>
              </a:ext>
            </a:extLst>
          </p:cNvPr>
          <p:cNvSpPr txBox="1"/>
          <p:nvPr/>
        </p:nvSpPr>
        <p:spPr>
          <a:xfrm>
            <a:off x="8840591" y="2200350"/>
            <a:ext cx="3237918" cy="646331"/>
          </a:xfrm>
          <a:prstGeom prst="rect">
            <a:avLst/>
          </a:prstGeom>
          <a:noFill/>
        </p:spPr>
        <p:txBody>
          <a:bodyPr wrap="square" rtlCol="0">
            <a:spAutoFit/>
          </a:bodyPr>
          <a:lstStyle/>
          <a:p>
            <a:pPr algn="ctr"/>
            <a:r>
              <a:rPr lang="en-US" altLang="zh-TW" b="1" dirty="0" smtClean="0">
                <a:solidFill>
                  <a:schemeClr val="accent3"/>
                </a:solidFill>
                <a:effectLst>
                  <a:outerShdw blurRad="38100" dist="38100" dir="2700000" algn="tl">
                    <a:srgbClr val="000000">
                      <a:alpha val="43137"/>
                    </a:srgbClr>
                  </a:outerShdw>
                </a:effectLst>
                <a:cs typeface="Arial" pitchFamily="34" charset="0"/>
              </a:rPr>
              <a:t>After the end of the product's use</a:t>
            </a:r>
            <a:endParaRPr lang="ko-KR" altLang="en-US" b="1" dirty="0">
              <a:solidFill>
                <a:schemeClr val="accent3"/>
              </a:solidFill>
              <a:effectLst>
                <a:outerShdw blurRad="38100" dist="38100" dir="2700000" algn="tl">
                  <a:srgbClr val="000000">
                    <a:alpha val="43137"/>
                  </a:srgbClr>
                </a:outerShdw>
              </a:effectLst>
              <a:cs typeface="Arial" pitchFamily="34" charset="0"/>
            </a:endParaRPr>
          </a:p>
        </p:txBody>
      </p:sp>
      <p:grpSp>
        <p:nvGrpSpPr>
          <p:cNvPr id="9" name="Group 8">
            <a:extLst>
              <a:ext uri="{FF2B5EF4-FFF2-40B4-BE49-F238E27FC236}">
                <a16:creationId xmlns:a16="http://schemas.microsoft.com/office/drawing/2014/main" id="{6DB06F1C-8551-430A-A9E5-70882BC2855C}"/>
              </a:ext>
            </a:extLst>
          </p:cNvPr>
          <p:cNvGrpSpPr/>
          <p:nvPr/>
        </p:nvGrpSpPr>
        <p:grpSpPr>
          <a:xfrm>
            <a:off x="218926" y="3757273"/>
            <a:ext cx="6401333" cy="2946944"/>
            <a:chOff x="2548620" y="4283314"/>
            <a:chExt cx="1079593" cy="2946944"/>
          </a:xfrm>
        </p:grpSpPr>
        <p:sp>
          <p:nvSpPr>
            <p:cNvPr id="10" name="TextBox 9">
              <a:extLst>
                <a:ext uri="{FF2B5EF4-FFF2-40B4-BE49-F238E27FC236}">
                  <a16:creationId xmlns:a16="http://schemas.microsoft.com/office/drawing/2014/main" id="{36212E47-600C-49A7-B659-3635BFB4F03C}"/>
                </a:ext>
              </a:extLst>
            </p:cNvPr>
            <p:cNvSpPr txBox="1"/>
            <p:nvPr/>
          </p:nvSpPr>
          <p:spPr>
            <a:xfrm>
              <a:off x="2548620" y="4829601"/>
              <a:ext cx="1079593" cy="2400657"/>
            </a:xfrm>
            <a:prstGeom prst="rect">
              <a:avLst/>
            </a:prstGeom>
            <a:noFill/>
          </p:spPr>
          <p:txBody>
            <a:bodyPr wrap="square" rtlCol="0">
              <a:spAutoFit/>
            </a:bodyPr>
            <a:lstStyle/>
            <a:p>
              <a:pPr algn="just">
                <a:lnSpc>
                  <a:spcPts val="1500"/>
                </a:lnSpc>
              </a:pPr>
              <a:r>
                <a:rPr lang="en-US" altLang="zh-TW" sz="1400" dirty="0" smtClean="0">
                  <a:solidFill>
                    <a:schemeClr val="tx1">
                      <a:lumMod val="75000"/>
                      <a:lumOff val="25000"/>
                    </a:schemeClr>
                  </a:solidFill>
                  <a:effectLst>
                    <a:outerShdw blurRad="38100" dist="38100" dir="2700000" algn="tl">
                      <a:srgbClr val="000000">
                        <a:alpha val="43137"/>
                      </a:srgbClr>
                    </a:outerShdw>
                  </a:effectLst>
                  <a:cs typeface="Arial" pitchFamily="34" charset="0"/>
                </a:rPr>
                <a:t>The storage of products also has an impact on the environment, although this impact is not as pronounced as the transportation of the product. Inventory carrying costs play a big role in supply chain design, and the more concentrated the storage, the less the storage cost. The environmental storage footprint includes cooling/refrigerated or heated storage of food products (for certain oils) and evaporation during storage. The supply of tomatoes in the Dutch winter is an obvious example of choice. They may come from distant warm countries, but in this case a lot of transportation is required. On the other hand, they may also be produced in greenhouses across the country, but in this case energy is required to heat them. Therefore, it is clear that complex calculations are required to determine which option is optimal from an environmental point of view.</a:t>
              </a:r>
              <a:endParaRPr lang="ko-KR" altLang="en-US" sz="1400"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11" name="TextBox 10">
              <a:extLst>
                <a:ext uri="{FF2B5EF4-FFF2-40B4-BE49-F238E27FC236}">
                  <a16:creationId xmlns:a16="http://schemas.microsoft.com/office/drawing/2014/main" id="{AE51DFF4-F6ED-4CFF-81D9-B0DDAF2375CF}"/>
                </a:ext>
              </a:extLst>
            </p:cNvPr>
            <p:cNvSpPr txBox="1"/>
            <p:nvPr/>
          </p:nvSpPr>
          <p:spPr>
            <a:xfrm>
              <a:off x="2551704" y="4283314"/>
              <a:ext cx="927764" cy="523220"/>
            </a:xfrm>
            <a:prstGeom prst="rect">
              <a:avLst/>
            </a:prstGeom>
            <a:solidFill>
              <a:schemeClr val="accent2"/>
            </a:solidFill>
          </p:spPr>
          <p:txBody>
            <a:bodyPr wrap="square" rtlCol="0">
              <a:spAutoFit/>
            </a:bodyPr>
            <a:lstStyle/>
            <a:p>
              <a:r>
                <a:rPr lang="en-US" altLang="zh-TW" sz="1400" b="1" dirty="0" smtClean="0">
                  <a:solidFill>
                    <a:schemeClr val="bg1"/>
                  </a:solidFill>
                  <a:effectLst>
                    <a:outerShdw blurRad="38100" dist="38100" dir="2700000" algn="tl">
                      <a:srgbClr val="000000">
                        <a:alpha val="43137"/>
                      </a:srgbClr>
                    </a:outerShdw>
                  </a:effectLst>
                  <a:cs typeface="Arial" pitchFamily="34" charset="0"/>
                </a:rPr>
                <a:t>The storage of products also has an impact on the environment</a:t>
              </a:r>
              <a:endParaRPr lang="zh-TW" altLang="en-US" sz="1400" b="1" dirty="0">
                <a:solidFill>
                  <a:schemeClr val="bg1"/>
                </a:solidFill>
                <a:effectLst>
                  <a:outerShdw blurRad="38100" dist="38100" dir="2700000" algn="tl">
                    <a:srgbClr val="000000">
                      <a:alpha val="43137"/>
                    </a:srgbClr>
                  </a:outerShdw>
                </a:effectLst>
                <a:cs typeface="Arial" pitchFamily="34" charset="0"/>
              </a:endParaRPr>
            </a:p>
          </p:txBody>
        </p:sp>
      </p:grpSp>
      <p:grpSp>
        <p:nvGrpSpPr>
          <p:cNvPr id="12" name="Group 11">
            <a:extLst>
              <a:ext uri="{FF2B5EF4-FFF2-40B4-BE49-F238E27FC236}">
                <a16:creationId xmlns:a16="http://schemas.microsoft.com/office/drawing/2014/main" id="{7BFBACBE-74EE-46F6-84EA-7C2DD5B9933C}"/>
              </a:ext>
            </a:extLst>
          </p:cNvPr>
          <p:cNvGrpSpPr/>
          <p:nvPr/>
        </p:nvGrpSpPr>
        <p:grpSpPr>
          <a:xfrm>
            <a:off x="233952" y="1438951"/>
            <a:ext cx="5926404" cy="2308324"/>
            <a:chOff x="2551705" y="4283314"/>
            <a:chExt cx="935718" cy="2308324"/>
          </a:xfrm>
        </p:grpSpPr>
        <p:sp>
          <p:nvSpPr>
            <p:cNvPr id="13" name="TextBox 12">
              <a:extLst>
                <a:ext uri="{FF2B5EF4-FFF2-40B4-BE49-F238E27FC236}">
                  <a16:creationId xmlns:a16="http://schemas.microsoft.com/office/drawing/2014/main" id="{503FE579-AF9B-410D-AE03-AF046C8B9537}"/>
                </a:ext>
              </a:extLst>
            </p:cNvPr>
            <p:cNvSpPr txBox="1"/>
            <p:nvPr/>
          </p:nvSpPr>
          <p:spPr>
            <a:xfrm>
              <a:off x="2551706" y="4560313"/>
              <a:ext cx="935717" cy="2031325"/>
            </a:xfrm>
            <a:prstGeom prst="rect">
              <a:avLst/>
            </a:prstGeom>
            <a:noFill/>
          </p:spPr>
          <p:txBody>
            <a:bodyPr wrap="square" rtlCol="0">
              <a:spAutoFit/>
            </a:bodyPr>
            <a:lstStyle/>
            <a:p>
              <a:pPr algn="just"/>
              <a:r>
                <a:rPr lang="en-US" altLang="zh-TW" sz="1400" dirty="0" smtClean="0">
                  <a:solidFill>
                    <a:schemeClr val="tx1">
                      <a:lumMod val="75000"/>
                      <a:lumOff val="25000"/>
                    </a:schemeClr>
                  </a:solidFill>
                  <a:effectLst>
                    <a:outerShdw blurRad="38100" dist="38100" dir="2700000" algn="tl">
                      <a:srgbClr val="000000">
                        <a:alpha val="43137"/>
                      </a:srgbClr>
                    </a:outerShdw>
                  </a:effectLst>
                  <a:cs typeface="Arial" pitchFamily="34" charset="0"/>
                </a:rPr>
                <a:t>It is important because it indicates the resources required to manufacture the product. This can be energy, but there are other scarce resources, such as water. Companies like Tesco, Walmart, and Carrefour have started to show carbon footprints (i.e., the total amount of CO2 emitted (in part) of the production and transportation of their products. Effect: Consumers can choose the carbon footprint of the product based on this. Labels look easier than they actually are. The chain that led to the product must be investigated as a whole and distribution issues must be resolved.</a:t>
              </a:r>
              <a:endParaRPr lang="ko-KR" altLang="en-US" sz="1400"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14" name="TextBox 13">
              <a:extLst>
                <a:ext uri="{FF2B5EF4-FFF2-40B4-BE49-F238E27FC236}">
                  <a16:creationId xmlns:a16="http://schemas.microsoft.com/office/drawing/2014/main" id="{30B6B1D0-437D-44C6-8700-08E21F3CBDC8}"/>
                </a:ext>
              </a:extLst>
            </p:cNvPr>
            <p:cNvSpPr txBox="1"/>
            <p:nvPr/>
          </p:nvSpPr>
          <p:spPr>
            <a:xfrm>
              <a:off x="2551705" y="4283314"/>
              <a:ext cx="927763" cy="307777"/>
            </a:xfrm>
            <a:prstGeom prst="rect">
              <a:avLst/>
            </a:prstGeom>
            <a:solidFill>
              <a:schemeClr val="accent1"/>
            </a:solidFill>
          </p:spPr>
          <p:txBody>
            <a:bodyPr wrap="square" rtlCol="0">
              <a:spAutoFit/>
            </a:bodyPr>
            <a:lstStyle/>
            <a:p>
              <a:pPr algn="just"/>
              <a:r>
                <a:rPr lang="en-US" altLang="zh-TW" sz="1400" b="1" dirty="0" smtClean="0">
                  <a:solidFill>
                    <a:schemeClr val="bg1"/>
                  </a:solidFill>
                  <a:effectLst>
                    <a:outerShdw blurRad="38100" dist="38100" dir="2700000" algn="tl">
                      <a:srgbClr val="000000">
                        <a:alpha val="43137"/>
                      </a:srgbClr>
                    </a:outerShdw>
                  </a:effectLst>
                  <a:cs typeface="Arial" pitchFamily="34" charset="0"/>
                </a:rPr>
                <a:t>Life cycle impact</a:t>
              </a:r>
              <a:endParaRPr lang="ko-KR" altLang="en-US" sz="1400" b="1" dirty="0">
                <a:solidFill>
                  <a:schemeClr val="bg1"/>
                </a:solidFill>
                <a:effectLst>
                  <a:outerShdw blurRad="38100" dist="38100" dir="2700000" algn="tl">
                    <a:srgbClr val="000000">
                      <a:alpha val="43137"/>
                    </a:srgbClr>
                  </a:outerShdw>
                </a:effectLst>
                <a:cs typeface="Arial" pitchFamily="34" charset="0"/>
              </a:endParaRPr>
            </a:p>
          </p:txBody>
        </p:sp>
      </p:grpSp>
      <p:pic>
        <p:nvPicPr>
          <p:cNvPr id="23"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10151916" y="4668196"/>
            <a:ext cx="890236" cy="889675"/>
          </a:xfrm>
          <a:prstGeom prst="ellipse">
            <a:avLst/>
          </a:prstGeom>
          <a:solidFill>
            <a:schemeClr val="accent1"/>
          </a:solidFill>
        </p:spPr>
      </p:pic>
      <p:pic>
        <p:nvPicPr>
          <p:cNvPr id="24"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1141456" y="4668195"/>
            <a:ext cx="930056" cy="889676"/>
          </a:xfrm>
          <a:prstGeom prst="rect">
            <a:avLst/>
          </a:prstGeom>
        </p:spPr>
      </p:pic>
      <p:pic>
        <p:nvPicPr>
          <p:cNvPr id="25"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9426" y="4668195"/>
            <a:ext cx="941150" cy="889715"/>
          </a:xfrm>
          <a:prstGeom prst="ellipse">
            <a:avLst/>
          </a:prstGeom>
        </p:spPr>
      </p:pic>
    </p:spTree>
    <p:extLst>
      <p:ext uri="{BB962C8B-B14F-4D97-AF65-F5344CB8AC3E}">
        <p14:creationId xmlns:p14="http://schemas.microsoft.com/office/powerpoint/2010/main" val="323244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054C8DC-AFF3-4BFB-B7BB-EDA25DBA34A2}"/>
              </a:ext>
            </a:extLst>
          </p:cNvPr>
          <p:cNvGrpSpPr/>
          <p:nvPr/>
        </p:nvGrpSpPr>
        <p:grpSpPr>
          <a:xfrm flipH="1">
            <a:off x="5725340" y="2662212"/>
            <a:ext cx="1729508" cy="2979184"/>
            <a:chOff x="104059" y="3166540"/>
            <a:chExt cx="1377711" cy="2373191"/>
          </a:xfrm>
        </p:grpSpPr>
        <p:sp>
          <p:nvSpPr>
            <p:cNvPr id="16" name="Freeform: Shape 15">
              <a:extLst>
                <a:ext uri="{FF2B5EF4-FFF2-40B4-BE49-F238E27FC236}">
                  <a16:creationId xmlns:a16="http://schemas.microsoft.com/office/drawing/2014/main" id="{6FA3C963-2676-4FA0-9A78-ABE7288BF41E}"/>
                </a:ext>
              </a:extLst>
            </p:cNvPr>
            <p:cNvSpPr/>
            <p:nvPr/>
          </p:nvSpPr>
          <p:spPr>
            <a:xfrm>
              <a:off x="183892" y="3166540"/>
              <a:ext cx="1296206" cy="1954156"/>
            </a:xfrm>
            <a:custGeom>
              <a:avLst/>
              <a:gdLst>
                <a:gd name="connsiteX0" fmla="*/ 2545595 w 2646483"/>
                <a:gd name="connsiteY0" fmla="*/ 709670 h 3989829"/>
                <a:gd name="connsiteX1" fmla="*/ 2528410 w 2646483"/>
                <a:gd name="connsiteY1" fmla="*/ 658030 h 3989829"/>
                <a:gd name="connsiteX2" fmla="*/ 2514251 w 2646483"/>
                <a:gd name="connsiteY2" fmla="*/ 655330 h 3989829"/>
                <a:gd name="connsiteX3" fmla="*/ 2502222 w 2646483"/>
                <a:gd name="connsiteY3" fmla="*/ 692893 h 3989829"/>
                <a:gd name="connsiteX4" fmla="*/ 2440679 w 2646483"/>
                <a:gd name="connsiteY4" fmla="*/ 861806 h 3989829"/>
                <a:gd name="connsiteX5" fmla="*/ 2241487 w 2646483"/>
                <a:gd name="connsiteY5" fmla="*/ 1083832 h 3989829"/>
                <a:gd name="connsiteX6" fmla="*/ 1851775 w 2646483"/>
                <a:gd name="connsiteY6" fmla="*/ 1372555 h 3989829"/>
                <a:gd name="connsiteX7" fmla="*/ 1474749 w 2646483"/>
                <a:gd name="connsiteY7" fmla="*/ 1711773 h 3989829"/>
                <a:gd name="connsiteX8" fmla="*/ 1153209 w 2646483"/>
                <a:gd name="connsiteY8" fmla="*/ 2321545 h 3989829"/>
                <a:gd name="connsiteX9" fmla="*/ 1138560 w 2646483"/>
                <a:gd name="connsiteY9" fmla="*/ 2370894 h 3989829"/>
                <a:gd name="connsiteX10" fmla="*/ 1136186 w 2646483"/>
                <a:gd name="connsiteY10" fmla="*/ 2370157 h 3989829"/>
                <a:gd name="connsiteX11" fmla="*/ 1138805 w 2646483"/>
                <a:gd name="connsiteY11" fmla="*/ 2159098 h 3989829"/>
                <a:gd name="connsiteX12" fmla="*/ 1152963 w 2646483"/>
                <a:gd name="connsiteY12" fmla="*/ 1352178 h 3989829"/>
                <a:gd name="connsiteX13" fmla="*/ 1198956 w 2646483"/>
                <a:gd name="connsiteY13" fmla="*/ 1231631 h 3989829"/>
                <a:gd name="connsiteX14" fmla="*/ 1227026 w 2646483"/>
                <a:gd name="connsiteY14" fmla="*/ 1203315 h 3989829"/>
                <a:gd name="connsiteX15" fmla="*/ 1358867 w 2646483"/>
                <a:gd name="connsiteY15" fmla="*/ 1127942 h 3989829"/>
                <a:gd name="connsiteX16" fmla="*/ 1617965 w 2646483"/>
                <a:gd name="connsiteY16" fmla="*/ 1030801 h 3989829"/>
                <a:gd name="connsiteX17" fmla="*/ 1989836 w 2646483"/>
                <a:gd name="connsiteY17" fmla="*/ 458674 h 3989829"/>
                <a:gd name="connsiteX18" fmla="*/ 1949326 w 2646483"/>
                <a:gd name="connsiteY18" fmla="*/ 100634 h 3989829"/>
                <a:gd name="connsiteX19" fmla="*/ 1926248 w 2646483"/>
                <a:gd name="connsiteY19" fmla="*/ 9221 h 3989829"/>
                <a:gd name="connsiteX20" fmla="*/ 1917573 w 2646483"/>
                <a:gd name="connsiteY20" fmla="*/ 301 h 3989829"/>
                <a:gd name="connsiteX21" fmla="*/ 1914136 w 2646483"/>
                <a:gd name="connsiteY21" fmla="*/ 9303 h 3989829"/>
                <a:gd name="connsiteX22" fmla="*/ 1911353 w 2646483"/>
                <a:gd name="connsiteY22" fmla="*/ 14949 h 3989829"/>
                <a:gd name="connsiteX23" fmla="*/ 1757007 w 2646483"/>
                <a:gd name="connsiteY23" fmla="*/ 247041 h 3989829"/>
                <a:gd name="connsiteX24" fmla="*/ 1496027 w 2646483"/>
                <a:gd name="connsiteY24" fmla="*/ 441651 h 3989829"/>
                <a:gd name="connsiteX25" fmla="*/ 1200511 w 2646483"/>
                <a:gd name="connsiteY25" fmla="*/ 806484 h 3989829"/>
                <a:gd name="connsiteX26" fmla="*/ 1098623 w 2646483"/>
                <a:gd name="connsiteY26" fmla="*/ 1332455 h 3989829"/>
                <a:gd name="connsiteX27" fmla="*/ 1095595 w 2646483"/>
                <a:gd name="connsiteY27" fmla="*/ 1872256 h 3989829"/>
                <a:gd name="connsiteX28" fmla="*/ 1089784 w 2646483"/>
                <a:gd name="connsiteY28" fmla="*/ 1866691 h 3989829"/>
                <a:gd name="connsiteX29" fmla="*/ 926682 w 2646483"/>
                <a:gd name="connsiteY29" fmla="*/ 1480827 h 3989829"/>
                <a:gd name="connsiteX30" fmla="*/ 655308 w 2646483"/>
                <a:gd name="connsiteY30" fmla="*/ 1216818 h 3989829"/>
                <a:gd name="connsiteX31" fmla="*/ 393591 w 2646483"/>
                <a:gd name="connsiteY31" fmla="*/ 1019835 h 3989829"/>
                <a:gd name="connsiteX32" fmla="*/ 280000 w 2646483"/>
                <a:gd name="connsiteY32" fmla="*/ 854032 h 3989829"/>
                <a:gd name="connsiteX33" fmla="*/ 261996 w 2646483"/>
                <a:gd name="connsiteY33" fmla="*/ 794126 h 3989829"/>
                <a:gd name="connsiteX34" fmla="*/ 254958 w 2646483"/>
                <a:gd name="connsiteY34" fmla="*/ 790935 h 3989829"/>
                <a:gd name="connsiteX35" fmla="*/ 245219 w 2646483"/>
                <a:gd name="connsiteY35" fmla="*/ 816223 h 3989829"/>
                <a:gd name="connsiteX36" fmla="*/ 185478 w 2646483"/>
                <a:gd name="connsiteY36" fmla="*/ 1312568 h 3989829"/>
                <a:gd name="connsiteX37" fmla="*/ 508327 w 2646483"/>
                <a:gd name="connsiteY37" fmla="*/ 1842549 h 3989829"/>
                <a:gd name="connsiteX38" fmla="*/ 785512 w 2646483"/>
                <a:gd name="connsiteY38" fmla="*/ 1956140 h 3989829"/>
                <a:gd name="connsiteX39" fmla="*/ 979467 w 2646483"/>
                <a:gd name="connsiteY39" fmla="*/ 2053363 h 3989829"/>
                <a:gd name="connsiteX40" fmla="*/ 1058850 w 2646483"/>
                <a:gd name="connsiteY40" fmla="*/ 2169982 h 3989829"/>
                <a:gd name="connsiteX41" fmla="*/ 1076118 w 2646483"/>
                <a:gd name="connsiteY41" fmla="*/ 2704710 h 3989829"/>
                <a:gd name="connsiteX42" fmla="*/ 1067443 w 2646483"/>
                <a:gd name="connsiteY42" fmla="*/ 2799641 h 3989829"/>
                <a:gd name="connsiteX43" fmla="*/ 1056722 w 2646483"/>
                <a:gd name="connsiteY43" fmla="*/ 2891791 h 3989829"/>
                <a:gd name="connsiteX44" fmla="*/ 1051894 w 2646483"/>
                <a:gd name="connsiteY44" fmla="*/ 2869776 h 3989829"/>
                <a:gd name="connsiteX45" fmla="*/ 850982 w 2646483"/>
                <a:gd name="connsiteY45" fmla="*/ 2450767 h 3989829"/>
                <a:gd name="connsiteX46" fmla="*/ 556448 w 2646483"/>
                <a:gd name="connsiteY46" fmla="*/ 2174319 h 3989829"/>
                <a:gd name="connsiteX47" fmla="*/ 262160 w 2646483"/>
                <a:gd name="connsiteY47" fmla="*/ 1954503 h 3989829"/>
                <a:gd name="connsiteX48" fmla="*/ 111824 w 2646483"/>
                <a:gd name="connsiteY48" fmla="*/ 1739434 h 3989829"/>
                <a:gd name="connsiteX49" fmla="*/ 93656 w 2646483"/>
                <a:gd name="connsiteY49" fmla="*/ 1677401 h 3989829"/>
                <a:gd name="connsiteX50" fmla="*/ 84163 w 2646483"/>
                <a:gd name="connsiteY50" fmla="*/ 1672736 h 3989829"/>
                <a:gd name="connsiteX51" fmla="*/ 76715 w 2646483"/>
                <a:gd name="connsiteY51" fmla="*/ 1689840 h 3989829"/>
                <a:gd name="connsiteX52" fmla="*/ 44880 w 2646483"/>
                <a:gd name="connsiteY52" fmla="*/ 1824545 h 3989829"/>
                <a:gd name="connsiteX53" fmla="*/ 4698 w 2646483"/>
                <a:gd name="connsiteY53" fmla="*/ 2320973 h 3989829"/>
                <a:gd name="connsiteX54" fmla="*/ 391136 w 2646483"/>
                <a:gd name="connsiteY54" fmla="*/ 2916997 h 3989829"/>
                <a:gd name="connsiteX55" fmla="*/ 703510 w 2646483"/>
                <a:gd name="connsiteY55" fmla="*/ 3044336 h 3989829"/>
                <a:gd name="connsiteX56" fmla="*/ 903685 w 2646483"/>
                <a:gd name="connsiteY56" fmla="*/ 3134685 h 3989829"/>
                <a:gd name="connsiteX57" fmla="*/ 1020877 w 2646483"/>
                <a:gd name="connsiteY57" fmla="*/ 3261124 h 3989829"/>
                <a:gd name="connsiteX58" fmla="*/ 1044692 w 2646483"/>
                <a:gd name="connsiteY58" fmla="*/ 3389773 h 3989829"/>
                <a:gd name="connsiteX59" fmla="*/ 1052221 w 2646483"/>
                <a:gd name="connsiteY59" fmla="*/ 3988661 h 3989829"/>
                <a:gd name="connsiteX60" fmla="*/ 1129394 w 2646483"/>
                <a:gd name="connsiteY60" fmla="*/ 3988661 h 3989829"/>
                <a:gd name="connsiteX61" fmla="*/ 1139705 w 2646483"/>
                <a:gd name="connsiteY61" fmla="*/ 3495753 h 3989829"/>
                <a:gd name="connsiteX62" fmla="*/ 1157219 w 2646483"/>
                <a:gd name="connsiteY62" fmla="*/ 3037216 h 3989829"/>
                <a:gd name="connsiteX63" fmla="*/ 1218270 w 2646483"/>
                <a:gd name="connsiteY63" fmla="*/ 2873623 h 3989829"/>
                <a:gd name="connsiteX64" fmla="*/ 1343563 w 2646483"/>
                <a:gd name="connsiteY64" fmla="*/ 2756267 h 3989829"/>
                <a:gd name="connsiteX65" fmla="*/ 1628276 w 2646483"/>
                <a:gd name="connsiteY65" fmla="*/ 2624672 h 3989829"/>
                <a:gd name="connsiteX66" fmla="*/ 2045649 w 2646483"/>
                <a:gd name="connsiteY66" fmla="*/ 2460015 h 3989829"/>
                <a:gd name="connsiteX67" fmla="*/ 2418420 w 2646483"/>
                <a:gd name="connsiteY67" fmla="*/ 2168591 h 3989829"/>
                <a:gd name="connsiteX68" fmla="*/ 2644292 w 2646483"/>
                <a:gd name="connsiteY68" fmla="*/ 1530257 h 3989829"/>
                <a:gd name="connsiteX69" fmla="*/ 2545595 w 2646483"/>
                <a:gd name="connsiteY69" fmla="*/ 709670 h 39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46483" h="3989829">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w="818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FFC87F0-7555-444D-81A1-F36E51B6E18D}"/>
                </a:ext>
              </a:extLst>
            </p:cNvPr>
            <p:cNvSpPr/>
            <p:nvPr/>
          </p:nvSpPr>
          <p:spPr>
            <a:xfrm>
              <a:off x="104059" y="5090795"/>
              <a:ext cx="1213247" cy="448936"/>
            </a:xfrm>
            <a:custGeom>
              <a:avLst/>
              <a:gdLst>
                <a:gd name="connsiteX0" fmla="*/ 2324027 w 2342309"/>
                <a:gd name="connsiteY0" fmla="*/ 609420 h 827528"/>
                <a:gd name="connsiteX1" fmla="*/ 2236134 w 2342309"/>
                <a:gd name="connsiteY1" fmla="*/ 472751 h 827528"/>
                <a:gd name="connsiteX2" fmla="*/ 2156097 w 2342309"/>
                <a:gd name="connsiteY2" fmla="*/ 412682 h 827528"/>
                <a:gd name="connsiteX3" fmla="*/ 2067466 w 2342309"/>
                <a:gd name="connsiteY3" fmla="*/ 370372 h 827528"/>
                <a:gd name="connsiteX4" fmla="*/ 2041851 w 2342309"/>
                <a:gd name="connsiteY4" fmla="*/ 364480 h 827528"/>
                <a:gd name="connsiteX5" fmla="*/ 1953384 w 2342309"/>
                <a:gd name="connsiteY5" fmla="*/ 347867 h 827528"/>
                <a:gd name="connsiteX6" fmla="*/ 1926460 w 2342309"/>
                <a:gd name="connsiteY6" fmla="*/ 338537 h 827528"/>
                <a:gd name="connsiteX7" fmla="*/ 1812705 w 2342309"/>
                <a:gd name="connsiteY7" fmla="*/ 292545 h 827528"/>
                <a:gd name="connsiteX8" fmla="*/ 1790036 w 2342309"/>
                <a:gd name="connsiteY8" fmla="*/ 273313 h 827528"/>
                <a:gd name="connsiteX9" fmla="*/ 1401144 w 2342309"/>
                <a:gd name="connsiteY9" fmla="*/ 96625 h 827528"/>
                <a:gd name="connsiteX10" fmla="*/ 1291890 w 2342309"/>
                <a:gd name="connsiteY10" fmla="*/ 137217 h 827528"/>
                <a:gd name="connsiteX11" fmla="*/ 1273313 w 2342309"/>
                <a:gd name="connsiteY11" fmla="*/ 134680 h 827528"/>
                <a:gd name="connsiteX12" fmla="*/ 1157022 w 2342309"/>
                <a:gd name="connsiteY12" fmla="*/ 61762 h 827528"/>
                <a:gd name="connsiteX13" fmla="*/ 1121504 w 2342309"/>
                <a:gd name="connsiteY13" fmla="*/ 52924 h 827528"/>
                <a:gd name="connsiteX14" fmla="*/ 1073220 w 2342309"/>
                <a:gd name="connsiteY14" fmla="*/ 48341 h 827528"/>
                <a:gd name="connsiteX15" fmla="*/ 976324 w 2342309"/>
                <a:gd name="connsiteY15" fmla="*/ 63808 h 827528"/>
                <a:gd name="connsiteX16" fmla="*/ 942034 w 2342309"/>
                <a:gd name="connsiteY16" fmla="*/ 65772 h 827528"/>
                <a:gd name="connsiteX17" fmla="*/ 777622 w 2342309"/>
                <a:gd name="connsiteY17" fmla="*/ 78293 h 827528"/>
                <a:gd name="connsiteX18" fmla="*/ 717144 w 2342309"/>
                <a:gd name="connsiteY18" fmla="*/ 67491 h 827528"/>
                <a:gd name="connsiteX19" fmla="*/ 402969 w 2342309"/>
                <a:gd name="connsiteY19" fmla="*/ 35001 h 827528"/>
                <a:gd name="connsiteX20" fmla="*/ 267200 w 2342309"/>
                <a:gd name="connsiteY20" fmla="*/ 86395 h 827528"/>
                <a:gd name="connsiteX21" fmla="*/ 213105 w 2342309"/>
                <a:gd name="connsiteY21" fmla="*/ 101372 h 827528"/>
                <a:gd name="connsiteX22" fmla="*/ 20132 w 2342309"/>
                <a:gd name="connsiteY22" fmla="*/ 192539 h 827528"/>
                <a:gd name="connsiteX23" fmla="*/ 0 w 2342309"/>
                <a:gd name="connsiteY23" fmla="*/ 220691 h 827528"/>
                <a:gd name="connsiteX24" fmla="*/ 28316 w 2342309"/>
                <a:gd name="connsiteY24" fmla="*/ 225929 h 827528"/>
                <a:gd name="connsiteX25" fmla="*/ 91822 w 2342309"/>
                <a:gd name="connsiteY25" fmla="*/ 241805 h 827528"/>
                <a:gd name="connsiteX26" fmla="*/ 91822 w 2342309"/>
                <a:gd name="connsiteY26" fmla="*/ 241805 h 827528"/>
                <a:gd name="connsiteX27" fmla="*/ 333243 w 2342309"/>
                <a:gd name="connsiteY27" fmla="*/ 325116 h 827528"/>
                <a:gd name="connsiteX28" fmla="*/ 923948 w 2342309"/>
                <a:gd name="connsiteY28" fmla="*/ 543868 h 827528"/>
                <a:gd name="connsiteX29" fmla="*/ 1349504 w 2342309"/>
                <a:gd name="connsiteY29" fmla="*/ 645102 h 827528"/>
                <a:gd name="connsiteX30" fmla="*/ 1780952 w 2342309"/>
                <a:gd name="connsiteY30" fmla="*/ 692322 h 827528"/>
                <a:gd name="connsiteX31" fmla="*/ 2137928 w 2342309"/>
                <a:gd name="connsiteY31" fmla="*/ 753209 h 827528"/>
                <a:gd name="connsiteX32" fmla="*/ 2307332 w 2342309"/>
                <a:gd name="connsiteY32" fmla="*/ 827518 h 827528"/>
                <a:gd name="connsiteX33" fmla="*/ 2325664 w 2342309"/>
                <a:gd name="connsiteY33" fmla="*/ 808204 h 827528"/>
                <a:gd name="connsiteX34" fmla="*/ 2324027 w 2342309"/>
                <a:gd name="connsiteY34" fmla="*/ 609420 h 827528"/>
                <a:gd name="connsiteX0" fmla="*/ 2324027 w 2342309"/>
                <a:gd name="connsiteY0" fmla="*/ 609420 h 827530"/>
                <a:gd name="connsiteX1" fmla="*/ 2236134 w 2342309"/>
                <a:gd name="connsiteY1" fmla="*/ 472751 h 827530"/>
                <a:gd name="connsiteX2" fmla="*/ 2156097 w 2342309"/>
                <a:gd name="connsiteY2" fmla="*/ 412682 h 827530"/>
                <a:gd name="connsiteX3" fmla="*/ 2067466 w 2342309"/>
                <a:gd name="connsiteY3" fmla="*/ 370372 h 827530"/>
                <a:gd name="connsiteX4" fmla="*/ 2041851 w 2342309"/>
                <a:gd name="connsiteY4" fmla="*/ 364480 h 827530"/>
                <a:gd name="connsiteX5" fmla="*/ 1953384 w 2342309"/>
                <a:gd name="connsiteY5" fmla="*/ 347867 h 827530"/>
                <a:gd name="connsiteX6" fmla="*/ 1926460 w 2342309"/>
                <a:gd name="connsiteY6" fmla="*/ 338537 h 827530"/>
                <a:gd name="connsiteX7" fmla="*/ 1812705 w 2342309"/>
                <a:gd name="connsiteY7" fmla="*/ 292545 h 827530"/>
                <a:gd name="connsiteX8" fmla="*/ 1790036 w 2342309"/>
                <a:gd name="connsiteY8" fmla="*/ 273313 h 827530"/>
                <a:gd name="connsiteX9" fmla="*/ 1401144 w 2342309"/>
                <a:gd name="connsiteY9" fmla="*/ 96625 h 827530"/>
                <a:gd name="connsiteX10" fmla="*/ 1291890 w 2342309"/>
                <a:gd name="connsiteY10" fmla="*/ 137217 h 827530"/>
                <a:gd name="connsiteX11" fmla="*/ 1273313 w 2342309"/>
                <a:gd name="connsiteY11" fmla="*/ 134680 h 827530"/>
                <a:gd name="connsiteX12" fmla="*/ 1157022 w 2342309"/>
                <a:gd name="connsiteY12" fmla="*/ 61762 h 827530"/>
                <a:gd name="connsiteX13" fmla="*/ 1121504 w 2342309"/>
                <a:gd name="connsiteY13" fmla="*/ 52924 h 827530"/>
                <a:gd name="connsiteX14" fmla="*/ 1073220 w 2342309"/>
                <a:gd name="connsiteY14" fmla="*/ 48341 h 827530"/>
                <a:gd name="connsiteX15" fmla="*/ 976324 w 2342309"/>
                <a:gd name="connsiteY15" fmla="*/ 63808 h 827530"/>
                <a:gd name="connsiteX16" fmla="*/ 942034 w 2342309"/>
                <a:gd name="connsiteY16" fmla="*/ 65772 h 827530"/>
                <a:gd name="connsiteX17" fmla="*/ 777622 w 2342309"/>
                <a:gd name="connsiteY17" fmla="*/ 78293 h 827530"/>
                <a:gd name="connsiteX18" fmla="*/ 717144 w 2342309"/>
                <a:gd name="connsiteY18" fmla="*/ 67491 h 827530"/>
                <a:gd name="connsiteX19" fmla="*/ 402969 w 2342309"/>
                <a:gd name="connsiteY19" fmla="*/ 35001 h 827530"/>
                <a:gd name="connsiteX20" fmla="*/ 267200 w 2342309"/>
                <a:gd name="connsiteY20" fmla="*/ 86395 h 827530"/>
                <a:gd name="connsiteX21" fmla="*/ 213105 w 2342309"/>
                <a:gd name="connsiteY21" fmla="*/ 101372 h 827530"/>
                <a:gd name="connsiteX22" fmla="*/ 20132 w 2342309"/>
                <a:gd name="connsiteY22" fmla="*/ 192539 h 827530"/>
                <a:gd name="connsiteX23" fmla="*/ 0 w 2342309"/>
                <a:gd name="connsiteY23" fmla="*/ 220691 h 827530"/>
                <a:gd name="connsiteX24" fmla="*/ 28316 w 2342309"/>
                <a:gd name="connsiteY24" fmla="*/ 225929 h 827530"/>
                <a:gd name="connsiteX25" fmla="*/ 91822 w 2342309"/>
                <a:gd name="connsiteY25" fmla="*/ 241805 h 827530"/>
                <a:gd name="connsiteX26" fmla="*/ 91822 w 2342309"/>
                <a:gd name="connsiteY26" fmla="*/ 241805 h 827530"/>
                <a:gd name="connsiteX27" fmla="*/ 333243 w 2342309"/>
                <a:gd name="connsiteY27" fmla="*/ 325116 h 827530"/>
                <a:gd name="connsiteX28" fmla="*/ 923948 w 2342309"/>
                <a:gd name="connsiteY28" fmla="*/ 543868 h 827530"/>
                <a:gd name="connsiteX29" fmla="*/ 1349504 w 2342309"/>
                <a:gd name="connsiteY29" fmla="*/ 645102 h 827530"/>
                <a:gd name="connsiteX30" fmla="*/ 2137928 w 2342309"/>
                <a:gd name="connsiteY30" fmla="*/ 753209 h 827530"/>
                <a:gd name="connsiteX31" fmla="*/ 2307332 w 2342309"/>
                <a:gd name="connsiteY31" fmla="*/ 827518 h 827530"/>
                <a:gd name="connsiteX32" fmla="*/ 2325664 w 2342309"/>
                <a:gd name="connsiteY32" fmla="*/ 808204 h 827530"/>
                <a:gd name="connsiteX33" fmla="*/ 2324027 w 2342309"/>
                <a:gd name="connsiteY33" fmla="*/ 609420 h 827530"/>
                <a:gd name="connsiteX0" fmla="*/ 2324027 w 2342309"/>
                <a:gd name="connsiteY0" fmla="*/ 609420 h 827528"/>
                <a:gd name="connsiteX1" fmla="*/ 2236134 w 2342309"/>
                <a:gd name="connsiteY1" fmla="*/ 472751 h 827528"/>
                <a:gd name="connsiteX2" fmla="*/ 2156097 w 2342309"/>
                <a:gd name="connsiteY2" fmla="*/ 412682 h 827528"/>
                <a:gd name="connsiteX3" fmla="*/ 2067466 w 2342309"/>
                <a:gd name="connsiteY3" fmla="*/ 370372 h 827528"/>
                <a:gd name="connsiteX4" fmla="*/ 2041851 w 2342309"/>
                <a:gd name="connsiteY4" fmla="*/ 364480 h 827528"/>
                <a:gd name="connsiteX5" fmla="*/ 1953384 w 2342309"/>
                <a:gd name="connsiteY5" fmla="*/ 347867 h 827528"/>
                <a:gd name="connsiteX6" fmla="*/ 1926460 w 2342309"/>
                <a:gd name="connsiteY6" fmla="*/ 338537 h 827528"/>
                <a:gd name="connsiteX7" fmla="*/ 1812705 w 2342309"/>
                <a:gd name="connsiteY7" fmla="*/ 292545 h 827528"/>
                <a:gd name="connsiteX8" fmla="*/ 1790036 w 2342309"/>
                <a:gd name="connsiteY8" fmla="*/ 273313 h 827528"/>
                <a:gd name="connsiteX9" fmla="*/ 1401144 w 2342309"/>
                <a:gd name="connsiteY9" fmla="*/ 96625 h 827528"/>
                <a:gd name="connsiteX10" fmla="*/ 1291890 w 2342309"/>
                <a:gd name="connsiteY10" fmla="*/ 137217 h 827528"/>
                <a:gd name="connsiteX11" fmla="*/ 1273313 w 2342309"/>
                <a:gd name="connsiteY11" fmla="*/ 134680 h 827528"/>
                <a:gd name="connsiteX12" fmla="*/ 1157022 w 2342309"/>
                <a:gd name="connsiteY12" fmla="*/ 61762 h 827528"/>
                <a:gd name="connsiteX13" fmla="*/ 1121504 w 2342309"/>
                <a:gd name="connsiteY13" fmla="*/ 52924 h 827528"/>
                <a:gd name="connsiteX14" fmla="*/ 1073220 w 2342309"/>
                <a:gd name="connsiteY14" fmla="*/ 48341 h 827528"/>
                <a:gd name="connsiteX15" fmla="*/ 976324 w 2342309"/>
                <a:gd name="connsiteY15" fmla="*/ 63808 h 827528"/>
                <a:gd name="connsiteX16" fmla="*/ 942034 w 2342309"/>
                <a:gd name="connsiteY16" fmla="*/ 65772 h 827528"/>
                <a:gd name="connsiteX17" fmla="*/ 777622 w 2342309"/>
                <a:gd name="connsiteY17" fmla="*/ 78293 h 827528"/>
                <a:gd name="connsiteX18" fmla="*/ 717144 w 2342309"/>
                <a:gd name="connsiteY18" fmla="*/ 67491 h 827528"/>
                <a:gd name="connsiteX19" fmla="*/ 402969 w 2342309"/>
                <a:gd name="connsiteY19" fmla="*/ 35001 h 827528"/>
                <a:gd name="connsiteX20" fmla="*/ 267200 w 2342309"/>
                <a:gd name="connsiteY20" fmla="*/ 86395 h 827528"/>
                <a:gd name="connsiteX21" fmla="*/ 213105 w 2342309"/>
                <a:gd name="connsiteY21" fmla="*/ 101372 h 827528"/>
                <a:gd name="connsiteX22" fmla="*/ 20132 w 2342309"/>
                <a:gd name="connsiteY22" fmla="*/ 192539 h 827528"/>
                <a:gd name="connsiteX23" fmla="*/ 0 w 2342309"/>
                <a:gd name="connsiteY23" fmla="*/ 220691 h 827528"/>
                <a:gd name="connsiteX24" fmla="*/ 28316 w 2342309"/>
                <a:gd name="connsiteY24" fmla="*/ 225929 h 827528"/>
                <a:gd name="connsiteX25" fmla="*/ 91822 w 2342309"/>
                <a:gd name="connsiteY25" fmla="*/ 241805 h 827528"/>
                <a:gd name="connsiteX26" fmla="*/ 91822 w 2342309"/>
                <a:gd name="connsiteY26" fmla="*/ 241805 h 827528"/>
                <a:gd name="connsiteX27" fmla="*/ 333243 w 2342309"/>
                <a:gd name="connsiteY27" fmla="*/ 325116 h 827528"/>
                <a:gd name="connsiteX28" fmla="*/ 923948 w 2342309"/>
                <a:gd name="connsiteY28" fmla="*/ 543868 h 827528"/>
                <a:gd name="connsiteX29" fmla="*/ 2137928 w 2342309"/>
                <a:gd name="connsiteY29" fmla="*/ 753209 h 827528"/>
                <a:gd name="connsiteX30" fmla="*/ 2307332 w 2342309"/>
                <a:gd name="connsiteY30" fmla="*/ 827518 h 827528"/>
                <a:gd name="connsiteX31" fmla="*/ 2325664 w 2342309"/>
                <a:gd name="connsiteY31" fmla="*/ 808204 h 827528"/>
                <a:gd name="connsiteX32" fmla="*/ 2324027 w 2342309"/>
                <a:gd name="connsiteY32" fmla="*/ 609420 h 827528"/>
                <a:gd name="connsiteX0" fmla="*/ 2324027 w 2342309"/>
                <a:gd name="connsiteY0" fmla="*/ 609420 h 827530"/>
                <a:gd name="connsiteX1" fmla="*/ 2236134 w 2342309"/>
                <a:gd name="connsiteY1" fmla="*/ 472751 h 827530"/>
                <a:gd name="connsiteX2" fmla="*/ 2156097 w 2342309"/>
                <a:gd name="connsiteY2" fmla="*/ 412682 h 827530"/>
                <a:gd name="connsiteX3" fmla="*/ 2067466 w 2342309"/>
                <a:gd name="connsiteY3" fmla="*/ 370372 h 827530"/>
                <a:gd name="connsiteX4" fmla="*/ 2041851 w 2342309"/>
                <a:gd name="connsiteY4" fmla="*/ 364480 h 827530"/>
                <a:gd name="connsiteX5" fmla="*/ 1953384 w 2342309"/>
                <a:gd name="connsiteY5" fmla="*/ 347867 h 827530"/>
                <a:gd name="connsiteX6" fmla="*/ 1926460 w 2342309"/>
                <a:gd name="connsiteY6" fmla="*/ 338537 h 827530"/>
                <a:gd name="connsiteX7" fmla="*/ 1812705 w 2342309"/>
                <a:gd name="connsiteY7" fmla="*/ 292545 h 827530"/>
                <a:gd name="connsiteX8" fmla="*/ 1790036 w 2342309"/>
                <a:gd name="connsiteY8" fmla="*/ 273313 h 827530"/>
                <a:gd name="connsiteX9" fmla="*/ 1401144 w 2342309"/>
                <a:gd name="connsiteY9" fmla="*/ 96625 h 827530"/>
                <a:gd name="connsiteX10" fmla="*/ 1291890 w 2342309"/>
                <a:gd name="connsiteY10" fmla="*/ 137217 h 827530"/>
                <a:gd name="connsiteX11" fmla="*/ 1273313 w 2342309"/>
                <a:gd name="connsiteY11" fmla="*/ 134680 h 827530"/>
                <a:gd name="connsiteX12" fmla="*/ 1157022 w 2342309"/>
                <a:gd name="connsiteY12" fmla="*/ 61762 h 827530"/>
                <a:gd name="connsiteX13" fmla="*/ 1121504 w 2342309"/>
                <a:gd name="connsiteY13" fmla="*/ 52924 h 827530"/>
                <a:gd name="connsiteX14" fmla="*/ 1073220 w 2342309"/>
                <a:gd name="connsiteY14" fmla="*/ 48341 h 827530"/>
                <a:gd name="connsiteX15" fmla="*/ 976324 w 2342309"/>
                <a:gd name="connsiteY15" fmla="*/ 63808 h 827530"/>
                <a:gd name="connsiteX16" fmla="*/ 942034 w 2342309"/>
                <a:gd name="connsiteY16" fmla="*/ 65772 h 827530"/>
                <a:gd name="connsiteX17" fmla="*/ 777622 w 2342309"/>
                <a:gd name="connsiteY17" fmla="*/ 78293 h 827530"/>
                <a:gd name="connsiteX18" fmla="*/ 717144 w 2342309"/>
                <a:gd name="connsiteY18" fmla="*/ 67491 h 827530"/>
                <a:gd name="connsiteX19" fmla="*/ 402969 w 2342309"/>
                <a:gd name="connsiteY19" fmla="*/ 35001 h 827530"/>
                <a:gd name="connsiteX20" fmla="*/ 267200 w 2342309"/>
                <a:gd name="connsiteY20" fmla="*/ 86395 h 827530"/>
                <a:gd name="connsiteX21" fmla="*/ 213105 w 2342309"/>
                <a:gd name="connsiteY21" fmla="*/ 101372 h 827530"/>
                <a:gd name="connsiteX22" fmla="*/ 20132 w 2342309"/>
                <a:gd name="connsiteY22" fmla="*/ 192539 h 827530"/>
                <a:gd name="connsiteX23" fmla="*/ 0 w 2342309"/>
                <a:gd name="connsiteY23" fmla="*/ 220691 h 827530"/>
                <a:gd name="connsiteX24" fmla="*/ 28316 w 2342309"/>
                <a:gd name="connsiteY24" fmla="*/ 225929 h 827530"/>
                <a:gd name="connsiteX25" fmla="*/ 91822 w 2342309"/>
                <a:gd name="connsiteY25" fmla="*/ 241805 h 827530"/>
                <a:gd name="connsiteX26" fmla="*/ 91822 w 2342309"/>
                <a:gd name="connsiteY26" fmla="*/ 241805 h 827530"/>
                <a:gd name="connsiteX27" fmla="*/ 333243 w 2342309"/>
                <a:gd name="connsiteY27" fmla="*/ 325116 h 827530"/>
                <a:gd name="connsiteX28" fmla="*/ 2137928 w 2342309"/>
                <a:gd name="connsiteY28" fmla="*/ 753209 h 827530"/>
                <a:gd name="connsiteX29" fmla="*/ 2307332 w 2342309"/>
                <a:gd name="connsiteY29" fmla="*/ 827518 h 827530"/>
                <a:gd name="connsiteX30" fmla="*/ 2325664 w 2342309"/>
                <a:gd name="connsiteY30" fmla="*/ 808204 h 827530"/>
                <a:gd name="connsiteX31" fmla="*/ 2324027 w 2342309"/>
                <a:gd name="connsiteY31" fmla="*/ 609420 h 827530"/>
                <a:gd name="connsiteX0" fmla="*/ 2324027 w 2344145"/>
                <a:gd name="connsiteY0" fmla="*/ 609420 h 827528"/>
                <a:gd name="connsiteX1" fmla="*/ 2236134 w 2344145"/>
                <a:gd name="connsiteY1" fmla="*/ 472751 h 827528"/>
                <a:gd name="connsiteX2" fmla="*/ 2156097 w 2344145"/>
                <a:gd name="connsiteY2" fmla="*/ 412682 h 827528"/>
                <a:gd name="connsiteX3" fmla="*/ 2067466 w 2344145"/>
                <a:gd name="connsiteY3" fmla="*/ 370372 h 827528"/>
                <a:gd name="connsiteX4" fmla="*/ 2041851 w 2344145"/>
                <a:gd name="connsiteY4" fmla="*/ 364480 h 827528"/>
                <a:gd name="connsiteX5" fmla="*/ 1953384 w 2344145"/>
                <a:gd name="connsiteY5" fmla="*/ 347867 h 827528"/>
                <a:gd name="connsiteX6" fmla="*/ 1926460 w 2344145"/>
                <a:gd name="connsiteY6" fmla="*/ 338537 h 827528"/>
                <a:gd name="connsiteX7" fmla="*/ 1812705 w 2344145"/>
                <a:gd name="connsiteY7" fmla="*/ 292545 h 827528"/>
                <a:gd name="connsiteX8" fmla="*/ 1790036 w 2344145"/>
                <a:gd name="connsiteY8" fmla="*/ 273313 h 827528"/>
                <a:gd name="connsiteX9" fmla="*/ 1401144 w 2344145"/>
                <a:gd name="connsiteY9" fmla="*/ 96625 h 827528"/>
                <a:gd name="connsiteX10" fmla="*/ 1291890 w 2344145"/>
                <a:gd name="connsiteY10" fmla="*/ 137217 h 827528"/>
                <a:gd name="connsiteX11" fmla="*/ 1273313 w 2344145"/>
                <a:gd name="connsiteY11" fmla="*/ 134680 h 827528"/>
                <a:gd name="connsiteX12" fmla="*/ 1157022 w 2344145"/>
                <a:gd name="connsiteY12" fmla="*/ 61762 h 827528"/>
                <a:gd name="connsiteX13" fmla="*/ 1121504 w 2344145"/>
                <a:gd name="connsiteY13" fmla="*/ 52924 h 827528"/>
                <a:gd name="connsiteX14" fmla="*/ 1073220 w 2344145"/>
                <a:gd name="connsiteY14" fmla="*/ 48341 h 827528"/>
                <a:gd name="connsiteX15" fmla="*/ 976324 w 2344145"/>
                <a:gd name="connsiteY15" fmla="*/ 63808 h 827528"/>
                <a:gd name="connsiteX16" fmla="*/ 942034 w 2344145"/>
                <a:gd name="connsiteY16" fmla="*/ 65772 h 827528"/>
                <a:gd name="connsiteX17" fmla="*/ 777622 w 2344145"/>
                <a:gd name="connsiteY17" fmla="*/ 78293 h 827528"/>
                <a:gd name="connsiteX18" fmla="*/ 717144 w 2344145"/>
                <a:gd name="connsiteY18" fmla="*/ 67491 h 827528"/>
                <a:gd name="connsiteX19" fmla="*/ 402969 w 2344145"/>
                <a:gd name="connsiteY19" fmla="*/ 35001 h 827528"/>
                <a:gd name="connsiteX20" fmla="*/ 267200 w 2344145"/>
                <a:gd name="connsiteY20" fmla="*/ 86395 h 827528"/>
                <a:gd name="connsiteX21" fmla="*/ 213105 w 2344145"/>
                <a:gd name="connsiteY21" fmla="*/ 101372 h 827528"/>
                <a:gd name="connsiteX22" fmla="*/ 20132 w 2344145"/>
                <a:gd name="connsiteY22" fmla="*/ 192539 h 827528"/>
                <a:gd name="connsiteX23" fmla="*/ 0 w 2344145"/>
                <a:gd name="connsiteY23" fmla="*/ 220691 h 827528"/>
                <a:gd name="connsiteX24" fmla="*/ 28316 w 2344145"/>
                <a:gd name="connsiteY24" fmla="*/ 225929 h 827528"/>
                <a:gd name="connsiteX25" fmla="*/ 91822 w 2344145"/>
                <a:gd name="connsiteY25" fmla="*/ 241805 h 827528"/>
                <a:gd name="connsiteX26" fmla="*/ 91822 w 2344145"/>
                <a:gd name="connsiteY26" fmla="*/ 241805 h 827528"/>
                <a:gd name="connsiteX27" fmla="*/ 2137928 w 2344145"/>
                <a:gd name="connsiteY27" fmla="*/ 753209 h 827528"/>
                <a:gd name="connsiteX28" fmla="*/ 2307332 w 2344145"/>
                <a:gd name="connsiteY28" fmla="*/ 827518 h 827528"/>
                <a:gd name="connsiteX29" fmla="*/ 2325664 w 2344145"/>
                <a:gd name="connsiteY29" fmla="*/ 808204 h 827528"/>
                <a:gd name="connsiteX30" fmla="*/ 2324027 w 2344145"/>
                <a:gd name="connsiteY30" fmla="*/ 609420 h 827528"/>
                <a:gd name="connsiteX0" fmla="*/ 2458824 w 2494616"/>
                <a:gd name="connsiteY0" fmla="*/ 609420 h 827530"/>
                <a:gd name="connsiteX1" fmla="*/ 2370931 w 2494616"/>
                <a:gd name="connsiteY1" fmla="*/ 472751 h 827530"/>
                <a:gd name="connsiteX2" fmla="*/ 2290894 w 2494616"/>
                <a:gd name="connsiteY2" fmla="*/ 412682 h 827530"/>
                <a:gd name="connsiteX3" fmla="*/ 2202263 w 2494616"/>
                <a:gd name="connsiteY3" fmla="*/ 370372 h 827530"/>
                <a:gd name="connsiteX4" fmla="*/ 2176648 w 2494616"/>
                <a:gd name="connsiteY4" fmla="*/ 364480 h 827530"/>
                <a:gd name="connsiteX5" fmla="*/ 2088181 w 2494616"/>
                <a:gd name="connsiteY5" fmla="*/ 347867 h 827530"/>
                <a:gd name="connsiteX6" fmla="*/ 2061257 w 2494616"/>
                <a:gd name="connsiteY6" fmla="*/ 338537 h 827530"/>
                <a:gd name="connsiteX7" fmla="*/ 1947502 w 2494616"/>
                <a:gd name="connsiteY7" fmla="*/ 292545 h 827530"/>
                <a:gd name="connsiteX8" fmla="*/ 1924833 w 2494616"/>
                <a:gd name="connsiteY8" fmla="*/ 273313 h 827530"/>
                <a:gd name="connsiteX9" fmla="*/ 1535941 w 2494616"/>
                <a:gd name="connsiteY9" fmla="*/ 96625 h 827530"/>
                <a:gd name="connsiteX10" fmla="*/ 1426687 w 2494616"/>
                <a:gd name="connsiteY10" fmla="*/ 137217 h 827530"/>
                <a:gd name="connsiteX11" fmla="*/ 1408110 w 2494616"/>
                <a:gd name="connsiteY11" fmla="*/ 134680 h 827530"/>
                <a:gd name="connsiteX12" fmla="*/ 1291819 w 2494616"/>
                <a:gd name="connsiteY12" fmla="*/ 61762 h 827530"/>
                <a:gd name="connsiteX13" fmla="*/ 1256301 w 2494616"/>
                <a:gd name="connsiteY13" fmla="*/ 52924 h 827530"/>
                <a:gd name="connsiteX14" fmla="*/ 1208017 w 2494616"/>
                <a:gd name="connsiteY14" fmla="*/ 48341 h 827530"/>
                <a:gd name="connsiteX15" fmla="*/ 1111121 w 2494616"/>
                <a:gd name="connsiteY15" fmla="*/ 63808 h 827530"/>
                <a:gd name="connsiteX16" fmla="*/ 1076831 w 2494616"/>
                <a:gd name="connsiteY16" fmla="*/ 65772 h 827530"/>
                <a:gd name="connsiteX17" fmla="*/ 912419 w 2494616"/>
                <a:gd name="connsiteY17" fmla="*/ 78293 h 827530"/>
                <a:gd name="connsiteX18" fmla="*/ 851941 w 2494616"/>
                <a:gd name="connsiteY18" fmla="*/ 67491 h 827530"/>
                <a:gd name="connsiteX19" fmla="*/ 537766 w 2494616"/>
                <a:gd name="connsiteY19" fmla="*/ 35001 h 827530"/>
                <a:gd name="connsiteX20" fmla="*/ 401997 w 2494616"/>
                <a:gd name="connsiteY20" fmla="*/ 86395 h 827530"/>
                <a:gd name="connsiteX21" fmla="*/ 347902 w 2494616"/>
                <a:gd name="connsiteY21" fmla="*/ 101372 h 827530"/>
                <a:gd name="connsiteX22" fmla="*/ 154929 w 2494616"/>
                <a:gd name="connsiteY22" fmla="*/ 192539 h 827530"/>
                <a:gd name="connsiteX23" fmla="*/ 134797 w 2494616"/>
                <a:gd name="connsiteY23" fmla="*/ 220691 h 827530"/>
                <a:gd name="connsiteX24" fmla="*/ 163113 w 2494616"/>
                <a:gd name="connsiteY24" fmla="*/ 225929 h 827530"/>
                <a:gd name="connsiteX25" fmla="*/ 226619 w 2494616"/>
                <a:gd name="connsiteY25" fmla="*/ 241805 h 827530"/>
                <a:gd name="connsiteX26" fmla="*/ 0 w 2494616"/>
                <a:gd name="connsiteY26" fmla="*/ 496752 h 827530"/>
                <a:gd name="connsiteX27" fmla="*/ 2272725 w 2494616"/>
                <a:gd name="connsiteY27" fmla="*/ 753209 h 827530"/>
                <a:gd name="connsiteX28" fmla="*/ 2442129 w 2494616"/>
                <a:gd name="connsiteY28" fmla="*/ 827518 h 827530"/>
                <a:gd name="connsiteX29" fmla="*/ 2460461 w 2494616"/>
                <a:gd name="connsiteY29" fmla="*/ 808204 h 827530"/>
                <a:gd name="connsiteX30" fmla="*/ 2458824 w 2494616"/>
                <a:gd name="connsiteY30" fmla="*/ 609420 h 827530"/>
                <a:gd name="connsiteX0" fmla="*/ 2458824 w 2477106"/>
                <a:gd name="connsiteY0" fmla="*/ 609420 h 827528"/>
                <a:gd name="connsiteX1" fmla="*/ 2370931 w 2477106"/>
                <a:gd name="connsiteY1" fmla="*/ 472751 h 827528"/>
                <a:gd name="connsiteX2" fmla="*/ 2290894 w 2477106"/>
                <a:gd name="connsiteY2" fmla="*/ 412682 h 827528"/>
                <a:gd name="connsiteX3" fmla="*/ 2202263 w 2477106"/>
                <a:gd name="connsiteY3" fmla="*/ 370372 h 827528"/>
                <a:gd name="connsiteX4" fmla="*/ 2176648 w 2477106"/>
                <a:gd name="connsiteY4" fmla="*/ 364480 h 827528"/>
                <a:gd name="connsiteX5" fmla="*/ 2088181 w 2477106"/>
                <a:gd name="connsiteY5" fmla="*/ 347867 h 827528"/>
                <a:gd name="connsiteX6" fmla="*/ 2061257 w 2477106"/>
                <a:gd name="connsiteY6" fmla="*/ 338537 h 827528"/>
                <a:gd name="connsiteX7" fmla="*/ 1947502 w 2477106"/>
                <a:gd name="connsiteY7" fmla="*/ 292545 h 827528"/>
                <a:gd name="connsiteX8" fmla="*/ 1924833 w 2477106"/>
                <a:gd name="connsiteY8" fmla="*/ 273313 h 827528"/>
                <a:gd name="connsiteX9" fmla="*/ 1535941 w 2477106"/>
                <a:gd name="connsiteY9" fmla="*/ 96625 h 827528"/>
                <a:gd name="connsiteX10" fmla="*/ 1426687 w 2477106"/>
                <a:gd name="connsiteY10" fmla="*/ 137217 h 827528"/>
                <a:gd name="connsiteX11" fmla="*/ 1408110 w 2477106"/>
                <a:gd name="connsiteY11" fmla="*/ 134680 h 827528"/>
                <a:gd name="connsiteX12" fmla="*/ 1291819 w 2477106"/>
                <a:gd name="connsiteY12" fmla="*/ 61762 h 827528"/>
                <a:gd name="connsiteX13" fmla="*/ 1256301 w 2477106"/>
                <a:gd name="connsiteY13" fmla="*/ 52924 h 827528"/>
                <a:gd name="connsiteX14" fmla="*/ 1208017 w 2477106"/>
                <a:gd name="connsiteY14" fmla="*/ 48341 h 827528"/>
                <a:gd name="connsiteX15" fmla="*/ 1111121 w 2477106"/>
                <a:gd name="connsiteY15" fmla="*/ 63808 h 827528"/>
                <a:gd name="connsiteX16" fmla="*/ 1076831 w 2477106"/>
                <a:gd name="connsiteY16" fmla="*/ 65772 h 827528"/>
                <a:gd name="connsiteX17" fmla="*/ 912419 w 2477106"/>
                <a:gd name="connsiteY17" fmla="*/ 78293 h 827528"/>
                <a:gd name="connsiteX18" fmla="*/ 851941 w 2477106"/>
                <a:gd name="connsiteY18" fmla="*/ 67491 h 827528"/>
                <a:gd name="connsiteX19" fmla="*/ 537766 w 2477106"/>
                <a:gd name="connsiteY19" fmla="*/ 35001 h 827528"/>
                <a:gd name="connsiteX20" fmla="*/ 401997 w 2477106"/>
                <a:gd name="connsiteY20" fmla="*/ 86395 h 827528"/>
                <a:gd name="connsiteX21" fmla="*/ 347902 w 2477106"/>
                <a:gd name="connsiteY21" fmla="*/ 101372 h 827528"/>
                <a:gd name="connsiteX22" fmla="*/ 154929 w 2477106"/>
                <a:gd name="connsiteY22" fmla="*/ 192539 h 827528"/>
                <a:gd name="connsiteX23" fmla="*/ 134797 w 2477106"/>
                <a:gd name="connsiteY23" fmla="*/ 220691 h 827528"/>
                <a:gd name="connsiteX24" fmla="*/ 163113 w 2477106"/>
                <a:gd name="connsiteY24" fmla="*/ 225929 h 827528"/>
                <a:gd name="connsiteX25" fmla="*/ 226619 w 2477106"/>
                <a:gd name="connsiteY25" fmla="*/ 241805 h 827528"/>
                <a:gd name="connsiteX26" fmla="*/ 0 w 2477106"/>
                <a:gd name="connsiteY26" fmla="*/ 496752 h 827528"/>
                <a:gd name="connsiteX27" fmla="*/ 2442129 w 2477106"/>
                <a:gd name="connsiteY27" fmla="*/ 827518 h 827528"/>
                <a:gd name="connsiteX28" fmla="*/ 2460461 w 2477106"/>
                <a:gd name="connsiteY28" fmla="*/ 808204 h 827528"/>
                <a:gd name="connsiteX29" fmla="*/ 2458824 w 2477106"/>
                <a:gd name="connsiteY29" fmla="*/ 609420 h 827528"/>
                <a:gd name="connsiteX0" fmla="*/ 2458824 w 2477106"/>
                <a:gd name="connsiteY0" fmla="*/ 609420 h 891901"/>
                <a:gd name="connsiteX1" fmla="*/ 2370931 w 2477106"/>
                <a:gd name="connsiteY1" fmla="*/ 472751 h 891901"/>
                <a:gd name="connsiteX2" fmla="*/ 2290894 w 2477106"/>
                <a:gd name="connsiteY2" fmla="*/ 412682 h 891901"/>
                <a:gd name="connsiteX3" fmla="*/ 2202263 w 2477106"/>
                <a:gd name="connsiteY3" fmla="*/ 370372 h 891901"/>
                <a:gd name="connsiteX4" fmla="*/ 2176648 w 2477106"/>
                <a:gd name="connsiteY4" fmla="*/ 364480 h 891901"/>
                <a:gd name="connsiteX5" fmla="*/ 2088181 w 2477106"/>
                <a:gd name="connsiteY5" fmla="*/ 347867 h 891901"/>
                <a:gd name="connsiteX6" fmla="*/ 2061257 w 2477106"/>
                <a:gd name="connsiteY6" fmla="*/ 338537 h 891901"/>
                <a:gd name="connsiteX7" fmla="*/ 1947502 w 2477106"/>
                <a:gd name="connsiteY7" fmla="*/ 292545 h 891901"/>
                <a:gd name="connsiteX8" fmla="*/ 1924833 w 2477106"/>
                <a:gd name="connsiteY8" fmla="*/ 273313 h 891901"/>
                <a:gd name="connsiteX9" fmla="*/ 1535941 w 2477106"/>
                <a:gd name="connsiteY9" fmla="*/ 96625 h 891901"/>
                <a:gd name="connsiteX10" fmla="*/ 1426687 w 2477106"/>
                <a:gd name="connsiteY10" fmla="*/ 137217 h 891901"/>
                <a:gd name="connsiteX11" fmla="*/ 1408110 w 2477106"/>
                <a:gd name="connsiteY11" fmla="*/ 134680 h 891901"/>
                <a:gd name="connsiteX12" fmla="*/ 1291819 w 2477106"/>
                <a:gd name="connsiteY12" fmla="*/ 61762 h 891901"/>
                <a:gd name="connsiteX13" fmla="*/ 1256301 w 2477106"/>
                <a:gd name="connsiteY13" fmla="*/ 52924 h 891901"/>
                <a:gd name="connsiteX14" fmla="*/ 1208017 w 2477106"/>
                <a:gd name="connsiteY14" fmla="*/ 48341 h 891901"/>
                <a:gd name="connsiteX15" fmla="*/ 1111121 w 2477106"/>
                <a:gd name="connsiteY15" fmla="*/ 63808 h 891901"/>
                <a:gd name="connsiteX16" fmla="*/ 1076831 w 2477106"/>
                <a:gd name="connsiteY16" fmla="*/ 65772 h 891901"/>
                <a:gd name="connsiteX17" fmla="*/ 912419 w 2477106"/>
                <a:gd name="connsiteY17" fmla="*/ 78293 h 891901"/>
                <a:gd name="connsiteX18" fmla="*/ 851941 w 2477106"/>
                <a:gd name="connsiteY18" fmla="*/ 67491 h 891901"/>
                <a:gd name="connsiteX19" fmla="*/ 537766 w 2477106"/>
                <a:gd name="connsiteY19" fmla="*/ 35001 h 891901"/>
                <a:gd name="connsiteX20" fmla="*/ 401997 w 2477106"/>
                <a:gd name="connsiteY20" fmla="*/ 86395 h 891901"/>
                <a:gd name="connsiteX21" fmla="*/ 347902 w 2477106"/>
                <a:gd name="connsiteY21" fmla="*/ 101372 h 891901"/>
                <a:gd name="connsiteX22" fmla="*/ 154929 w 2477106"/>
                <a:gd name="connsiteY22" fmla="*/ 192539 h 891901"/>
                <a:gd name="connsiteX23" fmla="*/ 134797 w 2477106"/>
                <a:gd name="connsiteY23" fmla="*/ 220691 h 891901"/>
                <a:gd name="connsiteX24" fmla="*/ 163113 w 2477106"/>
                <a:gd name="connsiteY24" fmla="*/ 225929 h 891901"/>
                <a:gd name="connsiteX25" fmla="*/ 226619 w 2477106"/>
                <a:gd name="connsiteY25" fmla="*/ 241805 h 891901"/>
                <a:gd name="connsiteX26" fmla="*/ 0 w 2477106"/>
                <a:gd name="connsiteY26" fmla="*/ 496752 h 891901"/>
                <a:gd name="connsiteX27" fmla="*/ 2442129 w 2477106"/>
                <a:gd name="connsiteY27" fmla="*/ 827518 h 891901"/>
                <a:gd name="connsiteX28" fmla="*/ 2460461 w 2477106"/>
                <a:gd name="connsiteY28" fmla="*/ 808204 h 891901"/>
                <a:gd name="connsiteX29" fmla="*/ 2458824 w 2477106"/>
                <a:gd name="connsiteY29" fmla="*/ 609420 h 891901"/>
                <a:gd name="connsiteX0" fmla="*/ 2458824 w 2477106"/>
                <a:gd name="connsiteY0" fmla="*/ 609420 h 916600"/>
                <a:gd name="connsiteX1" fmla="*/ 2370931 w 2477106"/>
                <a:gd name="connsiteY1" fmla="*/ 472751 h 916600"/>
                <a:gd name="connsiteX2" fmla="*/ 2290894 w 2477106"/>
                <a:gd name="connsiteY2" fmla="*/ 412682 h 916600"/>
                <a:gd name="connsiteX3" fmla="*/ 2202263 w 2477106"/>
                <a:gd name="connsiteY3" fmla="*/ 370372 h 916600"/>
                <a:gd name="connsiteX4" fmla="*/ 2176648 w 2477106"/>
                <a:gd name="connsiteY4" fmla="*/ 364480 h 916600"/>
                <a:gd name="connsiteX5" fmla="*/ 2088181 w 2477106"/>
                <a:gd name="connsiteY5" fmla="*/ 347867 h 916600"/>
                <a:gd name="connsiteX6" fmla="*/ 2061257 w 2477106"/>
                <a:gd name="connsiteY6" fmla="*/ 338537 h 916600"/>
                <a:gd name="connsiteX7" fmla="*/ 1947502 w 2477106"/>
                <a:gd name="connsiteY7" fmla="*/ 292545 h 916600"/>
                <a:gd name="connsiteX8" fmla="*/ 1924833 w 2477106"/>
                <a:gd name="connsiteY8" fmla="*/ 273313 h 916600"/>
                <a:gd name="connsiteX9" fmla="*/ 1535941 w 2477106"/>
                <a:gd name="connsiteY9" fmla="*/ 96625 h 916600"/>
                <a:gd name="connsiteX10" fmla="*/ 1426687 w 2477106"/>
                <a:gd name="connsiteY10" fmla="*/ 137217 h 916600"/>
                <a:gd name="connsiteX11" fmla="*/ 1408110 w 2477106"/>
                <a:gd name="connsiteY11" fmla="*/ 134680 h 916600"/>
                <a:gd name="connsiteX12" fmla="*/ 1291819 w 2477106"/>
                <a:gd name="connsiteY12" fmla="*/ 61762 h 916600"/>
                <a:gd name="connsiteX13" fmla="*/ 1256301 w 2477106"/>
                <a:gd name="connsiteY13" fmla="*/ 52924 h 916600"/>
                <a:gd name="connsiteX14" fmla="*/ 1208017 w 2477106"/>
                <a:gd name="connsiteY14" fmla="*/ 48341 h 916600"/>
                <a:gd name="connsiteX15" fmla="*/ 1111121 w 2477106"/>
                <a:gd name="connsiteY15" fmla="*/ 63808 h 916600"/>
                <a:gd name="connsiteX16" fmla="*/ 1076831 w 2477106"/>
                <a:gd name="connsiteY16" fmla="*/ 65772 h 916600"/>
                <a:gd name="connsiteX17" fmla="*/ 912419 w 2477106"/>
                <a:gd name="connsiteY17" fmla="*/ 78293 h 916600"/>
                <a:gd name="connsiteX18" fmla="*/ 851941 w 2477106"/>
                <a:gd name="connsiteY18" fmla="*/ 67491 h 916600"/>
                <a:gd name="connsiteX19" fmla="*/ 537766 w 2477106"/>
                <a:gd name="connsiteY19" fmla="*/ 35001 h 916600"/>
                <a:gd name="connsiteX20" fmla="*/ 401997 w 2477106"/>
                <a:gd name="connsiteY20" fmla="*/ 86395 h 916600"/>
                <a:gd name="connsiteX21" fmla="*/ 347902 w 2477106"/>
                <a:gd name="connsiteY21" fmla="*/ 101372 h 916600"/>
                <a:gd name="connsiteX22" fmla="*/ 154929 w 2477106"/>
                <a:gd name="connsiteY22" fmla="*/ 192539 h 916600"/>
                <a:gd name="connsiteX23" fmla="*/ 134797 w 2477106"/>
                <a:gd name="connsiteY23" fmla="*/ 220691 h 916600"/>
                <a:gd name="connsiteX24" fmla="*/ 163113 w 2477106"/>
                <a:gd name="connsiteY24" fmla="*/ 225929 h 916600"/>
                <a:gd name="connsiteX25" fmla="*/ 226619 w 2477106"/>
                <a:gd name="connsiteY25" fmla="*/ 241805 h 916600"/>
                <a:gd name="connsiteX26" fmla="*/ 0 w 2477106"/>
                <a:gd name="connsiteY26" fmla="*/ 496752 h 916600"/>
                <a:gd name="connsiteX27" fmla="*/ 2442129 w 2477106"/>
                <a:gd name="connsiteY27" fmla="*/ 827518 h 916600"/>
                <a:gd name="connsiteX28" fmla="*/ 2460461 w 2477106"/>
                <a:gd name="connsiteY28" fmla="*/ 808204 h 916600"/>
                <a:gd name="connsiteX29" fmla="*/ 2458824 w 2477106"/>
                <a:gd name="connsiteY29" fmla="*/ 609420 h 9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77106" h="916600">
                  <a:moveTo>
                    <a:pt x="2458824" y="609420"/>
                  </a:moveTo>
                  <a:cubicBezTo>
                    <a:pt x="2439592" y="557208"/>
                    <a:pt x="2404320" y="515634"/>
                    <a:pt x="2370931" y="472751"/>
                  </a:cubicBezTo>
                  <a:cubicBezTo>
                    <a:pt x="2347689" y="448200"/>
                    <a:pt x="2321173" y="427332"/>
                    <a:pt x="2290894" y="412682"/>
                  </a:cubicBezTo>
                  <a:cubicBezTo>
                    <a:pt x="2261432" y="398443"/>
                    <a:pt x="2231233" y="385840"/>
                    <a:pt x="2202263" y="370372"/>
                  </a:cubicBezTo>
                  <a:cubicBezTo>
                    <a:pt x="2194734" y="366362"/>
                    <a:pt x="2186387" y="360879"/>
                    <a:pt x="2176648" y="364480"/>
                  </a:cubicBezTo>
                  <a:cubicBezTo>
                    <a:pt x="2147432" y="357524"/>
                    <a:pt x="2118543" y="348604"/>
                    <a:pt x="2088181" y="347867"/>
                  </a:cubicBezTo>
                  <a:cubicBezTo>
                    <a:pt x="2077788" y="347622"/>
                    <a:pt x="2069604" y="344266"/>
                    <a:pt x="2061257" y="338537"/>
                  </a:cubicBezTo>
                  <a:cubicBezTo>
                    <a:pt x="2026803" y="314887"/>
                    <a:pt x="1989076" y="298682"/>
                    <a:pt x="1947502" y="292545"/>
                  </a:cubicBezTo>
                  <a:cubicBezTo>
                    <a:pt x="1935145" y="290744"/>
                    <a:pt x="1928925" y="286080"/>
                    <a:pt x="1924833" y="273313"/>
                  </a:cubicBezTo>
                  <a:cubicBezTo>
                    <a:pt x="1872702" y="109637"/>
                    <a:pt x="1692987" y="27063"/>
                    <a:pt x="1535941" y="96625"/>
                  </a:cubicBezTo>
                  <a:cubicBezTo>
                    <a:pt x="1500096" y="112502"/>
                    <a:pt x="1464087" y="126169"/>
                    <a:pt x="1426687" y="137217"/>
                  </a:cubicBezTo>
                  <a:cubicBezTo>
                    <a:pt x="1419813" y="139263"/>
                    <a:pt x="1414411" y="141390"/>
                    <a:pt x="1408110" y="134680"/>
                  </a:cubicBezTo>
                  <a:cubicBezTo>
                    <a:pt x="1375702" y="100471"/>
                    <a:pt x="1335602" y="78048"/>
                    <a:pt x="1291819" y="61762"/>
                  </a:cubicBezTo>
                  <a:cubicBezTo>
                    <a:pt x="1281098" y="54397"/>
                    <a:pt x="1270377" y="47031"/>
                    <a:pt x="1256301" y="52924"/>
                  </a:cubicBezTo>
                  <a:lnTo>
                    <a:pt x="1208017" y="48341"/>
                  </a:lnTo>
                  <a:cubicBezTo>
                    <a:pt x="1174872" y="48095"/>
                    <a:pt x="1142301" y="52433"/>
                    <a:pt x="1111121" y="63808"/>
                  </a:cubicBezTo>
                  <a:cubicBezTo>
                    <a:pt x="1099418" y="68064"/>
                    <a:pt x="1088861" y="68719"/>
                    <a:pt x="1076831" y="65772"/>
                  </a:cubicBezTo>
                  <a:cubicBezTo>
                    <a:pt x="1020772" y="52187"/>
                    <a:pt x="964713" y="54970"/>
                    <a:pt x="912419" y="78293"/>
                  </a:cubicBezTo>
                  <a:cubicBezTo>
                    <a:pt x="886313" y="89915"/>
                    <a:pt x="871745" y="82958"/>
                    <a:pt x="851941" y="67491"/>
                  </a:cubicBezTo>
                  <a:cubicBezTo>
                    <a:pt x="754472" y="-8536"/>
                    <a:pt x="647265" y="-21712"/>
                    <a:pt x="537766" y="35001"/>
                  </a:cubicBezTo>
                  <a:cubicBezTo>
                    <a:pt x="493655" y="57834"/>
                    <a:pt x="452491" y="81731"/>
                    <a:pt x="401997" y="86395"/>
                  </a:cubicBezTo>
                  <a:cubicBezTo>
                    <a:pt x="383666" y="88114"/>
                    <a:pt x="366234" y="99735"/>
                    <a:pt x="347902" y="101372"/>
                  </a:cubicBezTo>
                  <a:cubicBezTo>
                    <a:pt x="272039" y="108083"/>
                    <a:pt x="208287" y="138853"/>
                    <a:pt x="154929" y="192539"/>
                  </a:cubicBezTo>
                  <a:cubicBezTo>
                    <a:pt x="149446" y="202769"/>
                    <a:pt x="138070" y="208743"/>
                    <a:pt x="134797" y="220691"/>
                  </a:cubicBezTo>
                  <a:cubicBezTo>
                    <a:pt x="143881" y="224947"/>
                    <a:pt x="153210" y="226747"/>
                    <a:pt x="163113" y="225929"/>
                  </a:cubicBezTo>
                  <a:lnTo>
                    <a:pt x="226619" y="241805"/>
                  </a:lnTo>
                  <a:lnTo>
                    <a:pt x="0" y="496752"/>
                  </a:lnTo>
                  <a:cubicBezTo>
                    <a:pt x="389131" y="805299"/>
                    <a:pt x="1528939" y="1057194"/>
                    <a:pt x="2442129" y="827518"/>
                  </a:cubicBezTo>
                  <a:cubicBezTo>
                    <a:pt x="2455469" y="827927"/>
                    <a:pt x="2457515" y="816961"/>
                    <a:pt x="2460461" y="808204"/>
                  </a:cubicBezTo>
                  <a:cubicBezTo>
                    <a:pt x="2482557" y="741997"/>
                    <a:pt x="2483294" y="675709"/>
                    <a:pt x="2458824" y="609420"/>
                  </a:cubicBezTo>
                  <a:close/>
                </a:path>
              </a:pathLst>
            </a:custGeom>
            <a:solidFill>
              <a:srgbClr val="794624"/>
            </a:solidFill>
            <a:ln w="818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663B85F-946F-47D3-85AF-76AA27314568}"/>
                </a:ext>
              </a:extLst>
            </p:cNvPr>
            <p:cNvSpPr/>
            <p:nvPr/>
          </p:nvSpPr>
          <p:spPr>
            <a:xfrm>
              <a:off x="183988" y="5117059"/>
              <a:ext cx="1121721" cy="371705"/>
            </a:xfrm>
            <a:custGeom>
              <a:avLst/>
              <a:gdLst>
                <a:gd name="connsiteX0" fmla="*/ 0 w 2290235"/>
                <a:gd name="connsiteY0" fmla="*/ 172467 h 758916"/>
                <a:gd name="connsiteX1" fmla="*/ 125948 w 2290235"/>
                <a:gd name="connsiteY1" fmla="*/ 107488 h 758916"/>
                <a:gd name="connsiteX2" fmla="*/ 255825 w 2290235"/>
                <a:gd name="connsiteY2" fmla="*/ 79418 h 758916"/>
                <a:gd name="connsiteX3" fmla="*/ 342818 w 2290235"/>
                <a:gd name="connsiteY3" fmla="*/ 40790 h 758916"/>
                <a:gd name="connsiteX4" fmla="*/ 613292 w 2290235"/>
                <a:gd name="connsiteY4" fmla="*/ 29169 h 758916"/>
                <a:gd name="connsiteX5" fmla="*/ 682936 w 2290235"/>
                <a:gd name="connsiteY5" fmla="*/ 75162 h 758916"/>
                <a:gd name="connsiteX6" fmla="*/ 718044 w 2290235"/>
                <a:gd name="connsiteY6" fmla="*/ 81791 h 758916"/>
                <a:gd name="connsiteX7" fmla="*/ 902261 w 2290235"/>
                <a:gd name="connsiteY7" fmla="*/ 66323 h 758916"/>
                <a:gd name="connsiteX8" fmla="*/ 926812 w 2290235"/>
                <a:gd name="connsiteY8" fmla="*/ 63541 h 758916"/>
                <a:gd name="connsiteX9" fmla="*/ 1225029 w 2290235"/>
                <a:gd name="connsiteY9" fmla="*/ 130321 h 758916"/>
                <a:gd name="connsiteX10" fmla="*/ 1251217 w 2290235"/>
                <a:gd name="connsiteY10" fmla="*/ 135149 h 758916"/>
                <a:gd name="connsiteX11" fmla="*/ 1395251 w 2290235"/>
                <a:gd name="connsiteY11" fmla="*/ 80972 h 758916"/>
                <a:gd name="connsiteX12" fmla="*/ 1655822 w 2290235"/>
                <a:gd name="connsiteY12" fmla="*/ 139896 h 758916"/>
                <a:gd name="connsiteX13" fmla="*/ 1745844 w 2290235"/>
                <a:gd name="connsiteY13" fmla="*/ 277710 h 758916"/>
                <a:gd name="connsiteX14" fmla="*/ 1760165 w 2290235"/>
                <a:gd name="connsiteY14" fmla="*/ 290477 h 758916"/>
                <a:gd name="connsiteX15" fmla="*/ 1861890 w 2290235"/>
                <a:gd name="connsiteY15" fmla="*/ 326486 h 758916"/>
                <a:gd name="connsiteX16" fmla="*/ 1952484 w 2290235"/>
                <a:gd name="connsiteY16" fmla="*/ 353165 h 758916"/>
                <a:gd name="connsiteX17" fmla="*/ 2042342 w 2290235"/>
                <a:gd name="connsiteY17" fmla="*/ 386064 h 758916"/>
                <a:gd name="connsiteX18" fmla="*/ 2144148 w 2290235"/>
                <a:gd name="connsiteY18" fmla="*/ 439094 h 758916"/>
                <a:gd name="connsiteX19" fmla="*/ 2288264 w 2290235"/>
                <a:gd name="connsiteY19" fmla="*/ 676342 h 758916"/>
                <a:gd name="connsiteX20" fmla="*/ 2284418 w 2290235"/>
                <a:gd name="connsiteY20" fmla="*/ 758916 h 758916"/>
                <a:gd name="connsiteX21" fmla="*/ 2277625 w 2290235"/>
                <a:gd name="connsiteY21" fmla="*/ 719634 h 758916"/>
                <a:gd name="connsiteX22" fmla="*/ 2195051 w 2290235"/>
                <a:gd name="connsiteY22" fmla="*/ 557268 h 758916"/>
                <a:gd name="connsiteX23" fmla="*/ 2051753 w 2290235"/>
                <a:gd name="connsiteY23" fmla="*/ 456935 h 758916"/>
                <a:gd name="connsiteX24" fmla="*/ 2000032 w 2290235"/>
                <a:gd name="connsiteY24" fmla="*/ 429929 h 758916"/>
                <a:gd name="connsiteX25" fmla="*/ 1898471 w 2290235"/>
                <a:gd name="connsiteY25" fmla="*/ 408323 h 758916"/>
                <a:gd name="connsiteX26" fmla="*/ 1871874 w 2290235"/>
                <a:gd name="connsiteY26" fmla="*/ 397521 h 758916"/>
                <a:gd name="connsiteX27" fmla="*/ 1759920 w 2290235"/>
                <a:gd name="connsiteY27" fmla="*/ 352837 h 758916"/>
                <a:gd name="connsiteX28" fmla="*/ 1735942 w 2290235"/>
                <a:gd name="connsiteY28" fmla="*/ 333278 h 758916"/>
                <a:gd name="connsiteX29" fmla="*/ 1515389 w 2290235"/>
                <a:gd name="connsiteY29" fmla="*/ 137195 h 758916"/>
                <a:gd name="connsiteX30" fmla="*/ 1308421 w 2290235"/>
                <a:gd name="connsiteY30" fmla="*/ 174677 h 758916"/>
                <a:gd name="connsiteX31" fmla="*/ 1228875 w 2290235"/>
                <a:gd name="connsiteY31" fmla="*/ 199146 h 758916"/>
                <a:gd name="connsiteX32" fmla="*/ 1215290 w 2290235"/>
                <a:gd name="connsiteY32" fmla="*/ 191371 h 758916"/>
                <a:gd name="connsiteX33" fmla="*/ 977797 w 2290235"/>
                <a:gd name="connsiteY33" fmla="*/ 109779 h 758916"/>
                <a:gd name="connsiteX34" fmla="*/ 949399 w 2290235"/>
                <a:gd name="connsiteY34" fmla="*/ 116326 h 758916"/>
                <a:gd name="connsiteX35" fmla="*/ 853977 w 2290235"/>
                <a:gd name="connsiteY35" fmla="*/ 119682 h 758916"/>
                <a:gd name="connsiteX36" fmla="*/ 708960 w 2290235"/>
                <a:gd name="connsiteY36" fmla="*/ 142433 h 758916"/>
                <a:gd name="connsiteX37" fmla="*/ 677043 w 2290235"/>
                <a:gd name="connsiteY37" fmla="*/ 137768 h 758916"/>
                <a:gd name="connsiteX38" fmla="*/ 532436 w 2290235"/>
                <a:gd name="connsiteY38" fmla="*/ 66405 h 758916"/>
                <a:gd name="connsiteX39" fmla="*/ 311720 w 2290235"/>
                <a:gd name="connsiteY39" fmla="*/ 115590 h 758916"/>
                <a:gd name="connsiteX40" fmla="*/ 265563 w 2290235"/>
                <a:gd name="connsiteY40" fmla="*/ 136704 h 758916"/>
                <a:gd name="connsiteX41" fmla="*/ 155983 w 2290235"/>
                <a:gd name="connsiteY41" fmla="*/ 161501 h 758916"/>
                <a:gd name="connsiteX42" fmla="*/ 86584 w 2290235"/>
                <a:gd name="connsiteY42" fmla="*/ 175495 h 758916"/>
                <a:gd name="connsiteX43" fmla="*/ 63424 w 2290235"/>
                <a:gd name="connsiteY43" fmla="*/ 188343 h 758916"/>
                <a:gd name="connsiteX44" fmla="*/ 0 w 2290235"/>
                <a:gd name="connsiteY44" fmla="*/ 172467 h 7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0235" h="758916">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w="818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5871A5C-94CC-452D-8FA7-A2D4DDEC58AB}"/>
                </a:ext>
              </a:extLst>
            </p:cNvPr>
            <p:cNvSpPr/>
            <p:nvPr/>
          </p:nvSpPr>
          <p:spPr>
            <a:xfrm>
              <a:off x="724504" y="3483848"/>
              <a:ext cx="757266" cy="1636275"/>
            </a:xfrm>
            <a:custGeom>
              <a:avLst/>
              <a:gdLst>
                <a:gd name="connsiteX0" fmla="*/ 25618 w 1546122"/>
                <a:gd name="connsiteY0" fmla="*/ 3340808 h 3340808"/>
                <a:gd name="connsiteX1" fmla="*/ 2 w 1546122"/>
                <a:gd name="connsiteY1" fmla="*/ 3336634 h 3340808"/>
                <a:gd name="connsiteX2" fmla="*/ 23653 w 1546122"/>
                <a:gd name="connsiteY2" fmla="*/ 2402866 h 3340808"/>
                <a:gd name="connsiteX3" fmla="*/ 69892 w 1546122"/>
                <a:gd name="connsiteY3" fmla="*/ 2125600 h 3340808"/>
                <a:gd name="connsiteX4" fmla="*/ 199277 w 1546122"/>
                <a:gd name="connsiteY4" fmla="*/ 1899400 h 3340808"/>
                <a:gd name="connsiteX5" fmla="*/ 306730 w 1546122"/>
                <a:gd name="connsiteY5" fmla="*/ 1779345 h 3340808"/>
                <a:gd name="connsiteX6" fmla="*/ 532193 w 1546122"/>
                <a:gd name="connsiteY6" fmla="*/ 1606422 h 3340808"/>
                <a:gd name="connsiteX7" fmla="*/ 811833 w 1546122"/>
                <a:gd name="connsiteY7" fmla="*/ 1411484 h 3340808"/>
                <a:gd name="connsiteX8" fmla="*/ 972643 w 1546122"/>
                <a:gd name="connsiteY8" fmla="*/ 1277925 h 3340808"/>
                <a:gd name="connsiteX9" fmla="*/ 1080015 w 1546122"/>
                <a:gd name="connsiteY9" fmla="*/ 1178083 h 3340808"/>
                <a:gd name="connsiteX10" fmla="*/ 1297621 w 1546122"/>
                <a:gd name="connsiteY10" fmla="*/ 877739 h 3340808"/>
                <a:gd name="connsiteX11" fmla="*/ 1373485 w 1546122"/>
                <a:gd name="connsiteY11" fmla="*/ 628379 h 3340808"/>
                <a:gd name="connsiteX12" fmla="*/ 1409902 w 1546122"/>
                <a:gd name="connsiteY12" fmla="*/ 409300 h 3340808"/>
                <a:gd name="connsiteX13" fmla="*/ 1413994 w 1546122"/>
                <a:gd name="connsiteY13" fmla="*/ 344648 h 3340808"/>
                <a:gd name="connsiteX14" fmla="*/ 1418250 w 1546122"/>
                <a:gd name="connsiteY14" fmla="*/ 71965 h 3340808"/>
                <a:gd name="connsiteX15" fmla="*/ 1413913 w 1546122"/>
                <a:gd name="connsiteY15" fmla="*/ 7395 h 3340808"/>
                <a:gd name="connsiteX16" fmla="*/ 1428071 w 1546122"/>
                <a:gd name="connsiteY16" fmla="*/ 10095 h 3340808"/>
                <a:gd name="connsiteX17" fmla="*/ 1445256 w 1546122"/>
                <a:gd name="connsiteY17" fmla="*/ 61735 h 3340808"/>
                <a:gd name="connsiteX18" fmla="*/ 1543952 w 1546122"/>
                <a:gd name="connsiteY18" fmla="*/ 882403 h 3340808"/>
                <a:gd name="connsiteX19" fmla="*/ 1318081 w 1546122"/>
                <a:gd name="connsiteY19" fmla="*/ 1520738 h 3340808"/>
                <a:gd name="connsiteX20" fmla="*/ 937126 w 1546122"/>
                <a:gd name="connsiteY20" fmla="*/ 1812161 h 3340808"/>
                <a:gd name="connsiteX21" fmla="*/ 519754 w 1546122"/>
                <a:gd name="connsiteY21" fmla="*/ 1976819 h 3340808"/>
                <a:gd name="connsiteX22" fmla="*/ 234222 w 1546122"/>
                <a:gd name="connsiteY22" fmla="*/ 2115861 h 3340808"/>
                <a:gd name="connsiteX23" fmla="*/ 114330 w 1546122"/>
                <a:gd name="connsiteY23" fmla="*/ 2225769 h 3340808"/>
                <a:gd name="connsiteX24" fmla="*/ 52379 w 1546122"/>
                <a:gd name="connsiteY24" fmla="*/ 2395910 h 3340808"/>
                <a:gd name="connsiteX25" fmla="*/ 25618 w 1546122"/>
                <a:gd name="connsiteY25" fmla="*/ 3340808 h 334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6122" h="3340808">
                  <a:moveTo>
                    <a:pt x="25618" y="3340808"/>
                  </a:moveTo>
                  <a:cubicBezTo>
                    <a:pt x="14979" y="3339417"/>
                    <a:pt x="10478" y="3339172"/>
                    <a:pt x="2" y="3336634"/>
                  </a:cubicBezTo>
                  <a:cubicBezTo>
                    <a:pt x="-243" y="3263881"/>
                    <a:pt x="17761" y="2469482"/>
                    <a:pt x="23653" y="2402866"/>
                  </a:cubicBezTo>
                  <a:cubicBezTo>
                    <a:pt x="31919" y="2309326"/>
                    <a:pt x="39694" y="2215458"/>
                    <a:pt x="69892" y="2125600"/>
                  </a:cubicBezTo>
                  <a:cubicBezTo>
                    <a:pt x="98044" y="2041880"/>
                    <a:pt x="145101" y="1968472"/>
                    <a:pt x="199277" y="1899400"/>
                  </a:cubicBezTo>
                  <a:cubicBezTo>
                    <a:pt x="232503" y="1857091"/>
                    <a:pt x="267693" y="1816499"/>
                    <a:pt x="306730" y="1779345"/>
                  </a:cubicBezTo>
                  <a:cubicBezTo>
                    <a:pt x="375719" y="1713711"/>
                    <a:pt x="453302" y="1659207"/>
                    <a:pt x="532193" y="1606422"/>
                  </a:cubicBezTo>
                  <a:cubicBezTo>
                    <a:pt x="626716" y="1543325"/>
                    <a:pt x="721565" y="1480555"/>
                    <a:pt x="811833" y="1411484"/>
                  </a:cubicBezTo>
                  <a:cubicBezTo>
                    <a:pt x="867155" y="1369174"/>
                    <a:pt x="921577" y="1325636"/>
                    <a:pt x="972643" y="1277925"/>
                  </a:cubicBezTo>
                  <a:cubicBezTo>
                    <a:pt x="1008325" y="1244535"/>
                    <a:pt x="1046297" y="1213519"/>
                    <a:pt x="1080015" y="1178083"/>
                  </a:cubicBezTo>
                  <a:cubicBezTo>
                    <a:pt x="1166026" y="1087816"/>
                    <a:pt x="1245491" y="992475"/>
                    <a:pt x="1297621" y="877739"/>
                  </a:cubicBezTo>
                  <a:cubicBezTo>
                    <a:pt x="1333793" y="798110"/>
                    <a:pt x="1358099" y="714800"/>
                    <a:pt x="1373485" y="628379"/>
                  </a:cubicBezTo>
                  <a:cubicBezTo>
                    <a:pt x="1386497" y="555707"/>
                    <a:pt x="1401309" y="482381"/>
                    <a:pt x="1409902" y="409300"/>
                  </a:cubicBezTo>
                  <a:cubicBezTo>
                    <a:pt x="1412439" y="387940"/>
                    <a:pt x="1412358" y="366253"/>
                    <a:pt x="1413994" y="344648"/>
                  </a:cubicBezTo>
                  <a:cubicBezTo>
                    <a:pt x="1420705" y="253890"/>
                    <a:pt x="1419559" y="162886"/>
                    <a:pt x="1418250" y="71965"/>
                  </a:cubicBezTo>
                  <a:cubicBezTo>
                    <a:pt x="1417923" y="50605"/>
                    <a:pt x="1414649" y="28918"/>
                    <a:pt x="1413913" y="7395"/>
                  </a:cubicBezTo>
                  <a:cubicBezTo>
                    <a:pt x="1421687" y="-7991"/>
                    <a:pt x="1425206" y="4530"/>
                    <a:pt x="1428071" y="10095"/>
                  </a:cubicBezTo>
                  <a:cubicBezTo>
                    <a:pt x="1436500" y="26299"/>
                    <a:pt x="1440919" y="44058"/>
                    <a:pt x="1445256" y="61735"/>
                  </a:cubicBezTo>
                  <a:cubicBezTo>
                    <a:pt x="1511135" y="331308"/>
                    <a:pt x="1556801" y="603746"/>
                    <a:pt x="1543952" y="882403"/>
                  </a:cubicBezTo>
                  <a:cubicBezTo>
                    <a:pt x="1533150" y="1117032"/>
                    <a:pt x="1466780" y="1334066"/>
                    <a:pt x="1318081" y="1520738"/>
                  </a:cubicBezTo>
                  <a:cubicBezTo>
                    <a:pt x="1217175" y="1647504"/>
                    <a:pt x="1080015" y="1738835"/>
                    <a:pt x="937126" y="1812161"/>
                  </a:cubicBezTo>
                  <a:cubicBezTo>
                    <a:pt x="803403" y="1880742"/>
                    <a:pt x="661251" y="1927880"/>
                    <a:pt x="519754" y="1976819"/>
                  </a:cubicBezTo>
                  <a:cubicBezTo>
                    <a:pt x="420485" y="2011109"/>
                    <a:pt x="321134" y="2054565"/>
                    <a:pt x="234222" y="2115861"/>
                  </a:cubicBezTo>
                  <a:cubicBezTo>
                    <a:pt x="187001" y="2149169"/>
                    <a:pt x="150502" y="2180595"/>
                    <a:pt x="114330" y="2225769"/>
                  </a:cubicBezTo>
                  <a:cubicBezTo>
                    <a:pt x="75948" y="2273808"/>
                    <a:pt x="61135" y="2336578"/>
                    <a:pt x="52379" y="2395910"/>
                  </a:cubicBezTo>
                  <a:cubicBezTo>
                    <a:pt x="30364" y="2546491"/>
                    <a:pt x="31510" y="3243749"/>
                    <a:pt x="25618" y="3340808"/>
                  </a:cubicBezTo>
                  <a:close/>
                </a:path>
              </a:pathLst>
            </a:custGeom>
            <a:solidFill>
              <a:srgbClr val="88AB3F"/>
            </a:solidFill>
            <a:ln w="818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7DC84D1-91FB-40D7-B7AC-9646D8E239E4}"/>
                </a:ext>
              </a:extLst>
            </p:cNvPr>
            <p:cNvSpPr/>
            <p:nvPr/>
          </p:nvSpPr>
          <p:spPr>
            <a:xfrm>
              <a:off x="181567" y="3984065"/>
              <a:ext cx="516492" cy="845697"/>
            </a:xfrm>
            <a:custGeom>
              <a:avLst/>
              <a:gdLst>
                <a:gd name="connsiteX0" fmla="*/ 93819 w 1054529"/>
                <a:gd name="connsiteY0" fmla="*/ 8328 h 1726673"/>
                <a:gd name="connsiteX1" fmla="*/ 89891 w 1054529"/>
                <a:gd name="connsiteY1" fmla="*/ 177895 h 1726673"/>
                <a:gd name="connsiteX2" fmla="*/ 143413 w 1054529"/>
                <a:gd name="connsiteY2" fmla="*/ 548457 h 1726673"/>
                <a:gd name="connsiteX3" fmla="*/ 270589 w 1054529"/>
                <a:gd name="connsiteY3" fmla="*/ 765081 h 1726673"/>
                <a:gd name="connsiteX4" fmla="*/ 585091 w 1054529"/>
                <a:gd name="connsiteY4" fmla="*/ 1039647 h 1726673"/>
                <a:gd name="connsiteX5" fmla="*/ 804662 w 1054529"/>
                <a:gd name="connsiteY5" fmla="*/ 1192847 h 1726673"/>
                <a:gd name="connsiteX6" fmla="*/ 986014 w 1054529"/>
                <a:gd name="connsiteY6" fmla="*/ 1398996 h 1726673"/>
                <a:gd name="connsiteX7" fmla="*/ 1048456 w 1054529"/>
                <a:gd name="connsiteY7" fmla="*/ 1594424 h 1726673"/>
                <a:gd name="connsiteX8" fmla="*/ 1051157 w 1054529"/>
                <a:gd name="connsiteY8" fmla="*/ 1726674 h 1726673"/>
                <a:gd name="connsiteX9" fmla="*/ 1020795 w 1054529"/>
                <a:gd name="connsiteY9" fmla="*/ 1591887 h 1726673"/>
                <a:gd name="connsiteX10" fmla="*/ 903604 w 1054529"/>
                <a:gd name="connsiteY10" fmla="*/ 1465448 h 1726673"/>
                <a:gd name="connsiteX11" fmla="*/ 703429 w 1054529"/>
                <a:gd name="connsiteY11" fmla="*/ 1375099 h 1726673"/>
                <a:gd name="connsiteX12" fmla="*/ 391136 w 1054529"/>
                <a:gd name="connsiteY12" fmla="*/ 1247760 h 1726673"/>
                <a:gd name="connsiteX13" fmla="*/ 4698 w 1054529"/>
                <a:gd name="connsiteY13" fmla="*/ 651736 h 1726673"/>
                <a:gd name="connsiteX14" fmla="*/ 44881 w 1054529"/>
                <a:gd name="connsiteY14" fmla="*/ 155308 h 1726673"/>
                <a:gd name="connsiteX15" fmla="*/ 76715 w 1054529"/>
                <a:gd name="connsiteY15" fmla="*/ 20603 h 1726673"/>
                <a:gd name="connsiteX16" fmla="*/ 84163 w 1054529"/>
                <a:gd name="connsiteY16" fmla="*/ 3499 h 1726673"/>
                <a:gd name="connsiteX17" fmla="*/ 93819 w 1054529"/>
                <a:gd name="connsiteY17" fmla="*/ 8328 h 172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4529" h="1726673">
                  <a:moveTo>
                    <a:pt x="93819" y="8328"/>
                  </a:moveTo>
                  <a:cubicBezTo>
                    <a:pt x="85308" y="64714"/>
                    <a:pt x="87109" y="121591"/>
                    <a:pt x="89891" y="177895"/>
                  </a:cubicBezTo>
                  <a:cubicBezTo>
                    <a:pt x="96193" y="302943"/>
                    <a:pt x="102331" y="428319"/>
                    <a:pt x="143413" y="548457"/>
                  </a:cubicBezTo>
                  <a:cubicBezTo>
                    <a:pt x="171074" y="629394"/>
                    <a:pt x="214284" y="700838"/>
                    <a:pt x="270589" y="765081"/>
                  </a:cubicBezTo>
                  <a:cubicBezTo>
                    <a:pt x="363147" y="870815"/>
                    <a:pt x="470600" y="959118"/>
                    <a:pt x="585091" y="1039647"/>
                  </a:cubicBezTo>
                  <a:cubicBezTo>
                    <a:pt x="658090" y="1090959"/>
                    <a:pt x="734363" y="1137606"/>
                    <a:pt x="804662" y="1192847"/>
                  </a:cubicBezTo>
                  <a:cubicBezTo>
                    <a:pt x="877906" y="1250460"/>
                    <a:pt x="937484" y="1319531"/>
                    <a:pt x="986014" y="1398996"/>
                  </a:cubicBezTo>
                  <a:cubicBezTo>
                    <a:pt x="1022923" y="1459392"/>
                    <a:pt x="1039618" y="1525190"/>
                    <a:pt x="1048456" y="1594424"/>
                  </a:cubicBezTo>
                  <a:cubicBezTo>
                    <a:pt x="1053285" y="1632234"/>
                    <a:pt x="1057868" y="1676098"/>
                    <a:pt x="1051157" y="1726674"/>
                  </a:cubicBezTo>
                  <a:cubicBezTo>
                    <a:pt x="1045510" y="1683382"/>
                    <a:pt x="1039372" y="1632561"/>
                    <a:pt x="1020795" y="1591887"/>
                  </a:cubicBezTo>
                  <a:cubicBezTo>
                    <a:pt x="995753" y="1537056"/>
                    <a:pt x="952052" y="1498838"/>
                    <a:pt x="903604" y="1465448"/>
                  </a:cubicBezTo>
                  <a:cubicBezTo>
                    <a:pt x="842389" y="1423302"/>
                    <a:pt x="772991" y="1399078"/>
                    <a:pt x="703429" y="1375099"/>
                  </a:cubicBezTo>
                  <a:cubicBezTo>
                    <a:pt x="596958" y="1338354"/>
                    <a:pt x="490651" y="1301691"/>
                    <a:pt x="391136" y="1247760"/>
                  </a:cubicBezTo>
                  <a:cubicBezTo>
                    <a:pt x="153807" y="1119193"/>
                    <a:pt x="28840" y="917954"/>
                    <a:pt x="4698" y="651736"/>
                  </a:cubicBezTo>
                  <a:cubicBezTo>
                    <a:pt x="-10524" y="484132"/>
                    <a:pt x="13455" y="319311"/>
                    <a:pt x="44881" y="155308"/>
                  </a:cubicBezTo>
                  <a:cubicBezTo>
                    <a:pt x="53555" y="109970"/>
                    <a:pt x="63458" y="64877"/>
                    <a:pt x="76715" y="20603"/>
                  </a:cubicBezTo>
                  <a:cubicBezTo>
                    <a:pt x="78516" y="14629"/>
                    <a:pt x="80316" y="8000"/>
                    <a:pt x="84163" y="3499"/>
                  </a:cubicBezTo>
                  <a:cubicBezTo>
                    <a:pt x="90546" y="-3621"/>
                    <a:pt x="93328" y="1208"/>
                    <a:pt x="93819" y="8328"/>
                  </a:cubicBezTo>
                  <a:close/>
                </a:path>
              </a:pathLst>
            </a:custGeom>
            <a:solidFill>
              <a:srgbClr val="88AB3F"/>
            </a:solidFill>
            <a:ln w="818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D813400-DB7C-4A2D-9F96-28ADBDC3C905}"/>
                </a:ext>
              </a:extLst>
            </p:cNvPr>
            <p:cNvSpPr/>
            <p:nvPr/>
          </p:nvSpPr>
          <p:spPr>
            <a:xfrm>
              <a:off x="271672" y="3552490"/>
              <a:ext cx="445358" cy="924023"/>
            </a:xfrm>
            <a:custGeom>
              <a:avLst/>
              <a:gdLst>
                <a:gd name="connsiteX0" fmla="*/ 78190 w 909294"/>
                <a:gd name="connsiteY0" fmla="*/ 6289 h 1886592"/>
                <a:gd name="connsiteX1" fmla="*/ 73525 w 909294"/>
                <a:gd name="connsiteY1" fmla="*/ 112842 h 1886592"/>
                <a:gd name="connsiteX2" fmla="*/ 115999 w 909294"/>
                <a:gd name="connsiteY2" fmla="*/ 451486 h 1886592"/>
                <a:gd name="connsiteX3" fmla="*/ 223697 w 909294"/>
                <a:gd name="connsiteY3" fmla="*/ 643560 h 1886592"/>
                <a:gd name="connsiteX4" fmla="*/ 619710 w 909294"/>
                <a:gd name="connsiteY4" fmla="*/ 966164 h 1886592"/>
                <a:gd name="connsiteX5" fmla="*/ 852866 w 909294"/>
                <a:gd name="connsiteY5" fmla="*/ 1217978 h 1886592"/>
                <a:gd name="connsiteX6" fmla="*/ 889038 w 909294"/>
                <a:gd name="connsiteY6" fmla="*/ 1358739 h 1886592"/>
                <a:gd name="connsiteX7" fmla="*/ 907533 w 909294"/>
                <a:gd name="connsiteY7" fmla="*/ 1788469 h 1886592"/>
                <a:gd name="connsiteX8" fmla="*/ 898204 w 909294"/>
                <a:gd name="connsiteY8" fmla="*/ 1886592 h 1886592"/>
                <a:gd name="connsiteX9" fmla="*/ 875126 w 909294"/>
                <a:gd name="connsiteY9" fmla="*/ 1382063 h 1886592"/>
                <a:gd name="connsiteX10" fmla="*/ 795743 w 909294"/>
                <a:gd name="connsiteY10" fmla="*/ 1265444 h 1886592"/>
                <a:gd name="connsiteX11" fmla="*/ 601788 w 909294"/>
                <a:gd name="connsiteY11" fmla="*/ 1168221 h 1886592"/>
                <a:gd name="connsiteX12" fmla="*/ 324603 w 909294"/>
                <a:gd name="connsiteY12" fmla="*/ 1054630 h 1886592"/>
                <a:gd name="connsiteX13" fmla="*/ 1754 w 909294"/>
                <a:gd name="connsiteY13" fmla="*/ 524649 h 1886592"/>
                <a:gd name="connsiteX14" fmla="*/ 61495 w 909294"/>
                <a:gd name="connsiteY14" fmla="*/ 28304 h 1886592"/>
                <a:gd name="connsiteX15" fmla="*/ 71234 w 909294"/>
                <a:gd name="connsiteY15" fmla="*/ 3016 h 1886592"/>
                <a:gd name="connsiteX16" fmla="*/ 78190 w 909294"/>
                <a:gd name="connsiteY16" fmla="*/ 6289 h 18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9294" h="1886592">
                  <a:moveTo>
                    <a:pt x="78190" y="6289"/>
                  </a:moveTo>
                  <a:cubicBezTo>
                    <a:pt x="74753" y="41725"/>
                    <a:pt x="71479" y="77243"/>
                    <a:pt x="73525" y="112842"/>
                  </a:cubicBezTo>
                  <a:cubicBezTo>
                    <a:pt x="80072" y="226678"/>
                    <a:pt x="82527" y="341169"/>
                    <a:pt x="115999" y="451486"/>
                  </a:cubicBezTo>
                  <a:cubicBezTo>
                    <a:pt x="137768" y="523258"/>
                    <a:pt x="174840" y="586682"/>
                    <a:pt x="223697" y="643560"/>
                  </a:cubicBezTo>
                  <a:cubicBezTo>
                    <a:pt x="336388" y="774827"/>
                    <a:pt x="476740" y="872050"/>
                    <a:pt x="619710" y="966164"/>
                  </a:cubicBezTo>
                  <a:cubicBezTo>
                    <a:pt x="718079" y="1030897"/>
                    <a:pt x="799017" y="1112080"/>
                    <a:pt x="852866" y="1217978"/>
                  </a:cubicBezTo>
                  <a:cubicBezTo>
                    <a:pt x="875289" y="1262007"/>
                    <a:pt x="883800" y="1310128"/>
                    <a:pt x="889038" y="1358739"/>
                  </a:cubicBezTo>
                  <a:cubicBezTo>
                    <a:pt x="900413" y="1463410"/>
                    <a:pt x="914244" y="1738548"/>
                    <a:pt x="907533" y="1788469"/>
                  </a:cubicBezTo>
                  <a:cubicBezTo>
                    <a:pt x="905651" y="1802709"/>
                    <a:pt x="901968" y="1872598"/>
                    <a:pt x="898204" y="1886592"/>
                  </a:cubicBezTo>
                  <a:cubicBezTo>
                    <a:pt x="897631" y="1811465"/>
                    <a:pt x="880527" y="1411443"/>
                    <a:pt x="875126" y="1382063"/>
                  </a:cubicBezTo>
                  <a:cubicBezTo>
                    <a:pt x="865796" y="1332060"/>
                    <a:pt x="832734" y="1296952"/>
                    <a:pt x="795743" y="1265444"/>
                  </a:cubicBezTo>
                  <a:cubicBezTo>
                    <a:pt x="739111" y="1217324"/>
                    <a:pt x="670777" y="1191954"/>
                    <a:pt x="601788" y="1168221"/>
                  </a:cubicBezTo>
                  <a:cubicBezTo>
                    <a:pt x="507265" y="1135650"/>
                    <a:pt x="412661" y="1103406"/>
                    <a:pt x="324603" y="1054630"/>
                  </a:cubicBezTo>
                  <a:cubicBezTo>
                    <a:pt x="116244" y="939157"/>
                    <a:pt x="14602" y="758460"/>
                    <a:pt x="1754" y="524649"/>
                  </a:cubicBezTo>
                  <a:cubicBezTo>
                    <a:pt x="-7576" y="355900"/>
                    <a:pt x="21476" y="191324"/>
                    <a:pt x="61495" y="28304"/>
                  </a:cubicBezTo>
                  <a:cubicBezTo>
                    <a:pt x="63623" y="19547"/>
                    <a:pt x="66651" y="10708"/>
                    <a:pt x="71234" y="3016"/>
                  </a:cubicBezTo>
                  <a:cubicBezTo>
                    <a:pt x="74753" y="-3040"/>
                    <a:pt x="77535" y="1052"/>
                    <a:pt x="78190" y="6289"/>
                  </a:cubicBezTo>
                  <a:close/>
                </a:path>
              </a:pathLst>
            </a:custGeom>
            <a:solidFill>
              <a:srgbClr val="88AB3F"/>
            </a:solidFill>
            <a:ln w="818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1F1CBA8-1B84-43B8-98B2-84AB961E427F}"/>
                </a:ext>
              </a:extLst>
            </p:cNvPr>
            <p:cNvSpPr/>
            <p:nvPr/>
          </p:nvSpPr>
          <p:spPr>
            <a:xfrm>
              <a:off x="734223" y="3166619"/>
              <a:ext cx="426124" cy="1135422"/>
            </a:xfrm>
            <a:custGeom>
              <a:avLst/>
              <a:gdLst>
                <a:gd name="connsiteX0" fmla="*/ 11257 w 870023"/>
                <a:gd name="connsiteY0" fmla="*/ 2318190 h 2318208"/>
                <a:gd name="connsiteX1" fmla="*/ 16249 w 870023"/>
                <a:gd name="connsiteY1" fmla="*/ 1303730 h 2318208"/>
                <a:gd name="connsiteX2" fmla="*/ 125502 w 870023"/>
                <a:gd name="connsiteY2" fmla="*/ 1044550 h 2318208"/>
                <a:gd name="connsiteX3" fmla="*/ 366514 w 870023"/>
                <a:gd name="connsiteY3" fmla="*/ 851904 h 2318208"/>
                <a:gd name="connsiteX4" fmla="*/ 557605 w 870023"/>
                <a:gd name="connsiteY4" fmla="*/ 702877 h 2318208"/>
                <a:gd name="connsiteX5" fmla="*/ 713833 w 870023"/>
                <a:gd name="connsiteY5" fmla="*/ 515960 h 2318208"/>
                <a:gd name="connsiteX6" fmla="*/ 768583 w 870023"/>
                <a:gd name="connsiteY6" fmla="*/ 356376 h 2318208"/>
                <a:gd name="connsiteX7" fmla="*/ 786587 w 870023"/>
                <a:gd name="connsiteY7" fmla="*/ 194747 h 2318208"/>
                <a:gd name="connsiteX8" fmla="*/ 797717 w 870023"/>
                <a:gd name="connsiteY8" fmla="*/ 18714 h 2318208"/>
                <a:gd name="connsiteX9" fmla="*/ 794198 w 870023"/>
                <a:gd name="connsiteY9" fmla="*/ 9303 h 2318208"/>
                <a:gd name="connsiteX10" fmla="*/ 797636 w 870023"/>
                <a:gd name="connsiteY10" fmla="*/ 301 h 2318208"/>
                <a:gd name="connsiteX11" fmla="*/ 806310 w 870023"/>
                <a:gd name="connsiteY11" fmla="*/ 9221 h 2318208"/>
                <a:gd name="connsiteX12" fmla="*/ 829389 w 870023"/>
                <a:gd name="connsiteY12" fmla="*/ 100634 h 2318208"/>
                <a:gd name="connsiteX13" fmla="*/ 869898 w 870023"/>
                <a:gd name="connsiteY13" fmla="*/ 458674 h 2318208"/>
                <a:gd name="connsiteX14" fmla="*/ 489844 w 870023"/>
                <a:gd name="connsiteY14" fmla="*/ 1030801 h 2318208"/>
                <a:gd name="connsiteX15" fmla="*/ 230746 w 870023"/>
                <a:gd name="connsiteY15" fmla="*/ 1127942 h 2318208"/>
                <a:gd name="connsiteX16" fmla="*/ 75500 w 870023"/>
                <a:gd name="connsiteY16" fmla="*/ 1231549 h 2318208"/>
                <a:gd name="connsiteX17" fmla="*/ 30489 w 870023"/>
                <a:gd name="connsiteY17" fmla="*/ 1344076 h 2318208"/>
                <a:gd name="connsiteX18" fmla="*/ 19195 w 870023"/>
                <a:gd name="connsiteY18" fmla="*/ 1701788 h 2318208"/>
                <a:gd name="connsiteX19" fmla="*/ 11257 w 870023"/>
                <a:gd name="connsiteY19" fmla="*/ 2318190 h 23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0023" h="2318208">
                  <a:moveTo>
                    <a:pt x="11257" y="2318190"/>
                  </a:moveTo>
                  <a:cubicBezTo>
                    <a:pt x="-14113" y="2142157"/>
                    <a:pt x="10520" y="1380985"/>
                    <a:pt x="16249" y="1303730"/>
                  </a:cubicBezTo>
                  <a:cubicBezTo>
                    <a:pt x="23614" y="1205197"/>
                    <a:pt x="61914" y="1120495"/>
                    <a:pt x="125502" y="1044550"/>
                  </a:cubicBezTo>
                  <a:cubicBezTo>
                    <a:pt x="193264" y="963694"/>
                    <a:pt x="281648" y="910418"/>
                    <a:pt x="366514" y="851904"/>
                  </a:cubicBezTo>
                  <a:cubicBezTo>
                    <a:pt x="433130" y="805911"/>
                    <a:pt x="497209" y="757054"/>
                    <a:pt x="557605" y="702877"/>
                  </a:cubicBezTo>
                  <a:cubicBezTo>
                    <a:pt x="618984" y="647882"/>
                    <a:pt x="673242" y="587732"/>
                    <a:pt x="713833" y="515960"/>
                  </a:cubicBezTo>
                  <a:cubicBezTo>
                    <a:pt x="741904" y="466366"/>
                    <a:pt x="757944" y="412108"/>
                    <a:pt x="768583" y="356376"/>
                  </a:cubicBezTo>
                  <a:cubicBezTo>
                    <a:pt x="778813" y="303018"/>
                    <a:pt x="782168" y="248923"/>
                    <a:pt x="786587" y="194747"/>
                  </a:cubicBezTo>
                  <a:cubicBezTo>
                    <a:pt x="791498" y="135906"/>
                    <a:pt x="795753" y="77310"/>
                    <a:pt x="797717" y="18714"/>
                  </a:cubicBezTo>
                  <a:cubicBezTo>
                    <a:pt x="797799" y="15604"/>
                    <a:pt x="795426" y="12413"/>
                    <a:pt x="794198" y="9303"/>
                  </a:cubicBezTo>
                  <a:cubicBezTo>
                    <a:pt x="793871" y="5702"/>
                    <a:pt x="793789" y="1283"/>
                    <a:pt x="797636" y="301"/>
                  </a:cubicBezTo>
                  <a:cubicBezTo>
                    <a:pt x="804592" y="-1500"/>
                    <a:pt x="804919" y="5211"/>
                    <a:pt x="806310" y="9221"/>
                  </a:cubicBezTo>
                  <a:cubicBezTo>
                    <a:pt x="816622" y="39010"/>
                    <a:pt x="823005" y="69863"/>
                    <a:pt x="829389" y="100634"/>
                  </a:cubicBezTo>
                  <a:cubicBezTo>
                    <a:pt x="853858" y="218725"/>
                    <a:pt x="871699" y="337636"/>
                    <a:pt x="869898" y="458674"/>
                  </a:cubicBezTo>
                  <a:cubicBezTo>
                    <a:pt x="865888" y="727265"/>
                    <a:pt x="736912" y="919829"/>
                    <a:pt x="489844" y="1030801"/>
                  </a:cubicBezTo>
                  <a:cubicBezTo>
                    <a:pt x="405469" y="1068692"/>
                    <a:pt x="316757" y="1094798"/>
                    <a:pt x="230746" y="1127942"/>
                  </a:cubicBezTo>
                  <a:cubicBezTo>
                    <a:pt x="182952" y="1146356"/>
                    <a:pt x="111835" y="1193904"/>
                    <a:pt x="75500" y="1231549"/>
                  </a:cubicBezTo>
                  <a:cubicBezTo>
                    <a:pt x="43255" y="1265102"/>
                    <a:pt x="35890" y="1299474"/>
                    <a:pt x="30489" y="1344076"/>
                  </a:cubicBezTo>
                  <a:cubicBezTo>
                    <a:pt x="26151" y="1380166"/>
                    <a:pt x="19686" y="1643274"/>
                    <a:pt x="19195" y="1701788"/>
                  </a:cubicBezTo>
                  <a:cubicBezTo>
                    <a:pt x="18622" y="1765458"/>
                    <a:pt x="11830" y="2321873"/>
                    <a:pt x="11257" y="2318190"/>
                  </a:cubicBezTo>
                  <a:close/>
                </a:path>
              </a:pathLst>
            </a:custGeom>
            <a:solidFill>
              <a:srgbClr val="88AB3F"/>
            </a:solidFill>
            <a:ln w="8182"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altLang="zh-TW" dirty="0" smtClean="0">
                <a:effectLst>
                  <a:outerShdw blurRad="38100" dist="38100" dir="2700000" algn="tl">
                    <a:srgbClr val="000000">
                      <a:alpha val="43137"/>
                    </a:srgbClr>
                  </a:outerShdw>
                </a:effectLst>
              </a:rPr>
              <a:t>4</a:t>
            </a:r>
            <a:r>
              <a:rPr lang="en-US" altLang="zh-TW" dirty="0">
                <a:effectLst>
                  <a:outerShdw blurRad="38100" dist="38100" dir="2700000" algn="tl">
                    <a:srgbClr val="000000">
                      <a:alpha val="43137"/>
                    </a:srgbClr>
                  </a:outerShdw>
                </a:effectLst>
              </a:rPr>
              <a:t>. </a:t>
            </a:r>
            <a:r>
              <a:rPr lang="en-US" altLang="zh-TW" dirty="0" err="1">
                <a:effectLst>
                  <a:outerShdw blurRad="38100" dist="38100" dir="2700000" algn="tl">
                    <a:srgbClr val="000000">
                      <a:alpha val="43137"/>
                    </a:srgbClr>
                  </a:outerShdw>
                </a:effectLst>
              </a:rPr>
              <a:t>Facilitie</a:t>
            </a:r>
            <a:endParaRPr lang="en-US" dirty="0">
              <a:effectLst>
                <a:outerShdw blurRad="38100" dist="38100" dir="2700000" algn="tl">
                  <a:srgbClr val="000000">
                    <a:alpha val="43137"/>
                  </a:srgbClr>
                </a:outerShdw>
              </a:effectLst>
            </a:endParaRPr>
          </a:p>
        </p:txBody>
      </p:sp>
      <p:sp>
        <p:nvSpPr>
          <p:cNvPr id="3" name="Freeform 16">
            <a:extLst>
              <a:ext uri="{FF2B5EF4-FFF2-40B4-BE49-F238E27FC236}">
                <a16:creationId xmlns:a16="http://schemas.microsoft.com/office/drawing/2014/main" id="{F15572CE-7D36-430E-99B0-B29BB0FE7B01}"/>
              </a:ext>
            </a:extLst>
          </p:cNvPr>
          <p:cNvSpPr/>
          <p:nvPr/>
        </p:nvSpPr>
        <p:spPr>
          <a:xfrm>
            <a:off x="5295276" y="5243408"/>
            <a:ext cx="4922661" cy="1432117"/>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4" name="Freeform 20">
            <a:extLst>
              <a:ext uri="{FF2B5EF4-FFF2-40B4-BE49-F238E27FC236}">
                <a16:creationId xmlns:a16="http://schemas.microsoft.com/office/drawing/2014/main" id="{1228B43A-812A-4463-8CCA-19B260267E3B}"/>
              </a:ext>
            </a:extLst>
          </p:cNvPr>
          <p:cNvSpPr/>
          <p:nvPr/>
        </p:nvSpPr>
        <p:spPr>
          <a:xfrm rot="10800000">
            <a:off x="2950355" y="1287544"/>
            <a:ext cx="4922661" cy="1432117"/>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w="9525" cap="flat">
            <a:noFill/>
            <a:prstDash val="solid"/>
            <a:miter/>
          </a:ln>
        </p:spPr>
        <p:txBody>
          <a:bodyPr rtlCol="0" anchor="ctr"/>
          <a:lstStyle/>
          <a:p>
            <a:endParaRPr lang="ko-KR" altLang="en-US">
              <a:solidFill>
                <a:schemeClr val="tx1"/>
              </a:solidFill>
            </a:endParaRPr>
          </a:p>
        </p:txBody>
      </p:sp>
      <p:sp>
        <p:nvSpPr>
          <p:cNvPr id="5" name="TextBox 4">
            <a:extLst>
              <a:ext uri="{FF2B5EF4-FFF2-40B4-BE49-F238E27FC236}">
                <a16:creationId xmlns:a16="http://schemas.microsoft.com/office/drawing/2014/main" id="{60C4B981-C5E6-4C24-909C-207BCC76A218}"/>
              </a:ext>
            </a:extLst>
          </p:cNvPr>
          <p:cNvSpPr txBox="1"/>
          <p:nvPr/>
        </p:nvSpPr>
        <p:spPr>
          <a:xfrm>
            <a:off x="8298786" y="2250970"/>
            <a:ext cx="3541667" cy="3539430"/>
          </a:xfrm>
          <a:prstGeom prst="rect">
            <a:avLst/>
          </a:prstGeom>
          <a:noFill/>
        </p:spPr>
        <p:txBody>
          <a:bodyPr wrap="square" rtlCol="0">
            <a:spAutoFit/>
          </a:bodyPr>
          <a:lstStyle/>
          <a:p>
            <a:pPr algn="just"/>
            <a:r>
              <a:rPr lang="en-US" altLang="zh-TW" sz="1400" dirty="0" smtClean="0">
                <a:solidFill>
                  <a:schemeClr val="tx1">
                    <a:lumMod val="75000"/>
                    <a:lumOff val="25000"/>
                  </a:schemeClr>
                </a:solidFill>
                <a:effectLst>
                  <a:outerShdw blurRad="38100" dist="38100" dir="2700000" algn="tl">
                    <a:srgbClr val="000000">
                      <a:alpha val="43137"/>
                    </a:srgbClr>
                  </a:outerShdw>
                </a:effectLst>
                <a:cs typeface="Arial" pitchFamily="34" charset="0"/>
              </a:rPr>
              <a:t>As a result, it often becomes a bottleneck. The use of wave systems on the arrival and departure of aircraft can even exacerbate the situation. Such systems are used to provide a short connection time for transshipment goods or passengers. However, it can cause a peak to be reached, which can lead to long waits if there is any disturbance. In general, waiting has a negative impact on the environment. The aircraft that had to wait before landing flew on the waiting route. Ships that have to wait offshore can drop anchor and emit much less. Trucks waiting at the container terminal may also keep their engines running.</a:t>
            </a:r>
            <a:endParaRPr lang="ko-KR" altLang="en-US" sz="1400"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8" name="TextBox 7">
            <a:extLst>
              <a:ext uri="{FF2B5EF4-FFF2-40B4-BE49-F238E27FC236}">
                <a16:creationId xmlns:a16="http://schemas.microsoft.com/office/drawing/2014/main" id="{F698D40E-9662-44B3-A9F2-BCFCA144841B}"/>
              </a:ext>
            </a:extLst>
          </p:cNvPr>
          <p:cNvSpPr txBox="1"/>
          <p:nvPr/>
        </p:nvSpPr>
        <p:spPr>
          <a:xfrm>
            <a:off x="8282807" y="1610454"/>
            <a:ext cx="3237918" cy="646331"/>
          </a:xfrm>
          <a:prstGeom prst="rect">
            <a:avLst/>
          </a:prstGeom>
          <a:noFill/>
        </p:spPr>
        <p:txBody>
          <a:bodyPr wrap="square" rtlCol="0">
            <a:spAutoFit/>
          </a:bodyPr>
          <a:lstStyle/>
          <a:p>
            <a:pPr algn="ctr"/>
            <a:r>
              <a:rPr lang="en-US" altLang="zh-TW" b="1" dirty="0" smtClean="0">
                <a:solidFill>
                  <a:schemeClr val="accent3"/>
                </a:solidFill>
                <a:effectLst>
                  <a:outerShdw blurRad="38100" dist="38100" dir="2700000" algn="tl">
                    <a:srgbClr val="000000">
                      <a:alpha val="43137"/>
                    </a:srgbClr>
                  </a:outerShdw>
                </a:effectLst>
                <a:cs typeface="Arial" pitchFamily="34" charset="0"/>
              </a:rPr>
              <a:t>A facility is a node in a transportation network</a:t>
            </a:r>
            <a:endParaRPr lang="ko-KR" altLang="en-US" b="1" dirty="0">
              <a:solidFill>
                <a:schemeClr val="accent3"/>
              </a:solidFill>
              <a:effectLst>
                <a:outerShdw blurRad="38100" dist="38100" dir="2700000" algn="tl">
                  <a:srgbClr val="000000">
                    <a:alpha val="43137"/>
                  </a:srgbClr>
                </a:outerShdw>
              </a:effectLst>
              <a:cs typeface="Arial" pitchFamily="34" charset="0"/>
            </a:endParaRPr>
          </a:p>
        </p:txBody>
      </p:sp>
      <p:grpSp>
        <p:nvGrpSpPr>
          <p:cNvPr id="9" name="Group 8">
            <a:extLst>
              <a:ext uri="{FF2B5EF4-FFF2-40B4-BE49-F238E27FC236}">
                <a16:creationId xmlns:a16="http://schemas.microsoft.com/office/drawing/2014/main" id="{6DB06F1C-8551-430A-A9E5-70882BC2855C}"/>
              </a:ext>
            </a:extLst>
          </p:cNvPr>
          <p:cNvGrpSpPr/>
          <p:nvPr/>
        </p:nvGrpSpPr>
        <p:grpSpPr>
          <a:xfrm>
            <a:off x="612114" y="4040737"/>
            <a:ext cx="4351840" cy="2523768"/>
            <a:chOff x="2551704" y="4283314"/>
            <a:chExt cx="935720" cy="2523768"/>
          </a:xfrm>
        </p:grpSpPr>
        <p:sp>
          <p:nvSpPr>
            <p:cNvPr id="10" name="TextBox 9">
              <a:extLst>
                <a:ext uri="{FF2B5EF4-FFF2-40B4-BE49-F238E27FC236}">
                  <a16:creationId xmlns:a16="http://schemas.microsoft.com/office/drawing/2014/main" id="{36212E47-600C-49A7-B659-3635BFB4F03C}"/>
                </a:ext>
              </a:extLst>
            </p:cNvPr>
            <p:cNvSpPr txBox="1"/>
            <p:nvPr/>
          </p:nvSpPr>
          <p:spPr>
            <a:xfrm>
              <a:off x="2551706" y="4560313"/>
              <a:ext cx="935718" cy="2246769"/>
            </a:xfrm>
            <a:prstGeom prst="rect">
              <a:avLst/>
            </a:prstGeom>
            <a:noFill/>
          </p:spPr>
          <p:txBody>
            <a:bodyPr wrap="square" rtlCol="0">
              <a:spAutoFit/>
            </a:bodyPr>
            <a:lstStyle/>
            <a:p>
              <a:pPr algn="just"/>
              <a:r>
                <a:rPr lang="en-US" altLang="zh-TW" sz="1400" dirty="0" smtClean="0">
                  <a:solidFill>
                    <a:schemeClr val="tx1">
                      <a:lumMod val="75000"/>
                      <a:lumOff val="25000"/>
                    </a:schemeClr>
                  </a:solidFill>
                  <a:effectLst>
                    <a:outerShdw blurRad="38100" dist="38100" dir="2700000" algn="tl">
                      <a:srgbClr val="000000">
                        <a:alpha val="43137"/>
                      </a:srgbClr>
                    </a:outerShdw>
                  </a:effectLst>
                  <a:cs typeface="Arial" pitchFamily="34" charset="0"/>
                </a:rPr>
                <a:t>Most distribution centers use electrical equipment (e.g., forklifts) because there are no direct emissions involved (McKinnon et al. 2010) and short distances. However, diesel equipment is mostly used in container terminals where the distances are long and the equipment has to cope with harsh environmental conditions (short trips, multiple starts, etc.). Therefore, internal mobility is also an important driver of emissions, and if they can be reduced, it is good for the environment.</a:t>
              </a:r>
              <a:endParaRPr lang="ko-KR" altLang="en-US" sz="1400"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11" name="TextBox 10">
              <a:extLst>
                <a:ext uri="{FF2B5EF4-FFF2-40B4-BE49-F238E27FC236}">
                  <a16:creationId xmlns:a16="http://schemas.microsoft.com/office/drawing/2014/main" id="{AE51DFF4-F6ED-4CFF-81D9-B0DDAF2375CF}"/>
                </a:ext>
              </a:extLst>
            </p:cNvPr>
            <p:cNvSpPr txBox="1"/>
            <p:nvPr/>
          </p:nvSpPr>
          <p:spPr>
            <a:xfrm>
              <a:off x="2551704" y="4283314"/>
              <a:ext cx="927764" cy="276999"/>
            </a:xfrm>
            <a:prstGeom prst="rect">
              <a:avLst/>
            </a:prstGeom>
            <a:solidFill>
              <a:schemeClr val="accent2"/>
            </a:solidFill>
          </p:spPr>
          <p:txBody>
            <a:bodyPr wrap="square" rtlCol="0">
              <a:spAutoFit/>
            </a:bodyPr>
            <a:lstStyle/>
            <a:p>
              <a:pPr algn="just"/>
              <a:endParaRPr lang="zh-TW" altLang="en-US" sz="1200" b="1" dirty="0">
                <a:solidFill>
                  <a:schemeClr val="bg1"/>
                </a:solidFill>
                <a:cs typeface="Arial" pitchFamily="34" charset="0"/>
              </a:endParaRPr>
            </a:p>
          </p:txBody>
        </p:sp>
      </p:grpSp>
      <p:grpSp>
        <p:nvGrpSpPr>
          <p:cNvPr id="12" name="Group 11">
            <a:extLst>
              <a:ext uri="{FF2B5EF4-FFF2-40B4-BE49-F238E27FC236}">
                <a16:creationId xmlns:a16="http://schemas.microsoft.com/office/drawing/2014/main" id="{7BFBACBE-74EE-46F6-84EA-7C2DD5B9933C}"/>
              </a:ext>
            </a:extLst>
          </p:cNvPr>
          <p:cNvGrpSpPr/>
          <p:nvPr/>
        </p:nvGrpSpPr>
        <p:grpSpPr>
          <a:xfrm>
            <a:off x="371113" y="1941871"/>
            <a:ext cx="3793042" cy="1877437"/>
            <a:chOff x="2551705" y="4283314"/>
            <a:chExt cx="935718" cy="1877437"/>
          </a:xfrm>
        </p:grpSpPr>
        <p:sp>
          <p:nvSpPr>
            <p:cNvPr id="13" name="TextBox 12">
              <a:extLst>
                <a:ext uri="{FF2B5EF4-FFF2-40B4-BE49-F238E27FC236}">
                  <a16:creationId xmlns:a16="http://schemas.microsoft.com/office/drawing/2014/main" id="{503FE579-AF9B-410D-AE03-AF046C8B9537}"/>
                </a:ext>
              </a:extLst>
            </p:cNvPr>
            <p:cNvSpPr txBox="1"/>
            <p:nvPr/>
          </p:nvSpPr>
          <p:spPr>
            <a:xfrm>
              <a:off x="2551706" y="4560313"/>
              <a:ext cx="935717" cy="1600438"/>
            </a:xfrm>
            <a:prstGeom prst="rect">
              <a:avLst/>
            </a:prstGeom>
            <a:noFill/>
          </p:spPr>
          <p:txBody>
            <a:bodyPr wrap="square" rtlCol="0">
              <a:spAutoFit/>
            </a:bodyPr>
            <a:lstStyle/>
            <a:p>
              <a:pPr algn="just"/>
              <a:r>
                <a:rPr lang="en-US" altLang="zh-TW" sz="1400" dirty="0" smtClean="0">
                  <a:solidFill>
                    <a:schemeClr val="tx1">
                      <a:lumMod val="75000"/>
                      <a:lumOff val="25000"/>
                    </a:schemeClr>
                  </a:solidFill>
                  <a:effectLst>
                    <a:outerShdw blurRad="38100" dist="38100" dir="2700000" algn="tl">
                      <a:srgbClr val="000000">
                        <a:alpha val="43137"/>
                      </a:srgbClr>
                    </a:outerShdw>
                  </a:effectLst>
                  <a:cs typeface="Arial" pitchFamily="34" charset="0"/>
                </a:rPr>
                <a:t>Facilities are the third driver of the supply chain. We will take a more holistic view than Chopra and </a:t>
              </a:r>
              <a:r>
                <a:rPr lang="en-US" altLang="zh-TW" sz="1400" dirty="0" err="1" smtClean="0">
                  <a:solidFill>
                    <a:schemeClr val="tx1">
                      <a:lumMod val="75000"/>
                      <a:lumOff val="25000"/>
                    </a:schemeClr>
                  </a:solidFill>
                  <a:effectLst>
                    <a:outerShdw blurRad="38100" dist="38100" dir="2700000" algn="tl">
                      <a:srgbClr val="000000">
                        <a:alpha val="43137"/>
                      </a:srgbClr>
                    </a:outerShdw>
                  </a:effectLst>
                  <a:cs typeface="Arial" pitchFamily="34" charset="0"/>
                </a:rPr>
                <a:t>Meindl</a:t>
              </a:r>
              <a:r>
                <a:rPr lang="en-US" altLang="zh-TW" sz="1400" dirty="0" smtClean="0">
                  <a:solidFill>
                    <a:schemeClr val="tx1">
                      <a:lumMod val="75000"/>
                      <a:lumOff val="25000"/>
                    </a:schemeClr>
                  </a:solidFill>
                  <a:effectLst>
                    <a:outerShdw blurRad="38100" dist="38100" dir="2700000" algn="tl">
                      <a:srgbClr val="000000">
                        <a:alpha val="43137"/>
                      </a:srgbClr>
                    </a:outerShdw>
                  </a:effectLst>
                  <a:cs typeface="Arial" pitchFamily="34" charset="0"/>
                </a:rPr>
                <a:t> (2010) and include transportation facilities. Therefore, in addition to distribution centers, we also consider airports, train stations, and ports with container terminals.</a:t>
              </a:r>
              <a:endParaRPr lang="ko-KR" altLang="en-US" sz="1400"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14" name="TextBox 13">
              <a:extLst>
                <a:ext uri="{FF2B5EF4-FFF2-40B4-BE49-F238E27FC236}">
                  <a16:creationId xmlns:a16="http://schemas.microsoft.com/office/drawing/2014/main" id="{30B6B1D0-437D-44C6-8700-08E21F3CBDC8}"/>
                </a:ext>
              </a:extLst>
            </p:cNvPr>
            <p:cNvSpPr txBox="1"/>
            <p:nvPr/>
          </p:nvSpPr>
          <p:spPr>
            <a:xfrm>
              <a:off x="2551705" y="4283314"/>
              <a:ext cx="927763" cy="307777"/>
            </a:xfrm>
            <a:prstGeom prst="rect">
              <a:avLst/>
            </a:prstGeom>
            <a:solidFill>
              <a:schemeClr val="accent1"/>
            </a:solidFill>
          </p:spPr>
          <p:txBody>
            <a:bodyPr wrap="square" rtlCol="0">
              <a:spAutoFit/>
            </a:bodyPr>
            <a:lstStyle/>
            <a:p>
              <a:r>
                <a:rPr lang="en-US" altLang="zh-TW" sz="1400" b="1" dirty="0" smtClean="0">
                  <a:solidFill>
                    <a:schemeClr val="bg1"/>
                  </a:solidFill>
                  <a:effectLst>
                    <a:outerShdw blurRad="38100" dist="38100" dir="2700000" algn="tl">
                      <a:srgbClr val="000000">
                        <a:alpha val="43137"/>
                      </a:srgbClr>
                    </a:outerShdw>
                  </a:effectLst>
                  <a:cs typeface="Arial" pitchFamily="34" charset="0"/>
                </a:rPr>
                <a:t>Warehouses</a:t>
              </a:r>
              <a:r>
                <a:rPr lang="en-US" altLang="zh-TW" sz="1400" b="1" dirty="0">
                  <a:solidFill>
                    <a:schemeClr val="bg1"/>
                  </a:solidFill>
                  <a:effectLst>
                    <a:outerShdw blurRad="38100" dist="38100" dir="2700000" algn="tl">
                      <a:srgbClr val="000000">
                        <a:alpha val="43137"/>
                      </a:srgbClr>
                    </a:outerShdw>
                  </a:effectLst>
                  <a:cs typeface="Arial" pitchFamily="34" charset="0"/>
                </a:rPr>
                <a:t>, ports and </a:t>
              </a:r>
              <a:r>
                <a:rPr lang="en-US" altLang="zh-TW" sz="1400" b="1" dirty="0" smtClean="0">
                  <a:solidFill>
                    <a:schemeClr val="bg1"/>
                  </a:solidFill>
                  <a:effectLst>
                    <a:outerShdw blurRad="38100" dist="38100" dir="2700000" algn="tl">
                      <a:srgbClr val="000000">
                        <a:alpha val="43137"/>
                      </a:srgbClr>
                    </a:outerShdw>
                  </a:effectLst>
                  <a:cs typeface="Arial" pitchFamily="34" charset="0"/>
                </a:rPr>
                <a:t>terminals</a:t>
              </a:r>
              <a:endParaRPr lang="ko-KR" altLang="en-US" sz="1400" b="1" dirty="0">
                <a:solidFill>
                  <a:schemeClr val="bg1"/>
                </a:solidFill>
                <a:effectLst>
                  <a:outerShdw blurRad="38100" dist="38100" dir="2700000" algn="tl">
                    <a:srgbClr val="000000">
                      <a:alpha val="43137"/>
                    </a:srgbClr>
                  </a:outerShdw>
                </a:effectLst>
                <a:cs typeface="Arial" pitchFamily="34" charset="0"/>
              </a:endParaRPr>
            </a:p>
          </p:txBody>
        </p:sp>
      </p:grpSp>
      <p:pic>
        <p:nvPicPr>
          <p:cNvPr id="26"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10069620" y="452812"/>
            <a:ext cx="890236" cy="889675"/>
          </a:xfrm>
          <a:prstGeom prst="ellipse">
            <a:avLst/>
          </a:prstGeom>
          <a:solidFill>
            <a:schemeClr val="accent1"/>
          </a:solidFill>
        </p:spPr>
      </p:pic>
      <p:pic>
        <p:nvPicPr>
          <p:cNvPr id="2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1059160" y="452811"/>
            <a:ext cx="930056" cy="889676"/>
          </a:xfrm>
          <a:prstGeom prst="rect">
            <a:avLst/>
          </a:prstGeom>
        </p:spPr>
      </p:pic>
      <p:pic>
        <p:nvPicPr>
          <p:cNvPr id="2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7130" y="452811"/>
            <a:ext cx="941150" cy="889715"/>
          </a:xfrm>
          <a:prstGeom prst="ellipse">
            <a:avLst/>
          </a:prstGeom>
        </p:spPr>
      </p:pic>
    </p:spTree>
    <p:extLst>
      <p:ext uri="{BB962C8B-B14F-4D97-AF65-F5344CB8AC3E}">
        <p14:creationId xmlns:p14="http://schemas.microsoft.com/office/powerpoint/2010/main" val="422733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596969E-D622-408E-8AEA-E4D6BAB1243D}"/>
              </a:ext>
            </a:extLst>
          </p:cNvPr>
          <p:cNvSpPr/>
          <p:nvPr/>
        </p:nvSpPr>
        <p:spPr>
          <a:xfrm>
            <a:off x="693012" y="3559856"/>
            <a:ext cx="556818" cy="5568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5">
            <a:extLst>
              <a:ext uri="{FF2B5EF4-FFF2-40B4-BE49-F238E27FC236}">
                <a16:creationId xmlns:a16="http://schemas.microsoft.com/office/drawing/2014/main" id="{3C70752A-5034-4147-9CC1-884BC936DD15}"/>
              </a:ext>
            </a:extLst>
          </p:cNvPr>
          <p:cNvSpPr/>
          <p:nvPr/>
        </p:nvSpPr>
        <p:spPr>
          <a:xfrm>
            <a:off x="693012" y="4331448"/>
            <a:ext cx="556818" cy="5568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6">
            <a:extLst>
              <a:ext uri="{FF2B5EF4-FFF2-40B4-BE49-F238E27FC236}">
                <a16:creationId xmlns:a16="http://schemas.microsoft.com/office/drawing/2014/main" id="{E4A4A390-A008-467D-86E9-DE68CB7A031C}"/>
              </a:ext>
            </a:extLst>
          </p:cNvPr>
          <p:cNvSpPr/>
          <p:nvPr/>
        </p:nvSpPr>
        <p:spPr>
          <a:xfrm>
            <a:off x="693012" y="5093709"/>
            <a:ext cx="556818" cy="5568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7">
            <a:extLst>
              <a:ext uri="{FF2B5EF4-FFF2-40B4-BE49-F238E27FC236}">
                <a16:creationId xmlns:a16="http://schemas.microsoft.com/office/drawing/2014/main" id="{EF4D6D80-043C-4479-B150-B24E67A17D55}"/>
              </a:ext>
            </a:extLst>
          </p:cNvPr>
          <p:cNvSpPr/>
          <p:nvPr/>
        </p:nvSpPr>
        <p:spPr>
          <a:xfrm>
            <a:off x="693012" y="5949280"/>
            <a:ext cx="556818" cy="5568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EBD26D2D-3330-4148-B1A2-168E06DD237B}"/>
              </a:ext>
            </a:extLst>
          </p:cNvPr>
          <p:cNvSpPr txBox="1"/>
          <p:nvPr/>
        </p:nvSpPr>
        <p:spPr>
          <a:xfrm>
            <a:off x="733444" y="3628879"/>
            <a:ext cx="470000" cy="400110"/>
          </a:xfrm>
          <a:prstGeom prst="rect">
            <a:avLst/>
          </a:prstGeom>
          <a:noFill/>
        </p:spPr>
        <p:txBody>
          <a:bodyPr wrap="none" rtlCol="0">
            <a:spAutoFit/>
          </a:bodyPr>
          <a:lstStyle/>
          <a:p>
            <a:r>
              <a:rPr lang="en-US" altLang="ko-KR" sz="2000" b="1" dirty="0">
                <a:solidFill>
                  <a:schemeClr val="bg1"/>
                </a:solidFill>
                <a:effectLst>
                  <a:outerShdw blurRad="38100" dist="38100" dir="2700000" algn="tl">
                    <a:srgbClr val="000000">
                      <a:alpha val="43137"/>
                    </a:srgbClr>
                  </a:outerShdw>
                </a:effectLst>
                <a:latin typeface="Arial" pitchFamily="34" charset="0"/>
                <a:cs typeface="Arial" pitchFamily="34" charset="0"/>
              </a:rPr>
              <a:t>01</a:t>
            </a:r>
            <a:endParaRPr lang="ko-K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8B06976E-B9AF-4CC7-B266-300939760FE0}"/>
              </a:ext>
            </a:extLst>
          </p:cNvPr>
          <p:cNvSpPr txBox="1"/>
          <p:nvPr/>
        </p:nvSpPr>
        <p:spPr>
          <a:xfrm>
            <a:off x="733444" y="4401713"/>
            <a:ext cx="470000" cy="400110"/>
          </a:xfrm>
          <a:prstGeom prst="rect">
            <a:avLst/>
          </a:prstGeom>
          <a:noFill/>
        </p:spPr>
        <p:txBody>
          <a:bodyPr wrap="none" rtlCol="0">
            <a:spAutoFit/>
          </a:bodyPr>
          <a:lstStyle/>
          <a:p>
            <a:r>
              <a:rPr lang="en-US" altLang="ko-KR" sz="2000" b="1" dirty="0">
                <a:solidFill>
                  <a:schemeClr val="bg1"/>
                </a:solidFill>
                <a:effectLst>
                  <a:outerShdw blurRad="38100" dist="38100" dir="2700000" algn="tl">
                    <a:srgbClr val="000000">
                      <a:alpha val="43137"/>
                    </a:srgbClr>
                  </a:outerShdw>
                </a:effectLst>
                <a:latin typeface="Arial" pitchFamily="34" charset="0"/>
                <a:cs typeface="Arial" pitchFamily="34" charset="0"/>
              </a:rPr>
              <a:t>02</a:t>
            </a:r>
            <a:endParaRPr lang="ko-K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a:extLst>
              <a:ext uri="{FF2B5EF4-FFF2-40B4-BE49-F238E27FC236}">
                <a16:creationId xmlns:a16="http://schemas.microsoft.com/office/drawing/2014/main" id="{F132B6D3-B5F6-4F70-A99B-1C4EDD6AD60E}"/>
              </a:ext>
            </a:extLst>
          </p:cNvPr>
          <p:cNvSpPr txBox="1"/>
          <p:nvPr/>
        </p:nvSpPr>
        <p:spPr>
          <a:xfrm>
            <a:off x="733444" y="5174547"/>
            <a:ext cx="470000" cy="400110"/>
          </a:xfrm>
          <a:prstGeom prst="rect">
            <a:avLst/>
          </a:prstGeom>
          <a:noFill/>
        </p:spPr>
        <p:txBody>
          <a:bodyPr wrap="none" rtlCol="0">
            <a:spAutoFit/>
          </a:bodyPr>
          <a:lstStyle/>
          <a:p>
            <a:r>
              <a:rPr lang="en-US" altLang="ko-KR" sz="2000" b="1" dirty="0">
                <a:solidFill>
                  <a:schemeClr val="bg1"/>
                </a:solidFill>
                <a:effectLst>
                  <a:outerShdw blurRad="38100" dist="38100" dir="2700000" algn="tl">
                    <a:srgbClr val="000000">
                      <a:alpha val="43137"/>
                    </a:srgbClr>
                  </a:outerShdw>
                </a:effectLst>
                <a:latin typeface="Arial" pitchFamily="34" charset="0"/>
                <a:cs typeface="Arial" pitchFamily="34" charset="0"/>
              </a:rPr>
              <a:t>03</a:t>
            </a:r>
            <a:endParaRPr lang="ko-K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a:extLst>
              <a:ext uri="{FF2B5EF4-FFF2-40B4-BE49-F238E27FC236}">
                <a16:creationId xmlns:a16="http://schemas.microsoft.com/office/drawing/2014/main" id="{9420897C-F8A3-41EC-B5A2-A34B21384822}"/>
              </a:ext>
            </a:extLst>
          </p:cNvPr>
          <p:cNvSpPr txBox="1"/>
          <p:nvPr/>
        </p:nvSpPr>
        <p:spPr>
          <a:xfrm>
            <a:off x="733444" y="6031360"/>
            <a:ext cx="470000" cy="400110"/>
          </a:xfrm>
          <a:prstGeom prst="rect">
            <a:avLst/>
          </a:prstGeom>
          <a:noFill/>
        </p:spPr>
        <p:txBody>
          <a:bodyPr wrap="none" rtlCol="0">
            <a:spAutoFit/>
          </a:bodyPr>
          <a:lstStyle/>
          <a:p>
            <a:r>
              <a:rPr lang="en-US" altLang="ko-KR" sz="2000" b="1" dirty="0">
                <a:solidFill>
                  <a:schemeClr val="bg1"/>
                </a:solidFill>
                <a:effectLst>
                  <a:outerShdw blurRad="38100" dist="38100" dir="2700000" algn="tl">
                    <a:srgbClr val="000000">
                      <a:alpha val="43137"/>
                    </a:srgbClr>
                  </a:outerShdw>
                </a:effectLst>
                <a:latin typeface="Arial" pitchFamily="34" charset="0"/>
                <a:cs typeface="Arial" pitchFamily="34" charset="0"/>
              </a:rPr>
              <a:t>04</a:t>
            </a:r>
            <a:endParaRPr lang="ko-K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a:extLst>
              <a:ext uri="{FF2B5EF4-FFF2-40B4-BE49-F238E27FC236}">
                <a16:creationId xmlns:a16="http://schemas.microsoft.com/office/drawing/2014/main" id="{9A608B7D-DA32-4C5A-8A07-ACC5BCE72839}"/>
              </a:ext>
            </a:extLst>
          </p:cNvPr>
          <p:cNvSpPr txBox="1"/>
          <p:nvPr/>
        </p:nvSpPr>
        <p:spPr>
          <a:xfrm>
            <a:off x="1279579" y="4320016"/>
            <a:ext cx="4232365" cy="584775"/>
          </a:xfrm>
          <a:prstGeom prst="rect">
            <a:avLst/>
          </a:prstGeom>
          <a:noFill/>
        </p:spPr>
        <p:txBody>
          <a:bodyPr wrap="square" rtlCol="0">
            <a:spAutoFit/>
          </a:bodyPr>
          <a:lstStyle/>
          <a:p>
            <a:r>
              <a:rPr lang="en-US" altLang="zh-TW"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Decide on the type, number, and location of facilities.</a:t>
            </a:r>
            <a:endParaRPr lang="ko-KR" alt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TextBox 17">
            <a:extLst>
              <a:ext uri="{FF2B5EF4-FFF2-40B4-BE49-F238E27FC236}">
                <a16:creationId xmlns:a16="http://schemas.microsoft.com/office/drawing/2014/main" id="{77EDD4C0-84E4-4975-A973-CFE63C027B54}"/>
              </a:ext>
            </a:extLst>
          </p:cNvPr>
          <p:cNvSpPr txBox="1"/>
          <p:nvPr/>
        </p:nvSpPr>
        <p:spPr>
          <a:xfrm>
            <a:off x="1290531" y="3619008"/>
            <a:ext cx="4232365" cy="584775"/>
          </a:xfrm>
          <a:prstGeom prst="rect">
            <a:avLst/>
          </a:prstGeom>
          <a:noFill/>
        </p:spPr>
        <p:txBody>
          <a:bodyPr wrap="square" rtlCol="0">
            <a:spAutoFit/>
          </a:bodyPr>
          <a:lstStyle/>
          <a:p>
            <a:r>
              <a:rPr lang="en-US" altLang="zh-TW"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Define the production and distribution concept.</a:t>
            </a:r>
            <a:endParaRPr lang="ko-KR" alt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TextBox 20">
            <a:extLst>
              <a:ext uri="{FF2B5EF4-FFF2-40B4-BE49-F238E27FC236}">
                <a16:creationId xmlns:a16="http://schemas.microsoft.com/office/drawing/2014/main" id="{736AE1A2-5ED2-409A-9C42-7D0CD58BA65C}"/>
              </a:ext>
            </a:extLst>
          </p:cNvPr>
          <p:cNvSpPr txBox="1"/>
          <p:nvPr/>
        </p:nvSpPr>
        <p:spPr>
          <a:xfrm>
            <a:off x="1270248" y="5203767"/>
            <a:ext cx="4232365" cy="338554"/>
          </a:xfrm>
          <a:prstGeom prst="rect">
            <a:avLst/>
          </a:prstGeom>
          <a:noFill/>
        </p:spPr>
        <p:txBody>
          <a:bodyPr wrap="square" rtlCol="0">
            <a:spAutoFit/>
          </a:bodyPr>
          <a:lstStyle/>
          <a:p>
            <a:r>
              <a:rPr lang="en-US" altLang="zh-TW"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Choice of mode of transportation.</a:t>
            </a:r>
            <a:endParaRPr lang="ko-KR" alt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TextBox 23">
            <a:extLst>
              <a:ext uri="{FF2B5EF4-FFF2-40B4-BE49-F238E27FC236}">
                <a16:creationId xmlns:a16="http://schemas.microsoft.com/office/drawing/2014/main" id="{7D19281D-A920-481D-9502-AA778184432E}"/>
              </a:ext>
            </a:extLst>
          </p:cNvPr>
          <p:cNvSpPr txBox="1"/>
          <p:nvPr/>
        </p:nvSpPr>
        <p:spPr>
          <a:xfrm>
            <a:off x="1270248" y="5939344"/>
            <a:ext cx="4232365" cy="584775"/>
          </a:xfrm>
          <a:prstGeom prst="rect">
            <a:avLst/>
          </a:prstGeom>
          <a:noFill/>
        </p:spPr>
        <p:txBody>
          <a:bodyPr wrap="square" rtlCol="0">
            <a:spAutoFit/>
          </a:bodyPr>
          <a:lstStyle/>
          <a:p>
            <a:r>
              <a:rPr lang="en-US" altLang="zh-TW"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Choice of shipping speed.  The choice of transportation concept.</a:t>
            </a:r>
            <a:endParaRPr lang="ko-KR" alt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Oval 24">
            <a:extLst>
              <a:ext uri="{FF2B5EF4-FFF2-40B4-BE49-F238E27FC236}">
                <a16:creationId xmlns:a16="http://schemas.microsoft.com/office/drawing/2014/main" id="{1CD958C4-9D97-402D-A4E6-BD1CFF61B870}"/>
              </a:ext>
            </a:extLst>
          </p:cNvPr>
          <p:cNvSpPr/>
          <p:nvPr/>
        </p:nvSpPr>
        <p:spPr>
          <a:xfrm>
            <a:off x="2341985" y="831888"/>
            <a:ext cx="6472266" cy="29011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Oval 25">
            <a:extLst>
              <a:ext uri="{FF2B5EF4-FFF2-40B4-BE49-F238E27FC236}">
                <a16:creationId xmlns:a16="http://schemas.microsoft.com/office/drawing/2014/main" id="{8E4FCA6E-730A-4258-99E0-FE5BAE885719}"/>
              </a:ext>
            </a:extLst>
          </p:cNvPr>
          <p:cNvSpPr/>
          <p:nvPr/>
        </p:nvSpPr>
        <p:spPr>
          <a:xfrm>
            <a:off x="6563398" y="3590633"/>
            <a:ext cx="1820258" cy="18202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TextBox 29">
            <a:extLst>
              <a:ext uri="{FF2B5EF4-FFF2-40B4-BE49-F238E27FC236}">
                <a16:creationId xmlns:a16="http://schemas.microsoft.com/office/drawing/2014/main" id="{03875725-D29C-4B43-82FE-DBAEA77C3E46}"/>
              </a:ext>
            </a:extLst>
          </p:cNvPr>
          <p:cNvSpPr txBox="1"/>
          <p:nvPr/>
        </p:nvSpPr>
        <p:spPr>
          <a:xfrm>
            <a:off x="3350151" y="1281005"/>
            <a:ext cx="4345490" cy="2308324"/>
          </a:xfrm>
          <a:prstGeom prst="rect">
            <a:avLst/>
          </a:prstGeom>
          <a:noFill/>
        </p:spPr>
        <p:txBody>
          <a:bodyPr wrap="square" rtlCol="0">
            <a:spAutoFit/>
          </a:bodyPr>
          <a:lstStyle/>
          <a:p>
            <a:pPr algn="ctr"/>
            <a:r>
              <a:rPr lang="en-US" altLang="zh-TW"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 this section, we'll show how to specify the driver in the previous section, </a:t>
            </a:r>
            <a:r>
              <a:rPr lang="en-US" altLang="zh-TW" sz="16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ie</a:t>
            </a:r>
            <a:r>
              <a:rPr lang="en-US" altLang="zh-TW"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Transportation and facilities can be combined in the supply chain or transportation chain to ensure that customer requirements are met. We'll consider how each driver should make a choice and therefore address the following aspects:</a:t>
            </a:r>
            <a:endParaRPr lang="ko-KR" alt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1" name="Group 30">
            <a:extLst>
              <a:ext uri="{FF2B5EF4-FFF2-40B4-BE49-F238E27FC236}">
                <a16:creationId xmlns:a16="http://schemas.microsoft.com/office/drawing/2014/main" id="{18075CA1-0E5B-433F-B45B-21D4D72CBCC7}"/>
              </a:ext>
            </a:extLst>
          </p:cNvPr>
          <p:cNvGrpSpPr/>
          <p:nvPr/>
        </p:nvGrpSpPr>
        <p:grpSpPr>
          <a:xfrm>
            <a:off x="6712241" y="3971524"/>
            <a:ext cx="1627746" cy="1325129"/>
            <a:chOff x="4222123" y="3956136"/>
            <a:chExt cx="3826090" cy="1325129"/>
          </a:xfrm>
        </p:grpSpPr>
        <p:sp>
          <p:nvSpPr>
            <p:cNvPr id="32" name="TextBox 31">
              <a:extLst>
                <a:ext uri="{FF2B5EF4-FFF2-40B4-BE49-F238E27FC236}">
                  <a16:creationId xmlns:a16="http://schemas.microsoft.com/office/drawing/2014/main" id="{41A600F3-DB6C-4299-8A90-DEF4377E9EB2}"/>
                </a:ext>
              </a:extLst>
            </p:cNvPr>
            <p:cNvSpPr txBox="1"/>
            <p:nvPr/>
          </p:nvSpPr>
          <p:spPr>
            <a:xfrm>
              <a:off x="4222123" y="4204047"/>
              <a:ext cx="3647456" cy="1077218"/>
            </a:xfrm>
            <a:prstGeom prst="rect">
              <a:avLst/>
            </a:prstGeom>
            <a:noFill/>
          </p:spPr>
          <p:txBody>
            <a:bodyPr wrap="square" rtlCol="0">
              <a:spAutoFit/>
            </a:bodyPr>
            <a:lstStyle/>
            <a:p>
              <a:pPr algn="ctr"/>
              <a:r>
                <a:rPr lang="en-US" altLang="zh-TW"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Where (and in which country) do we get our products?</a:t>
              </a:r>
              <a:endParaRPr lang="zh-TW" altLang="en-US" sz="1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TextBox 32">
              <a:extLst>
                <a:ext uri="{FF2B5EF4-FFF2-40B4-BE49-F238E27FC236}">
                  <a16:creationId xmlns:a16="http://schemas.microsoft.com/office/drawing/2014/main" id="{A1F153C4-59C3-44D1-BA26-6378FD1414ED}"/>
                </a:ext>
              </a:extLst>
            </p:cNvPr>
            <p:cNvSpPr txBox="1"/>
            <p:nvPr/>
          </p:nvSpPr>
          <p:spPr>
            <a:xfrm>
              <a:off x="4400755" y="3956136"/>
              <a:ext cx="3647458" cy="523220"/>
            </a:xfrm>
            <a:prstGeom prst="rect">
              <a:avLst/>
            </a:prstGeom>
            <a:noFill/>
          </p:spPr>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latin typeface="Arial" pitchFamily="34" charset="0"/>
                  <a:cs typeface="Arial" pitchFamily="34" charset="0"/>
                </a:rPr>
                <a:t>purchase</a:t>
              </a:r>
              <a:r>
                <a:rPr lang="zh-TW" alt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endParaRPr lang="zh-TW" alt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endParaRPr lang="ko-KR" altLang="en-US" sz="1200" b="1" dirty="0">
                <a:solidFill>
                  <a:schemeClr val="bg1"/>
                </a:solidFill>
                <a:latin typeface="Arial" pitchFamily="34" charset="0"/>
                <a:cs typeface="Arial" pitchFamily="34" charset="0"/>
              </a:endParaRPr>
            </a:p>
          </p:txBody>
        </p:sp>
      </p:grpSp>
      <p:sp>
        <p:nvSpPr>
          <p:cNvPr id="35" name="Rectangle 36">
            <a:extLst>
              <a:ext uri="{FF2B5EF4-FFF2-40B4-BE49-F238E27FC236}">
                <a16:creationId xmlns:a16="http://schemas.microsoft.com/office/drawing/2014/main" id="{24AADDCA-95D6-48B6-AEBC-51709D55746E}"/>
              </a:ext>
            </a:extLst>
          </p:cNvPr>
          <p:cNvSpPr/>
          <p:nvPr/>
        </p:nvSpPr>
        <p:spPr>
          <a:xfrm>
            <a:off x="5328296" y="896877"/>
            <a:ext cx="499643" cy="41766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6" name="Rectangle 16">
            <a:extLst>
              <a:ext uri="{FF2B5EF4-FFF2-40B4-BE49-F238E27FC236}">
                <a16:creationId xmlns:a16="http://schemas.microsoft.com/office/drawing/2014/main" id="{0B9451AB-79EF-48EC-8A8C-E6915EEA8119}"/>
              </a:ext>
            </a:extLst>
          </p:cNvPr>
          <p:cNvSpPr/>
          <p:nvPr/>
        </p:nvSpPr>
        <p:spPr>
          <a:xfrm>
            <a:off x="7249809" y="369510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TextBox 37">
            <a:extLst>
              <a:ext uri="{FF2B5EF4-FFF2-40B4-BE49-F238E27FC236}">
                <a16:creationId xmlns:a16="http://schemas.microsoft.com/office/drawing/2014/main" id="{5ED623C3-F0F3-486E-9891-A04BC0B98D20}"/>
              </a:ext>
            </a:extLst>
          </p:cNvPr>
          <p:cNvSpPr txBox="1"/>
          <p:nvPr/>
        </p:nvSpPr>
        <p:spPr>
          <a:xfrm>
            <a:off x="1081873" y="75637"/>
            <a:ext cx="11606605" cy="738664"/>
          </a:xfrm>
          <a:prstGeom prst="rect">
            <a:avLst/>
          </a:prstGeom>
          <a:noFill/>
        </p:spPr>
        <p:txBody>
          <a:bodyPr wrap="square" lIns="36000" tIns="0" rIns="36000" bIns="0" rtlCol="0" anchor="ctr">
            <a:spAutoFit/>
          </a:bodyPr>
          <a:lstStyle/>
          <a:p>
            <a:r>
              <a:rPr lang="en-US" altLang="zh-TW" sz="4800" dirty="0">
                <a:solidFill>
                  <a:schemeClr val="bg1"/>
                </a:solidFill>
                <a:effectLst>
                  <a:outerShdw blurRad="38100" dist="38100" dir="2700000" algn="tl">
                    <a:srgbClr val="000000">
                      <a:alpha val="43137"/>
                    </a:srgbClr>
                  </a:outerShdw>
                </a:effectLst>
              </a:rPr>
              <a:t>5. Supply and transport chain design</a:t>
            </a:r>
            <a:endParaRPr lang="ko-KR" altLang="en-US" sz="4800" dirty="0">
              <a:solidFill>
                <a:schemeClr val="bg1"/>
              </a:solidFill>
              <a:effectLst>
                <a:outerShdw blurRad="38100" dist="38100" dir="2700000" algn="tl">
                  <a:srgbClr val="000000">
                    <a:alpha val="43137"/>
                  </a:srgbClr>
                </a:outerShdw>
              </a:effectLst>
            </a:endParaRPr>
          </a:p>
        </p:txBody>
      </p:sp>
      <p:pic>
        <p:nvPicPr>
          <p:cNvPr id="23"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5410892"/>
            <a:ext cx="890236" cy="889675"/>
          </a:xfrm>
          <a:prstGeom prst="ellipse">
            <a:avLst/>
          </a:prstGeom>
          <a:solidFill>
            <a:schemeClr val="accent1"/>
          </a:solidFill>
        </p:spPr>
      </p:pic>
      <p:pic>
        <p:nvPicPr>
          <p:cNvPr id="2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5410891"/>
            <a:ext cx="930056" cy="889676"/>
          </a:xfrm>
          <a:prstGeom prst="rect">
            <a:avLst/>
          </a:prstGeom>
        </p:spPr>
      </p:pic>
      <p:pic>
        <p:nvPicPr>
          <p:cNvPr id="2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5410891"/>
            <a:ext cx="941150" cy="889715"/>
          </a:xfrm>
          <a:prstGeom prst="ellipse">
            <a:avLst/>
          </a:prstGeom>
        </p:spPr>
      </p:pic>
    </p:spTree>
    <p:extLst>
      <p:ext uri="{BB962C8B-B14F-4D97-AF65-F5344CB8AC3E}">
        <p14:creationId xmlns:p14="http://schemas.microsoft.com/office/powerpoint/2010/main" val="330702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arn(inVertical)">
                                      <p:cBhvr>
                                        <p:cTn id="70" dur="500"/>
                                        <p:tgtEl>
                                          <p:spTgt spid="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barn(inVertical)">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heel(1)">
                                      <p:cBhvr>
                                        <p:cTn id="7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5" grpId="0"/>
      <p:bldP spid="18" grpId="0"/>
      <p:bldP spid="21" grpId="0"/>
      <p:bldP spid="24" grpId="0"/>
      <p:bldP spid="25" grpId="0" animBg="1"/>
      <p:bldP spid="26"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7ECD6F-6B12-4418-9F67-3DF59DBCE1FC}"/>
              </a:ext>
            </a:extLst>
          </p:cNvPr>
          <p:cNvSpPr/>
          <p:nvPr/>
        </p:nvSpPr>
        <p:spPr>
          <a:xfrm>
            <a:off x="2584580" y="1741369"/>
            <a:ext cx="6579360" cy="3614391"/>
          </a:xfrm>
          <a:prstGeom prst="roundRect">
            <a:avLst>
              <a:gd name="adj" fmla="val 625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C11D1D-EEE1-46CC-92A3-A2B02AA1E951}"/>
              </a:ext>
            </a:extLst>
          </p:cNvPr>
          <p:cNvSpPr txBox="1"/>
          <p:nvPr/>
        </p:nvSpPr>
        <p:spPr>
          <a:xfrm>
            <a:off x="2817843" y="2323375"/>
            <a:ext cx="6165645" cy="2862322"/>
          </a:xfrm>
          <a:prstGeom prst="rect">
            <a:avLst/>
          </a:prstGeom>
          <a:noFill/>
        </p:spPr>
        <p:txBody>
          <a:bodyPr wrap="square" rtlCol="0">
            <a:spAutoFit/>
          </a:bodyPr>
          <a:lstStyle/>
          <a:p>
            <a:pPr algn="just"/>
            <a:r>
              <a:rPr lang="en-US" altLang="zh-TW" sz="2000" dirty="0" smtClean="0">
                <a:solidFill>
                  <a:schemeClr val="bg1"/>
                </a:solidFill>
                <a:effectLst>
                  <a:outerShdw blurRad="38100" dist="38100" dir="2700000" algn="tl">
                    <a:srgbClr val="000000">
                      <a:alpha val="43137"/>
                    </a:srgbClr>
                  </a:outerShdw>
                </a:effectLst>
                <a:cs typeface="Arial" pitchFamily="34" charset="0"/>
              </a:rPr>
              <a:t>The procurement of products directly determines the need for transportation. The availability of many cheap products from Asia has created a huge shipping flow to Europe and the United States. Nearby alternatives, such as Mexico in the United States and Turkey in the European Union, can also be used. Salary differentials are the main drivers of product cost differences, but many other factors also play a role.</a:t>
            </a:r>
            <a:endParaRPr lang="ko-KR" altLang="en-US" sz="2000" dirty="0">
              <a:solidFill>
                <a:schemeClr val="bg1"/>
              </a:solidFill>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2BC2FD05-8DC1-417C-85E7-0454762E4459}"/>
              </a:ext>
            </a:extLst>
          </p:cNvPr>
          <p:cNvSpPr txBox="1"/>
          <p:nvPr/>
        </p:nvSpPr>
        <p:spPr>
          <a:xfrm>
            <a:off x="3227251" y="1760040"/>
            <a:ext cx="5569540" cy="553998"/>
          </a:xfrm>
          <a:prstGeom prst="rect">
            <a:avLst/>
          </a:prstGeom>
          <a:noFill/>
        </p:spPr>
        <p:txBody>
          <a:bodyPr wrap="square" lIns="48000" tIns="0" rIns="24000" bIns="0" rtlCol="0">
            <a:spAutoFit/>
          </a:bodyPr>
          <a:lstStyle/>
          <a:p>
            <a:pPr algn="ctr"/>
            <a:r>
              <a:rPr lang="en-US" altLang="zh-TW" sz="3600" dirty="0">
                <a:solidFill>
                  <a:schemeClr val="bg1"/>
                </a:solidFill>
                <a:effectLst>
                  <a:outerShdw blurRad="38100" dist="38100" dir="2700000" algn="tl">
                    <a:srgbClr val="000000">
                      <a:alpha val="43137"/>
                    </a:srgbClr>
                  </a:outerShdw>
                </a:effectLst>
                <a:latin typeface="+mj-lt"/>
                <a:cs typeface="Arial" pitchFamily="34" charset="0"/>
              </a:rPr>
              <a:t>5.1</a:t>
            </a:r>
            <a:r>
              <a:rPr lang="en-US" altLang="zh-TW" sz="3600" dirty="0">
                <a:solidFill>
                  <a:schemeClr val="bg1"/>
                </a:solidFill>
                <a:effectLst>
                  <a:outerShdw blurRad="38100" dist="38100" dir="2700000" algn="tl">
                    <a:srgbClr val="000000">
                      <a:alpha val="43137"/>
                    </a:srgbClr>
                  </a:outerShdw>
                </a:effectLst>
                <a:latin typeface="+mj-lt"/>
                <a:cs typeface="Arial" pitchFamily="34" charset="0"/>
              </a:rPr>
              <a:t>. </a:t>
            </a:r>
            <a:r>
              <a:rPr lang="en-US" altLang="zh-TW" sz="3600" dirty="0" smtClean="0">
                <a:solidFill>
                  <a:schemeClr val="bg1"/>
                </a:solidFill>
                <a:effectLst>
                  <a:outerShdw blurRad="38100" dist="38100" dir="2700000" algn="tl">
                    <a:srgbClr val="000000">
                      <a:alpha val="43137"/>
                    </a:srgbClr>
                  </a:outerShdw>
                </a:effectLst>
                <a:latin typeface="+mj-lt"/>
                <a:cs typeface="Arial" pitchFamily="34" charset="0"/>
              </a:rPr>
              <a:t>purchase</a:t>
            </a:r>
            <a:endParaRPr lang="ko-KR" altLang="en-US" sz="3600"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6"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5410892"/>
            <a:ext cx="890236" cy="889675"/>
          </a:xfrm>
          <a:prstGeom prst="ellipse">
            <a:avLst/>
          </a:prstGeom>
          <a:solidFill>
            <a:schemeClr val="accent1"/>
          </a:solidFill>
        </p:spPr>
      </p:pic>
      <p:pic>
        <p:nvPicPr>
          <p:cNvPr id="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5410891"/>
            <a:ext cx="930056" cy="889676"/>
          </a:xfrm>
          <a:prstGeom prst="rect">
            <a:avLst/>
          </a:prstGeom>
        </p:spPr>
      </p:pic>
      <p:pic>
        <p:nvPicPr>
          <p:cNvPr id="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5410891"/>
            <a:ext cx="941150" cy="889715"/>
          </a:xfrm>
          <a:prstGeom prst="ellipse">
            <a:avLst/>
          </a:prstGeom>
        </p:spPr>
      </p:pic>
    </p:spTree>
    <p:extLst>
      <p:ext uri="{BB962C8B-B14F-4D97-AF65-F5344CB8AC3E}">
        <p14:creationId xmlns:p14="http://schemas.microsoft.com/office/powerpoint/2010/main" val="29251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7ECD6F-6B12-4418-9F67-3DF59DBCE1FC}"/>
              </a:ext>
            </a:extLst>
          </p:cNvPr>
          <p:cNvSpPr/>
          <p:nvPr/>
        </p:nvSpPr>
        <p:spPr>
          <a:xfrm>
            <a:off x="3028060" y="1377485"/>
            <a:ext cx="6135880" cy="3231836"/>
          </a:xfrm>
          <a:prstGeom prst="roundRect">
            <a:avLst>
              <a:gd name="adj" fmla="val 625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C11D1D-EEE1-46CC-92A3-A2B02AA1E951}"/>
              </a:ext>
            </a:extLst>
          </p:cNvPr>
          <p:cNvSpPr txBox="1"/>
          <p:nvPr/>
        </p:nvSpPr>
        <p:spPr>
          <a:xfrm>
            <a:off x="3191072" y="2014078"/>
            <a:ext cx="5840962" cy="2246769"/>
          </a:xfrm>
          <a:prstGeom prst="rect">
            <a:avLst/>
          </a:prstGeom>
          <a:noFill/>
        </p:spPr>
        <p:txBody>
          <a:bodyPr wrap="square" rtlCol="0">
            <a:spAutoFit/>
          </a:bodyPr>
          <a:lstStyle/>
          <a:p>
            <a:pPr algn="just"/>
            <a:r>
              <a:rPr lang="en-US" altLang="zh-TW" sz="2000" dirty="0" smtClean="0">
                <a:solidFill>
                  <a:schemeClr val="bg1"/>
                </a:solidFill>
                <a:effectLst>
                  <a:outerShdw blurRad="38100" dist="38100" dir="2700000" algn="tl">
                    <a:srgbClr val="000000">
                      <a:alpha val="43137"/>
                    </a:srgbClr>
                  </a:outerShdw>
                </a:effectLst>
                <a:cs typeface="Arial" pitchFamily="34" charset="0"/>
              </a:rPr>
              <a:t>The concept of production shows how production is organized.  A well-known concept is the just-in-time (JIT) concept, which states that inventory should be minimized and shipments should only meet short-term needs. Repackaging is another option. For example, wine or beer can be transported in large quantities and bottled locally.</a:t>
            </a:r>
            <a:endParaRPr lang="ko-KR" altLang="en-US" sz="2000" dirty="0">
              <a:solidFill>
                <a:schemeClr val="bg1"/>
              </a:solidFill>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2BC2FD05-8DC1-417C-85E7-0454762E4459}"/>
              </a:ext>
            </a:extLst>
          </p:cNvPr>
          <p:cNvSpPr txBox="1"/>
          <p:nvPr/>
        </p:nvSpPr>
        <p:spPr>
          <a:xfrm>
            <a:off x="3311230" y="1406590"/>
            <a:ext cx="5569540" cy="553998"/>
          </a:xfrm>
          <a:prstGeom prst="rect">
            <a:avLst/>
          </a:prstGeom>
          <a:noFill/>
        </p:spPr>
        <p:txBody>
          <a:bodyPr wrap="square" lIns="48000" tIns="0" rIns="24000" bIns="0" rtlCol="0">
            <a:spAutoFit/>
          </a:bodyPr>
          <a:lstStyle/>
          <a:p>
            <a:pPr algn="ctr"/>
            <a:r>
              <a:rPr lang="en-US" altLang="zh-TW" sz="3600" dirty="0" smtClean="0">
                <a:solidFill>
                  <a:schemeClr val="bg1"/>
                </a:solidFill>
                <a:effectLst>
                  <a:outerShdw blurRad="38100" dist="38100" dir="2700000" algn="tl">
                    <a:srgbClr val="000000">
                      <a:alpha val="43137"/>
                    </a:srgbClr>
                  </a:outerShdw>
                </a:effectLst>
                <a:latin typeface="+mj-lt"/>
                <a:cs typeface="Arial" pitchFamily="34" charset="0"/>
              </a:rPr>
              <a:t>5.2</a:t>
            </a:r>
            <a:r>
              <a:rPr lang="en-US" altLang="zh-TW" sz="3600" dirty="0">
                <a:solidFill>
                  <a:schemeClr val="bg1"/>
                </a:solidFill>
                <a:effectLst>
                  <a:outerShdw blurRad="38100" dist="38100" dir="2700000" algn="tl">
                    <a:srgbClr val="000000">
                      <a:alpha val="43137"/>
                    </a:srgbClr>
                  </a:outerShdw>
                </a:effectLst>
                <a:latin typeface="+mj-lt"/>
                <a:cs typeface="Arial" pitchFamily="34" charset="0"/>
              </a:rPr>
              <a:t>. Production </a:t>
            </a:r>
            <a:r>
              <a:rPr lang="en-US" altLang="zh-TW" sz="3600" dirty="0" smtClean="0">
                <a:solidFill>
                  <a:schemeClr val="bg1"/>
                </a:solidFill>
                <a:effectLst>
                  <a:outerShdw blurRad="38100" dist="38100" dir="2700000" algn="tl">
                    <a:srgbClr val="000000">
                      <a:alpha val="43137"/>
                    </a:srgbClr>
                  </a:outerShdw>
                </a:effectLst>
                <a:latin typeface="+mj-lt"/>
                <a:cs typeface="Arial" pitchFamily="34" charset="0"/>
              </a:rPr>
              <a:t>concepts</a:t>
            </a:r>
            <a:endParaRPr lang="en-US" altLang="zh-TW" sz="3600"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6"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5410892"/>
            <a:ext cx="890236" cy="889675"/>
          </a:xfrm>
          <a:prstGeom prst="ellipse">
            <a:avLst/>
          </a:prstGeom>
          <a:solidFill>
            <a:schemeClr val="accent1"/>
          </a:solidFill>
        </p:spPr>
      </p:pic>
      <p:pic>
        <p:nvPicPr>
          <p:cNvPr id="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5410891"/>
            <a:ext cx="930056" cy="889676"/>
          </a:xfrm>
          <a:prstGeom prst="rect">
            <a:avLst/>
          </a:prstGeom>
        </p:spPr>
      </p:pic>
      <p:pic>
        <p:nvPicPr>
          <p:cNvPr id="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5410891"/>
            <a:ext cx="941150" cy="889715"/>
          </a:xfrm>
          <a:prstGeom prst="ellipse">
            <a:avLst/>
          </a:prstGeom>
        </p:spPr>
      </p:pic>
    </p:spTree>
    <p:extLst>
      <p:ext uri="{BB962C8B-B14F-4D97-AF65-F5344CB8AC3E}">
        <p14:creationId xmlns:p14="http://schemas.microsoft.com/office/powerpoint/2010/main" val="292522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7ECD6F-6B12-4418-9F67-3DF59DBCE1FC}"/>
              </a:ext>
            </a:extLst>
          </p:cNvPr>
          <p:cNvSpPr/>
          <p:nvPr/>
        </p:nvSpPr>
        <p:spPr>
          <a:xfrm>
            <a:off x="2481943" y="1508113"/>
            <a:ext cx="6681997" cy="3763683"/>
          </a:xfrm>
          <a:prstGeom prst="roundRect">
            <a:avLst>
              <a:gd name="adj" fmla="val 625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C11D1D-EEE1-46CC-92A3-A2B02AA1E951}"/>
              </a:ext>
            </a:extLst>
          </p:cNvPr>
          <p:cNvSpPr txBox="1"/>
          <p:nvPr/>
        </p:nvSpPr>
        <p:spPr>
          <a:xfrm>
            <a:off x="2694239" y="2194144"/>
            <a:ext cx="6469701" cy="2862322"/>
          </a:xfrm>
          <a:prstGeom prst="rect">
            <a:avLst/>
          </a:prstGeom>
          <a:noFill/>
        </p:spPr>
        <p:txBody>
          <a:bodyPr wrap="square" rtlCol="0">
            <a:spAutoFit/>
          </a:bodyPr>
          <a:lstStyle/>
          <a:p>
            <a:pPr algn="just"/>
            <a:r>
              <a:rPr lang="en-US" altLang="zh-TW" sz="2000" dirty="0" smtClean="0">
                <a:solidFill>
                  <a:schemeClr val="bg1"/>
                </a:solidFill>
                <a:effectLst>
                  <a:outerShdw blurRad="38100" dist="38100" dir="2700000" algn="tl">
                    <a:srgbClr val="000000">
                      <a:alpha val="43137"/>
                    </a:srgbClr>
                  </a:outerShdw>
                </a:effectLst>
                <a:cs typeface="Arial" pitchFamily="34" charset="0"/>
              </a:rPr>
              <a:t>OR has a whole set of studies within the location of the facility, primarily regarding the number and location of distribution centers (DCs). As traffic into data centers tends to consolidate in units where trucks are fully loaded and outbound traffic tends to be smaller, the number of DCs has a big impact on transportation efficiency. The environmental aspects of supply chain design and facility siting have received considerable attention lately.</a:t>
            </a:r>
            <a:endParaRPr lang="ko-KR" altLang="en-US" sz="2000" dirty="0">
              <a:solidFill>
                <a:schemeClr val="bg1"/>
              </a:solidFill>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2BC2FD05-8DC1-417C-85E7-0454762E4459}"/>
              </a:ext>
            </a:extLst>
          </p:cNvPr>
          <p:cNvSpPr txBox="1"/>
          <p:nvPr/>
        </p:nvSpPr>
        <p:spPr>
          <a:xfrm>
            <a:off x="3311230" y="1546549"/>
            <a:ext cx="5569540" cy="553998"/>
          </a:xfrm>
          <a:prstGeom prst="rect">
            <a:avLst/>
          </a:prstGeom>
          <a:noFill/>
        </p:spPr>
        <p:txBody>
          <a:bodyPr wrap="square" lIns="48000" tIns="0" rIns="24000" bIns="0" rtlCol="0">
            <a:spAutoFit/>
          </a:bodyPr>
          <a:lstStyle/>
          <a:p>
            <a:pPr algn="ctr"/>
            <a:r>
              <a:rPr lang="en-US" altLang="zh-TW" sz="3600" dirty="0" smtClean="0">
                <a:solidFill>
                  <a:schemeClr val="bg1"/>
                </a:solidFill>
                <a:effectLst>
                  <a:outerShdw blurRad="38100" dist="38100" dir="2700000" algn="tl">
                    <a:srgbClr val="000000">
                      <a:alpha val="43137"/>
                    </a:srgbClr>
                  </a:outerShdw>
                </a:effectLst>
                <a:latin typeface="+mj-lt"/>
                <a:cs typeface="Arial" pitchFamily="34" charset="0"/>
              </a:rPr>
              <a:t>5.3.</a:t>
            </a:r>
            <a:r>
              <a:rPr lang="zh-TW" altLang="en-US" sz="3600" dirty="0" smtClean="0">
                <a:solidFill>
                  <a:schemeClr val="bg1"/>
                </a:solidFill>
                <a:effectLst>
                  <a:outerShdw blurRad="38100" dist="38100" dir="2700000" algn="tl">
                    <a:srgbClr val="000000">
                      <a:alpha val="43137"/>
                    </a:srgbClr>
                  </a:outerShdw>
                </a:effectLst>
                <a:latin typeface="+mj-lt"/>
                <a:cs typeface="Arial" pitchFamily="34" charset="0"/>
              </a:rPr>
              <a:t> </a:t>
            </a:r>
            <a:r>
              <a:rPr lang="en-US" altLang="zh-TW" sz="3600" dirty="0" smtClean="0">
                <a:solidFill>
                  <a:schemeClr val="bg1"/>
                </a:solidFill>
                <a:effectLst>
                  <a:outerShdw blurRad="38100" dist="38100" dir="2700000" algn="tl">
                    <a:srgbClr val="000000">
                      <a:alpha val="43137"/>
                    </a:srgbClr>
                  </a:outerShdw>
                </a:effectLst>
                <a:latin typeface="+mj-lt"/>
                <a:cs typeface="Arial" pitchFamily="34" charset="0"/>
              </a:rPr>
              <a:t>Facility </a:t>
            </a:r>
            <a:r>
              <a:rPr lang="en-US" altLang="zh-TW" sz="3600" dirty="0">
                <a:solidFill>
                  <a:schemeClr val="bg1"/>
                </a:solidFill>
                <a:effectLst>
                  <a:outerShdw blurRad="38100" dist="38100" dir="2700000" algn="tl">
                    <a:srgbClr val="000000">
                      <a:alpha val="43137"/>
                    </a:srgbClr>
                  </a:outerShdw>
                </a:effectLst>
                <a:latin typeface="+mj-lt"/>
                <a:cs typeface="Arial" pitchFamily="34" charset="0"/>
              </a:rPr>
              <a:t>location</a:t>
            </a:r>
          </a:p>
        </p:txBody>
      </p:sp>
      <p:pic>
        <p:nvPicPr>
          <p:cNvPr id="6"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5410892"/>
            <a:ext cx="890236" cy="889675"/>
          </a:xfrm>
          <a:prstGeom prst="ellipse">
            <a:avLst/>
          </a:prstGeom>
          <a:solidFill>
            <a:schemeClr val="accent1"/>
          </a:solidFill>
        </p:spPr>
      </p:pic>
      <p:pic>
        <p:nvPicPr>
          <p:cNvPr id="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5410891"/>
            <a:ext cx="930056" cy="889676"/>
          </a:xfrm>
          <a:prstGeom prst="rect">
            <a:avLst/>
          </a:prstGeom>
        </p:spPr>
      </p:pic>
      <p:pic>
        <p:nvPicPr>
          <p:cNvPr id="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5410891"/>
            <a:ext cx="941150" cy="889715"/>
          </a:xfrm>
          <a:prstGeom prst="ellipse">
            <a:avLst/>
          </a:prstGeom>
        </p:spPr>
      </p:pic>
    </p:spTree>
    <p:extLst>
      <p:ext uri="{BB962C8B-B14F-4D97-AF65-F5344CB8AC3E}">
        <p14:creationId xmlns:p14="http://schemas.microsoft.com/office/powerpoint/2010/main" val="573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7ECD6F-6B12-4418-9F67-3DF59DBCE1FC}"/>
              </a:ext>
            </a:extLst>
          </p:cNvPr>
          <p:cNvSpPr/>
          <p:nvPr/>
        </p:nvSpPr>
        <p:spPr>
          <a:xfrm>
            <a:off x="2468880" y="1993307"/>
            <a:ext cx="6958584" cy="3154765"/>
          </a:xfrm>
          <a:prstGeom prst="roundRect">
            <a:avLst>
              <a:gd name="adj" fmla="val 625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C11D1D-EEE1-46CC-92A3-A2B02AA1E951}"/>
              </a:ext>
            </a:extLst>
          </p:cNvPr>
          <p:cNvSpPr txBox="1"/>
          <p:nvPr/>
        </p:nvSpPr>
        <p:spPr>
          <a:xfrm>
            <a:off x="2551392" y="3029295"/>
            <a:ext cx="6793776" cy="1938992"/>
          </a:xfrm>
          <a:prstGeom prst="rect">
            <a:avLst/>
          </a:prstGeom>
          <a:noFill/>
        </p:spPr>
        <p:txBody>
          <a:bodyPr wrap="square" rtlCol="0">
            <a:spAutoFit/>
          </a:bodyPr>
          <a:lstStyle/>
          <a:p>
            <a:pPr algn="just"/>
            <a:r>
              <a:rPr lang="en-US" altLang="zh-TW" sz="2000" dirty="0" smtClean="0">
                <a:solidFill>
                  <a:schemeClr val="bg1"/>
                </a:solidFill>
                <a:effectLst>
                  <a:outerShdw blurRad="38100" dist="38100" dir="2700000" algn="tl">
                    <a:srgbClr val="000000">
                      <a:alpha val="43137"/>
                    </a:srgbClr>
                  </a:outerShdw>
                </a:effectLst>
                <a:cs typeface="Arial" pitchFamily="34" charset="0"/>
              </a:rPr>
              <a:t>Once a purchasing decision has been made, the means and means of procurement must be chosen as the mode of delivery. There is also a trade-off between inventory and shipping. There are several options regarding transport: such as direct routes versus indirect routes and the choice of ports to enter a continent.</a:t>
            </a:r>
            <a:endParaRPr lang="ko-KR" altLang="en-US" sz="2000" dirty="0">
              <a:solidFill>
                <a:schemeClr val="bg1"/>
              </a:solidFill>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2BC2FD05-8DC1-417C-85E7-0454762E4459}"/>
              </a:ext>
            </a:extLst>
          </p:cNvPr>
          <p:cNvSpPr txBox="1"/>
          <p:nvPr/>
        </p:nvSpPr>
        <p:spPr>
          <a:xfrm>
            <a:off x="2506558" y="2202132"/>
            <a:ext cx="7204370" cy="778355"/>
          </a:xfrm>
          <a:prstGeom prst="rect">
            <a:avLst/>
          </a:prstGeom>
          <a:noFill/>
        </p:spPr>
        <p:txBody>
          <a:bodyPr wrap="square" lIns="48000" tIns="0" rIns="24000" bIns="0" rtlCol="0">
            <a:spAutoFit/>
          </a:bodyPr>
          <a:lstStyle/>
          <a:p>
            <a:pPr algn="ctr">
              <a:lnSpc>
                <a:spcPts val="3000"/>
              </a:lnSpc>
            </a:pPr>
            <a:r>
              <a:rPr lang="en-US" altLang="zh-TW" sz="3600" dirty="0" smtClean="0">
                <a:solidFill>
                  <a:schemeClr val="bg1"/>
                </a:solidFill>
                <a:effectLst>
                  <a:outerShdw blurRad="38100" dist="38100" dir="2700000" algn="tl">
                    <a:srgbClr val="000000">
                      <a:alpha val="43137"/>
                    </a:srgbClr>
                  </a:outerShdw>
                </a:effectLst>
                <a:latin typeface="+mj-lt"/>
                <a:cs typeface="Arial" pitchFamily="34" charset="0"/>
              </a:rPr>
              <a:t>5.4</a:t>
            </a:r>
            <a:r>
              <a:rPr lang="en-US" altLang="zh-TW" sz="3600" dirty="0">
                <a:solidFill>
                  <a:schemeClr val="bg1"/>
                </a:solidFill>
                <a:effectLst>
                  <a:outerShdw blurRad="38100" dist="38100" dir="2700000" algn="tl">
                    <a:srgbClr val="000000">
                      <a:alpha val="43137"/>
                    </a:srgbClr>
                  </a:outerShdw>
                </a:effectLst>
                <a:latin typeface="+mj-lt"/>
                <a:cs typeface="Arial" pitchFamily="34" charset="0"/>
              </a:rPr>
              <a:t>. </a:t>
            </a:r>
            <a:r>
              <a:rPr lang="en-US" altLang="zh-TW" sz="3600" dirty="0" smtClean="0">
                <a:solidFill>
                  <a:schemeClr val="bg1"/>
                </a:solidFill>
                <a:effectLst>
                  <a:outerShdw blurRad="38100" dist="38100" dir="2700000" algn="tl">
                    <a:srgbClr val="000000">
                      <a:alpha val="43137"/>
                    </a:srgbClr>
                  </a:outerShdw>
                </a:effectLst>
                <a:latin typeface="+mj-lt"/>
                <a:cs typeface="Arial" pitchFamily="34" charset="0"/>
              </a:rPr>
              <a:t>Transportation:</a:t>
            </a:r>
          </a:p>
          <a:p>
            <a:pPr algn="ctr">
              <a:lnSpc>
                <a:spcPts val="3000"/>
              </a:lnSpc>
            </a:pPr>
            <a:r>
              <a:rPr lang="en-US" altLang="zh-TW" sz="3600" dirty="0" smtClean="0">
                <a:solidFill>
                  <a:schemeClr val="bg1"/>
                </a:solidFill>
                <a:effectLst>
                  <a:outerShdw blurRad="38100" dist="38100" dir="2700000" algn="tl">
                    <a:srgbClr val="000000">
                      <a:alpha val="43137"/>
                    </a:srgbClr>
                  </a:outerShdw>
                </a:effectLst>
                <a:latin typeface="+mj-lt"/>
                <a:cs typeface="Arial" pitchFamily="34" charset="0"/>
              </a:rPr>
              <a:t> means and route</a:t>
            </a:r>
            <a:endParaRPr lang="ko-KR" altLang="en-US" sz="3600"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6"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5410892"/>
            <a:ext cx="890236" cy="889675"/>
          </a:xfrm>
          <a:prstGeom prst="ellipse">
            <a:avLst/>
          </a:prstGeom>
          <a:solidFill>
            <a:schemeClr val="accent1"/>
          </a:solidFill>
        </p:spPr>
      </p:pic>
      <p:pic>
        <p:nvPicPr>
          <p:cNvPr id="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5410891"/>
            <a:ext cx="930056" cy="889676"/>
          </a:xfrm>
          <a:prstGeom prst="rect">
            <a:avLst/>
          </a:prstGeom>
        </p:spPr>
      </p:pic>
      <p:pic>
        <p:nvPicPr>
          <p:cNvPr id="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5410891"/>
            <a:ext cx="941150" cy="889715"/>
          </a:xfrm>
          <a:prstGeom prst="ellipse">
            <a:avLst/>
          </a:prstGeom>
        </p:spPr>
      </p:pic>
    </p:spTree>
    <p:extLst>
      <p:ext uri="{BB962C8B-B14F-4D97-AF65-F5344CB8AC3E}">
        <p14:creationId xmlns:p14="http://schemas.microsoft.com/office/powerpoint/2010/main" val="380858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7ECD6F-6B12-4418-9F67-3DF59DBCE1FC}"/>
              </a:ext>
            </a:extLst>
          </p:cNvPr>
          <p:cNvSpPr/>
          <p:nvPr/>
        </p:nvSpPr>
        <p:spPr>
          <a:xfrm>
            <a:off x="3028060" y="1335025"/>
            <a:ext cx="6135880" cy="3529670"/>
          </a:xfrm>
          <a:prstGeom prst="roundRect">
            <a:avLst>
              <a:gd name="adj" fmla="val 625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C11D1D-EEE1-46CC-92A3-A2B02AA1E951}"/>
              </a:ext>
            </a:extLst>
          </p:cNvPr>
          <p:cNvSpPr txBox="1"/>
          <p:nvPr/>
        </p:nvSpPr>
        <p:spPr>
          <a:xfrm>
            <a:off x="3172968" y="2100995"/>
            <a:ext cx="5879591" cy="2487925"/>
          </a:xfrm>
          <a:prstGeom prst="rect">
            <a:avLst/>
          </a:prstGeom>
          <a:noFill/>
        </p:spPr>
        <p:txBody>
          <a:bodyPr wrap="square" rtlCol="0">
            <a:spAutoFit/>
          </a:bodyPr>
          <a:lstStyle/>
          <a:p>
            <a:pPr algn="just">
              <a:lnSpc>
                <a:spcPts val="2700"/>
              </a:lnSpc>
            </a:pPr>
            <a:r>
              <a:rPr lang="en-US" altLang="zh-TW" sz="2000" dirty="0" smtClean="0">
                <a:solidFill>
                  <a:schemeClr val="bg1"/>
                </a:solidFill>
                <a:effectLst>
                  <a:outerShdw blurRad="38100" dist="38100" dir="2700000" algn="tl">
                    <a:srgbClr val="000000">
                      <a:alpha val="43137"/>
                    </a:srgbClr>
                  </a:outerShdw>
                </a:effectLst>
                <a:cs typeface="Arial" pitchFamily="34" charset="0"/>
              </a:rPr>
              <a:t>During the 2008/2009 economic crisis, when there was an oversupply of container ships, one of the easiest actions to take was to slow down the speed of ships from 26 knots per hour to 21 knots, resulting in different schedules, but also significant savings in fuel costs and therefore emissions. This is called slow steaming.</a:t>
            </a:r>
            <a:endParaRPr lang="ko-KR" altLang="en-US" sz="2000" dirty="0">
              <a:solidFill>
                <a:schemeClr val="bg1"/>
              </a:solidFill>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2BC2FD05-8DC1-417C-85E7-0454762E4459}"/>
              </a:ext>
            </a:extLst>
          </p:cNvPr>
          <p:cNvSpPr txBox="1"/>
          <p:nvPr/>
        </p:nvSpPr>
        <p:spPr>
          <a:xfrm>
            <a:off x="3311230" y="1479756"/>
            <a:ext cx="5569540" cy="553998"/>
          </a:xfrm>
          <a:prstGeom prst="rect">
            <a:avLst/>
          </a:prstGeom>
          <a:noFill/>
        </p:spPr>
        <p:txBody>
          <a:bodyPr wrap="square" lIns="48000" tIns="0" rIns="24000" bIns="0" rtlCol="0">
            <a:spAutoFit/>
          </a:bodyPr>
          <a:lstStyle/>
          <a:p>
            <a:pPr algn="ctr"/>
            <a:r>
              <a:rPr lang="en-US" altLang="zh-TW" sz="3600" dirty="0">
                <a:solidFill>
                  <a:schemeClr val="bg1"/>
                </a:solidFill>
                <a:effectLst>
                  <a:outerShdw blurRad="38100" dist="38100" dir="2700000" algn="tl">
                    <a:srgbClr val="000000">
                      <a:alpha val="43137"/>
                    </a:srgbClr>
                  </a:outerShdw>
                </a:effectLst>
                <a:latin typeface="+mj-lt"/>
                <a:cs typeface="Arial" pitchFamily="34" charset="0"/>
              </a:rPr>
              <a:t>5.5</a:t>
            </a:r>
            <a:r>
              <a:rPr lang="en-US" altLang="zh-TW" sz="3600" dirty="0">
                <a:solidFill>
                  <a:schemeClr val="bg1"/>
                </a:solidFill>
                <a:effectLst>
                  <a:outerShdw blurRad="38100" dist="38100" dir="2700000" algn="tl">
                    <a:srgbClr val="000000">
                      <a:alpha val="43137"/>
                    </a:srgbClr>
                  </a:outerShdw>
                </a:effectLst>
                <a:latin typeface="+mj-lt"/>
                <a:cs typeface="Arial" pitchFamily="34" charset="0"/>
              </a:rPr>
              <a:t>. </a:t>
            </a:r>
            <a:r>
              <a:rPr lang="en-US" altLang="zh-TW" sz="3600" dirty="0" smtClean="0">
                <a:solidFill>
                  <a:schemeClr val="bg1"/>
                </a:solidFill>
                <a:effectLst>
                  <a:outerShdw blurRad="38100" dist="38100" dir="2700000" algn="tl">
                    <a:srgbClr val="000000">
                      <a:alpha val="43137"/>
                    </a:srgbClr>
                  </a:outerShdw>
                </a:effectLst>
                <a:latin typeface="+mj-lt"/>
                <a:cs typeface="Arial" pitchFamily="34" charset="0"/>
              </a:rPr>
              <a:t>Transport </a:t>
            </a:r>
            <a:r>
              <a:rPr lang="en-US" altLang="zh-TW" sz="3600" dirty="0">
                <a:solidFill>
                  <a:schemeClr val="bg1"/>
                </a:solidFill>
                <a:effectLst>
                  <a:outerShdw blurRad="38100" dist="38100" dir="2700000" algn="tl">
                    <a:srgbClr val="000000">
                      <a:alpha val="43137"/>
                    </a:srgbClr>
                  </a:outerShdw>
                </a:effectLst>
                <a:latin typeface="+mj-lt"/>
                <a:cs typeface="Arial" pitchFamily="34" charset="0"/>
              </a:rPr>
              <a:t>speed</a:t>
            </a:r>
            <a:endParaRPr lang="ko-KR" altLang="en-US" sz="3600"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6"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5410892"/>
            <a:ext cx="890236" cy="889675"/>
          </a:xfrm>
          <a:prstGeom prst="ellipse">
            <a:avLst/>
          </a:prstGeom>
          <a:solidFill>
            <a:schemeClr val="accent1"/>
          </a:solidFill>
        </p:spPr>
      </p:pic>
      <p:pic>
        <p:nvPicPr>
          <p:cNvPr id="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5410891"/>
            <a:ext cx="930056" cy="889676"/>
          </a:xfrm>
          <a:prstGeom prst="rect">
            <a:avLst/>
          </a:prstGeom>
        </p:spPr>
      </p:pic>
      <p:pic>
        <p:nvPicPr>
          <p:cNvPr id="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5410891"/>
            <a:ext cx="941150" cy="889715"/>
          </a:xfrm>
          <a:prstGeom prst="ellipse">
            <a:avLst/>
          </a:prstGeom>
        </p:spPr>
      </p:pic>
    </p:spTree>
    <p:extLst>
      <p:ext uri="{BB962C8B-B14F-4D97-AF65-F5344CB8AC3E}">
        <p14:creationId xmlns:p14="http://schemas.microsoft.com/office/powerpoint/2010/main" val="213326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1083749" y="329392"/>
            <a:ext cx="3015726" cy="1754326"/>
          </a:xfrm>
          <a:prstGeom prst="rect">
            <a:avLst/>
          </a:prstGeom>
          <a:noFill/>
        </p:spPr>
        <p:txBody>
          <a:bodyPr wrap="square" rtlCol="0" anchor="ctr">
            <a:spAutoFit/>
          </a:bodyPr>
          <a:lstStyle/>
          <a:p>
            <a:endParaRPr lang="en-US" altLang="zh-TW" sz="5400" dirty="0" smtClean="0">
              <a:solidFill>
                <a:schemeClr val="bg1"/>
              </a:solidFill>
              <a:cs typeface="Arial" pitchFamily="34" charset="0"/>
            </a:endParaRPr>
          </a:p>
          <a:p>
            <a:r>
              <a:rPr lang="en-US" altLang="zh-TW" sz="5400" dirty="0">
                <a:solidFill>
                  <a:schemeClr val="bg1"/>
                </a:solidFill>
                <a:effectLst>
                  <a:outerShdw blurRad="38100" dist="38100" dir="2700000" algn="tl">
                    <a:srgbClr val="000000">
                      <a:alpha val="43137"/>
                    </a:srgbClr>
                  </a:outerShdw>
                </a:effectLst>
                <a:cs typeface="Arial" pitchFamily="34" charset="0"/>
              </a:rPr>
              <a:t>Outline</a:t>
            </a:r>
            <a:endParaRPr lang="zh-TW" altLang="en-US" sz="5400" dirty="0">
              <a:solidFill>
                <a:schemeClr val="bg1"/>
              </a:solidFill>
              <a:effectLst>
                <a:outerShdw blurRad="38100" dist="38100" dir="2700000" algn="tl">
                  <a:srgbClr val="000000">
                    <a:alpha val="43137"/>
                  </a:srgbClr>
                </a:outerShdw>
              </a:effectLst>
              <a:cs typeface="Arial" pitchFamily="34" charset="0"/>
            </a:endParaRPr>
          </a:p>
        </p:txBody>
      </p:sp>
      <p:grpSp>
        <p:nvGrpSpPr>
          <p:cNvPr id="2" name="Group 1">
            <a:extLst>
              <a:ext uri="{FF2B5EF4-FFF2-40B4-BE49-F238E27FC236}">
                <a16:creationId xmlns:a16="http://schemas.microsoft.com/office/drawing/2014/main" id="{D169905C-B298-451E-BB45-9DDA9B12EFBA}"/>
              </a:ext>
            </a:extLst>
          </p:cNvPr>
          <p:cNvGrpSpPr/>
          <p:nvPr/>
        </p:nvGrpSpPr>
        <p:grpSpPr>
          <a:xfrm>
            <a:off x="4453977" y="162757"/>
            <a:ext cx="7146166" cy="3342665"/>
            <a:chOff x="1017310" y="1009620"/>
            <a:chExt cx="7146166" cy="3342665"/>
          </a:xfrm>
        </p:grpSpPr>
        <p:sp>
          <p:nvSpPr>
            <p:cNvPr id="5" name="Oval 4">
              <a:extLst>
                <a:ext uri="{FF2B5EF4-FFF2-40B4-BE49-F238E27FC236}">
                  <a16:creationId xmlns:a16="http://schemas.microsoft.com/office/drawing/2014/main" id="{C7517A05-DD79-47D3-8590-C2F935488FCB}"/>
                </a:ext>
              </a:extLst>
            </p:cNvPr>
            <p:cNvSpPr>
              <a:spLocks noChangeAspect="1"/>
            </p:cNvSpPr>
            <p:nvPr/>
          </p:nvSpPr>
          <p:spPr>
            <a:xfrm>
              <a:off x="2003580" y="3620765"/>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6" name="Oval 5">
              <a:extLst>
                <a:ext uri="{FF2B5EF4-FFF2-40B4-BE49-F238E27FC236}">
                  <a16:creationId xmlns:a16="http://schemas.microsoft.com/office/drawing/2014/main" id="{DB9003E6-D5FA-493C-922E-2ACBE88C1441}"/>
                </a:ext>
              </a:extLst>
            </p:cNvPr>
            <p:cNvSpPr>
              <a:spLocks noChangeAspect="1"/>
            </p:cNvSpPr>
            <p:nvPr/>
          </p:nvSpPr>
          <p:spPr>
            <a:xfrm>
              <a:off x="1017310" y="2814227"/>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cs typeface="Arial" pitchFamily="34" charset="0"/>
              </a:endParaRPr>
            </a:p>
          </p:txBody>
        </p:sp>
        <p:sp>
          <p:nvSpPr>
            <p:cNvPr id="7" name="Oval 6">
              <a:extLst>
                <a:ext uri="{FF2B5EF4-FFF2-40B4-BE49-F238E27FC236}">
                  <a16:creationId xmlns:a16="http://schemas.microsoft.com/office/drawing/2014/main" id="{16EFDFA9-41E7-4D74-82AC-05168E3280FB}"/>
                </a:ext>
              </a:extLst>
            </p:cNvPr>
            <p:cNvSpPr>
              <a:spLocks noChangeAspect="1"/>
            </p:cNvSpPr>
            <p:nvPr/>
          </p:nvSpPr>
          <p:spPr>
            <a:xfrm>
              <a:off x="1031377" y="1888441"/>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8" name="Oval 7">
              <a:extLst>
                <a:ext uri="{FF2B5EF4-FFF2-40B4-BE49-F238E27FC236}">
                  <a16:creationId xmlns:a16="http://schemas.microsoft.com/office/drawing/2014/main" id="{1FD0B405-D456-45C1-AE2C-62CA410EBCDA}"/>
                </a:ext>
              </a:extLst>
            </p:cNvPr>
            <p:cNvSpPr>
              <a:spLocks noChangeAspect="1"/>
            </p:cNvSpPr>
            <p:nvPr/>
          </p:nvSpPr>
          <p:spPr>
            <a:xfrm>
              <a:off x="1031377" y="1009620"/>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9" name="TextBox 8">
              <a:extLst>
                <a:ext uri="{FF2B5EF4-FFF2-40B4-BE49-F238E27FC236}">
                  <a16:creationId xmlns:a16="http://schemas.microsoft.com/office/drawing/2014/main" id="{2EEC6711-1784-41AF-B752-322BD9DED904}"/>
                </a:ext>
              </a:extLst>
            </p:cNvPr>
            <p:cNvSpPr txBox="1"/>
            <p:nvPr/>
          </p:nvSpPr>
          <p:spPr>
            <a:xfrm>
              <a:off x="1045444" y="1073455"/>
              <a:ext cx="703386" cy="603851"/>
            </a:xfrm>
            <a:prstGeom prst="rect">
              <a:avLst/>
            </a:prstGeom>
            <a:noFill/>
          </p:spPr>
          <p:txBody>
            <a:bodyPr wrap="square" lIns="108000" rIns="108000" rtlCol="0">
              <a:spAutoFit/>
            </a:bodyPr>
            <a:lstStyle/>
            <a:p>
              <a:pPr algn="ctr"/>
              <a:r>
                <a:rPr lang="en-US" altLang="ko-KR" sz="3200" b="1" dirty="0" smtClean="0">
                  <a:solidFill>
                    <a:schemeClr val="accent4"/>
                  </a:solidFill>
                  <a:cs typeface="Arial" pitchFamily="34" charset="0"/>
                </a:rPr>
                <a:t>01</a:t>
              </a:r>
              <a:endParaRPr lang="ko-KR" altLang="en-US" sz="3200" b="1" dirty="0">
                <a:solidFill>
                  <a:schemeClr val="accent4"/>
                </a:solidFill>
                <a:cs typeface="Arial" pitchFamily="34" charset="0"/>
              </a:endParaRPr>
            </a:p>
          </p:txBody>
        </p:sp>
        <p:sp>
          <p:nvSpPr>
            <p:cNvPr id="11" name="TextBox 10">
              <a:extLst>
                <a:ext uri="{FF2B5EF4-FFF2-40B4-BE49-F238E27FC236}">
                  <a16:creationId xmlns:a16="http://schemas.microsoft.com/office/drawing/2014/main" id="{EFB4EC09-22C7-4D92-B329-36AAFC26D4DC}"/>
                </a:ext>
              </a:extLst>
            </p:cNvPr>
            <p:cNvSpPr txBox="1"/>
            <p:nvPr/>
          </p:nvSpPr>
          <p:spPr>
            <a:xfrm>
              <a:off x="1919076" y="1171623"/>
              <a:ext cx="5465792" cy="338554"/>
            </a:xfrm>
            <a:prstGeom prst="rect">
              <a:avLst/>
            </a:prstGeom>
            <a:noFill/>
          </p:spPr>
          <p:txBody>
            <a:bodyPr wrap="square" lIns="108000" rIns="108000" rtlCol="0">
              <a:spAutoFit/>
            </a:bodyPr>
            <a:lstStyle/>
            <a:p>
              <a:endParaRPr lang="ko-KR" altLang="en-US" sz="1600" b="1" dirty="0">
                <a:solidFill>
                  <a:schemeClr val="bg1"/>
                </a:solidFill>
                <a:cs typeface="Arial" pitchFamily="34" charset="0"/>
              </a:endParaRPr>
            </a:p>
          </p:txBody>
        </p:sp>
        <p:sp>
          <p:nvSpPr>
            <p:cNvPr id="14" name="TextBox 13">
              <a:extLst>
                <a:ext uri="{FF2B5EF4-FFF2-40B4-BE49-F238E27FC236}">
                  <a16:creationId xmlns:a16="http://schemas.microsoft.com/office/drawing/2014/main" id="{DFDF9449-3585-4495-9802-D20D1D4680D3}"/>
                </a:ext>
              </a:extLst>
            </p:cNvPr>
            <p:cNvSpPr txBox="1"/>
            <p:nvPr/>
          </p:nvSpPr>
          <p:spPr>
            <a:xfrm>
              <a:off x="1058633" y="1966055"/>
              <a:ext cx="677008" cy="584775"/>
            </a:xfrm>
            <a:prstGeom prst="rect">
              <a:avLst/>
            </a:prstGeom>
            <a:noFill/>
          </p:spPr>
          <p:txBody>
            <a:bodyPr wrap="square" lIns="108000" rIns="108000" rtlCol="0">
              <a:spAutoFit/>
            </a:bodyPr>
            <a:lstStyle/>
            <a:p>
              <a:pPr algn="ctr"/>
              <a:r>
                <a:rPr lang="en-US" altLang="ko-KR" sz="3200" b="1" dirty="0" smtClean="0">
                  <a:solidFill>
                    <a:schemeClr val="accent3"/>
                  </a:solidFill>
                  <a:cs typeface="Arial" pitchFamily="34" charset="0"/>
                </a:rPr>
                <a:t>02</a:t>
              </a:r>
              <a:endParaRPr lang="ko-KR" altLang="en-US" sz="3200" b="1" dirty="0">
                <a:solidFill>
                  <a:schemeClr val="accent3"/>
                </a:solidFill>
                <a:cs typeface="Arial" pitchFamily="34" charset="0"/>
              </a:endParaRPr>
            </a:p>
          </p:txBody>
        </p:sp>
        <p:grpSp>
          <p:nvGrpSpPr>
            <p:cNvPr id="15" name="Group 14">
              <a:extLst>
                <a:ext uri="{FF2B5EF4-FFF2-40B4-BE49-F238E27FC236}">
                  <a16:creationId xmlns:a16="http://schemas.microsoft.com/office/drawing/2014/main" id="{43E6785B-B40C-46C1-8504-F5C43CD2DB0E}"/>
                </a:ext>
              </a:extLst>
            </p:cNvPr>
            <p:cNvGrpSpPr/>
            <p:nvPr/>
          </p:nvGrpSpPr>
          <p:grpSpPr>
            <a:xfrm>
              <a:off x="1919076" y="1895988"/>
              <a:ext cx="5465792" cy="771879"/>
              <a:chOff x="1971828" y="1983908"/>
              <a:chExt cx="5465792" cy="771879"/>
            </a:xfrm>
          </p:grpSpPr>
          <p:sp>
            <p:nvSpPr>
              <p:cNvPr id="16" name="TextBox 15">
                <a:extLst>
                  <a:ext uri="{FF2B5EF4-FFF2-40B4-BE49-F238E27FC236}">
                    <a16:creationId xmlns:a16="http://schemas.microsoft.com/office/drawing/2014/main" id="{261927F0-7EFB-4EFB-9935-45442B0E7CE4}"/>
                  </a:ext>
                </a:extLst>
              </p:cNvPr>
              <p:cNvSpPr txBox="1"/>
              <p:nvPr/>
            </p:nvSpPr>
            <p:spPr>
              <a:xfrm>
                <a:off x="1971828" y="1983908"/>
                <a:ext cx="5465792" cy="338554"/>
              </a:xfrm>
              <a:prstGeom prst="rect">
                <a:avLst/>
              </a:prstGeom>
              <a:noFill/>
            </p:spPr>
            <p:txBody>
              <a:bodyPr wrap="square" lIns="108000" rIns="108000" rtlCol="0">
                <a:spAutoFit/>
              </a:bodyPr>
              <a:lstStyle/>
              <a:p>
                <a:r>
                  <a:rPr lang="en-US" altLang="zh-TW" sz="1600" b="1" dirty="0" smtClean="0">
                    <a:solidFill>
                      <a:schemeClr val="bg1"/>
                    </a:solidFill>
                    <a:cs typeface="Arial" pitchFamily="34" charset="0"/>
                  </a:rPr>
                  <a:t>Transportation</a:t>
                </a:r>
                <a:endParaRPr lang="ko-KR" altLang="en-US" sz="1600" b="1" dirty="0">
                  <a:solidFill>
                    <a:schemeClr val="bg1"/>
                  </a:solidFill>
                  <a:cs typeface="Arial" pitchFamily="34" charset="0"/>
                </a:endParaRPr>
              </a:p>
            </p:txBody>
          </p:sp>
          <p:sp>
            <p:nvSpPr>
              <p:cNvPr id="17" name="TextBox 16">
                <a:extLst>
                  <a:ext uri="{FF2B5EF4-FFF2-40B4-BE49-F238E27FC236}">
                    <a16:creationId xmlns:a16="http://schemas.microsoft.com/office/drawing/2014/main" id="{1638B9A8-B323-471A-B7D0-142E46BCD606}"/>
                  </a:ext>
                </a:extLst>
              </p:cNvPr>
              <p:cNvSpPr txBox="1"/>
              <p:nvPr/>
            </p:nvSpPr>
            <p:spPr>
              <a:xfrm>
                <a:off x="2147565" y="2253098"/>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smtClean="0">
                    <a:solidFill>
                      <a:schemeClr val="bg1"/>
                    </a:solidFill>
                    <a:cs typeface="Arial" pitchFamily="34" charset="0"/>
                  </a:rPr>
                  <a:t>Mode </a:t>
                </a:r>
                <a:r>
                  <a:rPr lang="en-US" altLang="zh-TW" sz="1200" dirty="0">
                    <a:solidFill>
                      <a:schemeClr val="bg1"/>
                    </a:solidFill>
                    <a:cs typeface="Arial" pitchFamily="34" charset="0"/>
                  </a:rPr>
                  <a:t>choice</a:t>
                </a:r>
                <a:endParaRPr lang="ko-KR" altLang="en-US"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B1EC6690-5F27-4A06-872F-6F25DC39E0D5}"/>
                  </a:ext>
                </a:extLst>
              </p:cNvPr>
              <p:cNvSpPr txBox="1"/>
              <p:nvPr/>
            </p:nvSpPr>
            <p:spPr>
              <a:xfrm>
                <a:off x="2147565" y="2478788"/>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a:solidFill>
                      <a:schemeClr val="bg1"/>
                    </a:solidFill>
                    <a:cs typeface="Arial" pitchFamily="34" charset="0"/>
                  </a:rPr>
                  <a:t>Intermodal transport</a:t>
                </a:r>
                <a:endParaRPr lang="ko-KR" altLang="en-US" sz="1200" dirty="0">
                  <a:solidFill>
                    <a:schemeClr val="bg1"/>
                  </a:solidFill>
                  <a:cs typeface="Arial" pitchFamily="34" charset="0"/>
                </a:endParaRPr>
              </a:p>
            </p:txBody>
          </p:sp>
        </p:grpSp>
        <p:sp>
          <p:nvSpPr>
            <p:cNvPr id="19" name="TextBox 18">
              <a:extLst>
                <a:ext uri="{FF2B5EF4-FFF2-40B4-BE49-F238E27FC236}">
                  <a16:creationId xmlns:a16="http://schemas.microsoft.com/office/drawing/2014/main" id="{91026E0C-B9D3-4EF7-B6A5-F2B23BDB6CC1}"/>
                </a:ext>
              </a:extLst>
            </p:cNvPr>
            <p:cNvSpPr txBox="1"/>
            <p:nvPr/>
          </p:nvSpPr>
          <p:spPr>
            <a:xfrm>
              <a:off x="1046834" y="2897759"/>
              <a:ext cx="677008" cy="584775"/>
            </a:xfrm>
            <a:prstGeom prst="rect">
              <a:avLst/>
            </a:prstGeom>
            <a:noFill/>
          </p:spPr>
          <p:txBody>
            <a:bodyPr wrap="square" lIns="108000" rIns="108000" rtlCol="0">
              <a:spAutoFit/>
            </a:bodyPr>
            <a:lstStyle/>
            <a:p>
              <a:pPr algn="ctr"/>
              <a:r>
                <a:rPr lang="en-US" altLang="ko-KR" sz="3200" b="1" dirty="0">
                  <a:solidFill>
                    <a:schemeClr val="accent2"/>
                  </a:solidFill>
                  <a:cs typeface="Arial" pitchFamily="34" charset="0"/>
                </a:rPr>
                <a:t>03</a:t>
              </a:r>
              <a:endParaRPr lang="ko-KR" altLang="en-US" sz="3200" b="1" dirty="0">
                <a:solidFill>
                  <a:schemeClr val="accent2"/>
                </a:solidFill>
                <a:cs typeface="Arial" pitchFamily="34" charset="0"/>
              </a:endParaRPr>
            </a:p>
          </p:txBody>
        </p:sp>
        <p:grpSp>
          <p:nvGrpSpPr>
            <p:cNvPr id="20" name="Group 19">
              <a:extLst>
                <a:ext uri="{FF2B5EF4-FFF2-40B4-BE49-F238E27FC236}">
                  <a16:creationId xmlns:a16="http://schemas.microsoft.com/office/drawing/2014/main" id="{74C5A9CD-F836-43F1-827C-C9E3FFC7128E}"/>
                </a:ext>
              </a:extLst>
            </p:cNvPr>
            <p:cNvGrpSpPr/>
            <p:nvPr/>
          </p:nvGrpSpPr>
          <p:grpSpPr>
            <a:xfrm>
              <a:off x="1919076" y="2785743"/>
              <a:ext cx="5465792" cy="729803"/>
              <a:chOff x="1971828" y="2873663"/>
              <a:chExt cx="5465792" cy="729803"/>
            </a:xfrm>
          </p:grpSpPr>
          <p:sp>
            <p:nvSpPr>
              <p:cNvPr id="21" name="TextBox 20">
                <a:extLst>
                  <a:ext uri="{FF2B5EF4-FFF2-40B4-BE49-F238E27FC236}">
                    <a16:creationId xmlns:a16="http://schemas.microsoft.com/office/drawing/2014/main" id="{FBF56A36-B029-437D-A868-2A9AA05B4F40}"/>
                  </a:ext>
                </a:extLst>
              </p:cNvPr>
              <p:cNvSpPr txBox="1"/>
              <p:nvPr/>
            </p:nvSpPr>
            <p:spPr>
              <a:xfrm>
                <a:off x="1971828" y="2873663"/>
                <a:ext cx="5465792" cy="338554"/>
              </a:xfrm>
              <a:prstGeom prst="rect">
                <a:avLst/>
              </a:prstGeom>
              <a:noFill/>
            </p:spPr>
            <p:txBody>
              <a:bodyPr wrap="square" lIns="108000" rIns="108000" rtlCol="0">
                <a:spAutoFit/>
              </a:bodyPr>
              <a:lstStyle/>
              <a:p>
                <a:r>
                  <a:rPr lang="en-US" altLang="zh-TW" sz="1600" b="1" dirty="0" smtClean="0">
                    <a:solidFill>
                      <a:schemeClr val="bg1"/>
                    </a:solidFill>
                    <a:cs typeface="Arial" pitchFamily="34" charset="0"/>
                  </a:rPr>
                  <a:t> </a:t>
                </a:r>
                <a:r>
                  <a:rPr lang="en-US" altLang="zh-TW" sz="1600" b="1" dirty="0">
                    <a:solidFill>
                      <a:schemeClr val="bg1"/>
                    </a:solidFill>
                    <a:cs typeface="Arial" pitchFamily="34" charset="0"/>
                  </a:rPr>
                  <a:t>Products and inventories: life cycle</a:t>
                </a:r>
                <a:endParaRPr lang="ko-KR" altLang="en-US" sz="1600" b="1" dirty="0">
                  <a:solidFill>
                    <a:schemeClr val="bg1"/>
                  </a:solidFill>
                  <a:cs typeface="Arial" pitchFamily="34" charset="0"/>
                </a:endParaRPr>
              </a:p>
            </p:txBody>
          </p:sp>
          <p:sp>
            <p:nvSpPr>
              <p:cNvPr id="22" name="TextBox 21">
                <a:extLst>
                  <a:ext uri="{FF2B5EF4-FFF2-40B4-BE49-F238E27FC236}">
                    <a16:creationId xmlns:a16="http://schemas.microsoft.com/office/drawing/2014/main" id="{68A2B205-F386-473D-9F83-84BA02590498}"/>
                  </a:ext>
                </a:extLst>
              </p:cNvPr>
              <p:cNvSpPr txBox="1"/>
              <p:nvPr/>
            </p:nvSpPr>
            <p:spPr>
              <a:xfrm>
                <a:off x="2147565" y="3135382"/>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a:solidFill>
                      <a:schemeClr val="bg1"/>
                    </a:solidFill>
                    <a:cs typeface="Arial" pitchFamily="34" charset="0"/>
                  </a:rPr>
                  <a:t>Life cycle impacts</a:t>
                </a:r>
                <a:endParaRPr lang="ko-KR" altLang="en-US" sz="1200" dirty="0">
                  <a:solidFill>
                    <a:schemeClr val="bg1"/>
                  </a:solidFill>
                  <a:cs typeface="Arial" pitchFamily="34" charset="0"/>
                </a:endParaRPr>
              </a:p>
            </p:txBody>
          </p:sp>
          <p:sp>
            <p:nvSpPr>
              <p:cNvPr id="23" name="TextBox 22">
                <a:extLst>
                  <a:ext uri="{FF2B5EF4-FFF2-40B4-BE49-F238E27FC236}">
                    <a16:creationId xmlns:a16="http://schemas.microsoft.com/office/drawing/2014/main" id="{510F0689-6929-4B5B-B46D-26B2B0BF1F13}"/>
                  </a:ext>
                </a:extLst>
              </p:cNvPr>
              <p:cNvSpPr txBox="1"/>
              <p:nvPr/>
            </p:nvSpPr>
            <p:spPr>
              <a:xfrm>
                <a:off x="2147565" y="3326467"/>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smtClean="0">
                    <a:solidFill>
                      <a:schemeClr val="bg1"/>
                    </a:solidFill>
                    <a:cs typeface="Arial" pitchFamily="34" charset="0"/>
                  </a:rPr>
                  <a:t>The storage of products also has an impact on the environment</a:t>
                </a:r>
                <a:endParaRPr lang="ko-KR" altLang="en-US" sz="1200" dirty="0">
                  <a:solidFill>
                    <a:schemeClr val="bg1"/>
                  </a:solidFill>
                  <a:cs typeface="Arial" pitchFamily="34" charset="0"/>
                </a:endParaRPr>
              </a:p>
            </p:txBody>
          </p:sp>
        </p:grpSp>
        <p:sp>
          <p:nvSpPr>
            <p:cNvPr id="24" name="TextBox 23">
              <a:extLst>
                <a:ext uri="{FF2B5EF4-FFF2-40B4-BE49-F238E27FC236}">
                  <a16:creationId xmlns:a16="http://schemas.microsoft.com/office/drawing/2014/main" id="{587C2C5B-7205-46F3-92B5-65642B73F356}"/>
                </a:ext>
              </a:extLst>
            </p:cNvPr>
            <p:cNvSpPr txBox="1"/>
            <p:nvPr/>
          </p:nvSpPr>
          <p:spPr>
            <a:xfrm>
              <a:off x="2020676" y="3687214"/>
              <a:ext cx="677008" cy="584775"/>
            </a:xfrm>
            <a:prstGeom prst="rect">
              <a:avLst/>
            </a:prstGeom>
            <a:noFill/>
          </p:spPr>
          <p:txBody>
            <a:bodyPr wrap="square" lIns="108000" rIns="108000" rtlCol="0">
              <a:spAutoFit/>
            </a:bodyPr>
            <a:lstStyle/>
            <a:p>
              <a:pPr algn="ctr"/>
              <a:r>
                <a:rPr lang="en-US" altLang="ko-KR" sz="3200" b="1" dirty="0">
                  <a:solidFill>
                    <a:schemeClr val="accent1"/>
                  </a:solidFill>
                  <a:cs typeface="Arial" pitchFamily="34" charset="0"/>
                </a:rPr>
                <a:t>04</a:t>
              </a:r>
              <a:endParaRPr lang="ko-KR" altLang="en-US" sz="3200" b="1" dirty="0">
                <a:solidFill>
                  <a:schemeClr val="accent1"/>
                </a:solidFill>
                <a:cs typeface="Arial" pitchFamily="34" charset="0"/>
              </a:endParaRPr>
            </a:p>
          </p:txBody>
        </p:sp>
        <p:sp>
          <p:nvSpPr>
            <p:cNvPr id="26" name="TextBox 25">
              <a:extLst>
                <a:ext uri="{FF2B5EF4-FFF2-40B4-BE49-F238E27FC236}">
                  <a16:creationId xmlns:a16="http://schemas.microsoft.com/office/drawing/2014/main" id="{E101F88B-33E0-4198-9CB9-790067FEB643}"/>
                </a:ext>
              </a:extLst>
            </p:cNvPr>
            <p:cNvSpPr txBox="1"/>
            <p:nvPr/>
          </p:nvSpPr>
          <p:spPr>
            <a:xfrm>
              <a:off x="2697684" y="3817248"/>
              <a:ext cx="5465792" cy="338554"/>
            </a:xfrm>
            <a:prstGeom prst="rect">
              <a:avLst/>
            </a:prstGeom>
            <a:noFill/>
          </p:spPr>
          <p:txBody>
            <a:bodyPr wrap="square" lIns="108000" rIns="108000" rtlCol="0">
              <a:spAutoFit/>
            </a:bodyPr>
            <a:lstStyle/>
            <a:p>
              <a:r>
                <a:rPr lang="zh-TW" altLang="en-US" sz="1600" b="1" dirty="0">
                  <a:solidFill>
                    <a:schemeClr val="bg1"/>
                  </a:solidFill>
                  <a:cs typeface="Arial" pitchFamily="34" charset="0"/>
                </a:rPr>
                <a:t> </a:t>
              </a:r>
              <a:r>
                <a:rPr lang="zh-TW" altLang="en-US" sz="1600" b="1" dirty="0" smtClean="0">
                  <a:solidFill>
                    <a:schemeClr val="bg1"/>
                  </a:solidFill>
                  <a:cs typeface="Arial" pitchFamily="34" charset="0"/>
                </a:rPr>
                <a:t> </a:t>
              </a:r>
              <a:r>
                <a:rPr lang="en-US" altLang="zh-TW" sz="1600" b="1" dirty="0" smtClean="0">
                  <a:solidFill>
                    <a:schemeClr val="bg1"/>
                  </a:solidFill>
                  <a:cs typeface="Arial" pitchFamily="34" charset="0"/>
                </a:rPr>
                <a:t>Facilities </a:t>
              </a:r>
              <a:endParaRPr lang="ko-KR" altLang="en-US" sz="1600" b="1" dirty="0">
                <a:solidFill>
                  <a:schemeClr val="bg1"/>
                </a:solidFill>
                <a:cs typeface="Arial" pitchFamily="34" charset="0"/>
              </a:endParaRPr>
            </a:p>
          </p:txBody>
        </p:sp>
      </p:grpSp>
      <p:grpSp>
        <p:nvGrpSpPr>
          <p:cNvPr id="29" name="Group 1">
            <a:extLst>
              <a:ext uri="{FF2B5EF4-FFF2-40B4-BE49-F238E27FC236}">
                <a16:creationId xmlns:a16="http://schemas.microsoft.com/office/drawing/2014/main" id="{D169905C-B298-451E-BB45-9DDA9B12EFBA}"/>
              </a:ext>
            </a:extLst>
          </p:cNvPr>
          <p:cNvGrpSpPr/>
          <p:nvPr/>
        </p:nvGrpSpPr>
        <p:grpSpPr>
          <a:xfrm>
            <a:off x="5166055" y="3763280"/>
            <a:ext cx="6217632" cy="780239"/>
            <a:chOff x="1025124" y="1009620"/>
            <a:chExt cx="6217632" cy="780239"/>
          </a:xfrm>
        </p:grpSpPr>
        <p:sp>
          <p:nvSpPr>
            <p:cNvPr id="33" name="Oval 7">
              <a:extLst>
                <a:ext uri="{FF2B5EF4-FFF2-40B4-BE49-F238E27FC236}">
                  <a16:creationId xmlns:a16="http://schemas.microsoft.com/office/drawing/2014/main" id="{1FD0B405-D456-45C1-AE2C-62CA410EBCDA}"/>
                </a:ext>
              </a:extLst>
            </p:cNvPr>
            <p:cNvSpPr>
              <a:spLocks noChangeAspect="1"/>
            </p:cNvSpPr>
            <p:nvPr/>
          </p:nvSpPr>
          <p:spPr>
            <a:xfrm>
              <a:off x="1031377" y="1009620"/>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34" name="TextBox 8">
              <a:extLst>
                <a:ext uri="{FF2B5EF4-FFF2-40B4-BE49-F238E27FC236}">
                  <a16:creationId xmlns:a16="http://schemas.microsoft.com/office/drawing/2014/main" id="{2EEC6711-1784-41AF-B752-322BD9DED904}"/>
                </a:ext>
              </a:extLst>
            </p:cNvPr>
            <p:cNvSpPr txBox="1"/>
            <p:nvPr/>
          </p:nvSpPr>
          <p:spPr>
            <a:xfrm>
              <a:off x="1025124" y="1093775"/>
              <a:ext cx="703386" cy="603851"/>
            </a:xfrm>
            <a:prstGeom prst="rect">
              <a:avLst/>
            </a:prstGeom>
            <a:noFill/>
          </p:spPr>
          <p:txBody>
            <a:bodyPr wrap="square" lIns="108000" rIns="108000" rtlCol="0">
              <a:spAutoFit/>
            </a:bodyPr>
            <a:lstStyle/>
            <a:p>
              <a:pPr algn="ctr"/>
              <a:r>
                <a:rPr lang="en-US" altLang="ko-KR" sz="3200" b="1" dirty="0" smtClean="0">
                  <a:solidFill>
                    <a:srgbClr val="7030A0"/>
                  </a:solidFill>
                  <a:cs typeface="Arial" pitchFamily="34" charset="0"/>
                </a:rPr>
                <a:t>0</a:t>
              </a:r>
              <a:r>
                <a:rPr lang="en-US" altLang="zh-TW" sz="3200" b="1" dirty="0" smtClean="0">
                  <a:solidFill>
                    <a:srgbClr val="7030A0"/>
                  </a:solidFill>
                  <a:cs typeface="Arial" pitchFamily="34" charset="0"/>
                </a:rPr>
                <a:t>5</a:t>
              </a:r>
              <a:endParaRPr lang="ko-KR" altLang="en-US" sz="3200" b="1" dirty="0">
                <a:solidFill>
                  <a:srgbClr val="7030A0"/>
                </a:solidFill>
                <a:cs typeface="Arial" pitchFamily="34" charset="0"/>
              </a:endParaRPr>
            </a:p>
          </p:txBody>
        </p:sp>
        <p:grpSp>
          <p:nvGrpSpPr>
            <p:cNvPr id="35" name="Group 9">
              <a:extLst>
                <a:ext uri="{FF2B5EF4-FFF2-40B4-BE49-F238E27FC236}">
                  <a16:creationId xmlns:a16="http://schemas.microsoft.com/office/drawing/2014/main" id="{91BF40CB-923C-4F66-B679-8E421433F4C4}"/>
                </a:ext>
              </a:extLst>
            </p:cNvPr>
            <p:cNvGrpSpPr/>
            <p:nvPr/>
          </p:nvGrpSpPr>
          <p:grpSpPr>
            <a:xfrm>
              <a:off x="1776964" y="1013300"/>
              <a:ext cx="5465792" cy="776559"/>
              <a:chOff x="1829716" y="1101220"/>
              <a:chExt cx="5465792" cy="776559"/>
            </a:xfrm>
          </p:grpSpPr>
          <p:sp>
            <p:nvSpPr>
              <p:cNvPr id="51" name="TextBox 10">
                <a:extLst>
                  <a:ext uri="{FF2B5EF4-FFF2-40B4-BE49-F238E27FC236}">
                    <a16:creationId xmlns:a16="http://schemas.microsoft.com/office/drawing/2014/main" id="{EFB4EC09-22C7-4D92-B329-36AAFC26D4DC}"/>
                  </a:ext>
                </a:extLst>
              </p:cNvPr>
              <p:cNvSpPr txBox="1"/>
              <p:nvPr/>
            </p:nvSpPr>
            <p:spPr>
              <a:xfrm>
                <a:off x="1829716" y="1101220"/>
                <a:ext cx="5465792" cy="338554"/>
              </a:xfrm>
              <a:prstGeom prst="rect">
                <a:avLst/>
              </a:prstGeom>
              <a:noFill/>
            </p:spPr>
            <p:txBody>
              <a:bodyPr wrap="square" lIns="108000" rIns="108000" rtlCol="0">
                <a:spAutoFit/>
              </a:bodyPr>
              <a:lstStyle/>
              <a:p>
                <a:r>
                  <a:rPr lang="en-US" altLang="zh-TW" sz="1600" b="1" dirty="0" smtClean="0">
                    <a:solidFill>
                      <a:schemeClr val="bg1"/>
                    </a:solidFill>
                    <a:cs typeface="Arial" pitchFamily="34" charset="0"/>
                  </a:rPr>
                  <a:t>Supply </a:t>
                </a:r>
                <a:r>
                  <a:rPr lang="en-US" altLang="zh-TW" sz="1600" b="1" dirty="0">
                    <a:solidFill>
                      <a:schemeClr val="bg1"/>
                    </a:solidFill>
                    <a:cs typeface="Arial" pitchFamily="34" charset="0"/>
                  </a:rPr>
                  <a:t>and transport chain design</a:t>
                </a:r>
                <a:endParaRPr lang="zh-TW" altLang="en-US" sz="1600" b="1" dirty="0">
                  <a:solidFill>
                    <a:schemeClr val="bg1"/>
                  </a:solidFill>
                  <a:cs typeface="Arial" pitchFamily="34" charset="0"/>
                </a:endParaRPr>
              </a:p>
            </p:txBody>
          </p:sp>
          <p:sp>
            <p:nvSpPr>
              <p:cNvPr id="52" name="TextBox 11">
                <a:extLst>
                  <a:ext uri="{FF2B5EF4-FFF2-40B4-BE49-F238E27FC236}">
                    <a16:creationId xmlns:a16="http://schemas.microsoft.com/office/drawing/2014/main" id="{577A9EE7-4404-415A-8B49-AB32BDF76E8E}"/>
                  </a:ext>
                </a:extLst>
              </p:cNvPr>
              <p:cNvSpPr txBox="1"/>
              <p:nvPr/>
            </p:nvSpPr>
            <p:spPr>
              <a:xfrm>
                <a:off x="1917584" y="1382119"/>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a:solidFill>
                      <a:schemeClr val="bg1"/>
                    </a:solidFill>
                    <a:cs typeface="Arial" pitchFamily="34" charset="0"/>
                  </a:rPr>
                  <a:t>Sourcing</a:t>
                </a:r>
                <a:endParaRPr lang="ko-KR" altLang="en-US" sz="1200" dirty="0">
                  <a:solidFill>
                    <a:schemeClr val="bg1"/>
                  </a:solidFill>
                  <a:cs typeface="Arial" pitchFamily="34" charset="0"/>
                </a:endParaRPr>
              </a:p>
            </p:txBody>
          </p:sp>
          <p:sp>
            <p:nvSpPr>
              <p:cNvPr id="53" name="TextBox 12">
                <a:extLst>
                  <a:ext uri="{FF2B5EF4-FFF2-40B4-BE49-F238E27FC236}">
                    <a16:creationId xmlns:a16="http://schemas.microsoft.com/office/drawing/2014/main" id="{4E688682-EB2C-4B03-9B2B-CD35B65F10C8}"/>
                  </a:ext>
                </a:extLst>
              </p:cNvPr>
              <p:cNvSpPr txBox="1"/>
              <p:nvPr/>
            </p:nvSpPr>
            <p:spPr>
              <a:xfrm>
                <a:off x="1917584" y="1600780"/>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a:solidFill>
                      <a:schemeClr val="bg1"/>
                    </a:solidFill>
                    <a:cs typeface="Arial" pitchFamily="34" charset="0"/>
                  </a:rPr>
                  <a:t>Production concepts</a:t>
                </a:r>
                <a:endParaRPr lang="ko-KR" altLang="en-US" sz="1200" dirty="0">
                  <a:solidFill>
                    <a:schemeClr val="bg1"/>
                  </a:solidFill>
                  <a:cs typeface="Arial" pitchFamily="34" charset="0"/>
                </a:endParaRPr>
              </a:p>
            </p:txBody>
          </p:sp>
        </p:grpSp>
      </p:grpSp>
      <p:sp>
        <p:nvSpPr>
          <p:cNvPr id="54" name="TextBox 17">
            <a:extLst>
              <a:ext uri="{FF2B5EF4-FFF2-40B4-BE49-F238E27FC236}">
                <a16:creationId xmlns:a16="http://schemas.microsoft.com/office/drawing/2014/main" id="{B1EC6690-5F27-4A06-872F-6F25DC39E0D5}"/>
              </a:ext>
            </a:extLst>
          </p:cNvPr>
          <p:cNvSpPr txBox="1"/>
          <p:nvPr/>
        </p:nvSpPr>
        <p:spPr>
          <a:xfrm>
            <a:off x="7221427" y="1319084"/>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a:solidFill>
                  <a:schemeClr val="bg1"/>
                </a:solidFill>
                <a:cs typeface="Arial" pitchFamily="34" charset="0"/>
              </a:rPr>
              <a:t>Equipment choice and efﬁciency</a:t>
            </a:r>
            <a:endParaRPr lang="ko-KR" altLang="en-US" sz="1200" dirty="0">
              <a:solidFill>
                <a:schemeClr val="bg1"/>
              </a:solidFill>
              <a:cs typeface="Arial" pitchFamily="34" charset="0"/>
            </a:endParaRPr>
          </a:p>
        </p:txBody>
      </p:sp>
      <p:sp>
        <p:nvSpPr>
          <p:cNvPr id="78" name="TextBox 17">
            <a:extLst>
              <a:ext uri="{FF2B5EF4-FFF2-40B4-BE49-F238E27FC236}">
                <a16:creationId xmlns:a16="http://schemas.microsoft.com/office/drawing/2014/main" id="{B1EC6690-5F27-4A06-872F-6F25DC39E0D5}"/>
              </a:ext>
            </a:extLst>
          </p:cNvPr>
          <p:cNvSpPr txBox="1"/>
          <p:nvPr/>
        </p:nvSpPr>
        <p:spPr>
          <a:xfrm>
            <a:off x="7221427" y="1552699"/>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a:solidFill>
                  <a:schemeClr val="bg1"/>
                </a:solidFill>
                <a:cs typeface="Arial" pitchFamily="34" charset="0"/>
              </a:rPr>
              <a:t>Fuel choice and carbon intensity</a:t>
            </a:r>
            <a:endParaRPr lang="ko-KR" altLang="en-US" sz="1200" dirty="0">
              <a:solidFill>
                <a:schemeClr val="bg1"/>
              </a:solidFill>
              <a:cs typeface="Arial" pitchFamily="34" charset="0"/>
            </a:endParaRPr>
          </a:p>
        </p:txBody>
      </p:sp>
      <p:grpSp>
        <p:nvGrpSpPr>
          <p:cNvPr id="87" name="Group 9">
            <a:extLst>
              <a:ext uri="{FF2B5EF4-FFF2-40B4-BE49-F238E27FC236}">
                <a16:creationId xmlns:a16="http://schemas.microsoft.com/office/drawing/2014/main" id="{91BF40CB-923C-4F66-B679-8E421433F4C4}"/>
              </a:ext>
            </a:extLst>
          </p:cNvPr>
          <p:cNvGrpSpPr/>
          <p:nvPr/>
        </p:nvGrpSpPr>
        <p:grpSpPr>
          <a:xfrm>
            <a:off x="7661843" y="4058019"/>
            <a:ext cx="5290055" cy="505820"/>
            <a:chOff x="3441584" y="955399"/>
            <a:chExt cx="5290055" cy="505820"/>
          </a:xfrm>
        </p:grpSpPr>
        <p:sp>
          <p:nvSpPr>
            <p:cNvPr id="89" name="TextBox 11">
              <a:extLst>
                <a:ext uri="{FF2B5EF4-FFF2-40B4-BE49-F238E27FC236}">
                  <a16:creationId xmlns:a16="http://schemas.microsoft.com/office/drawing/2014/main" id="{577A9EE7-4404-415A-8B49-AB32BDF76E8E}"/>
                </a:ext>
              </a:extLst>
            </p:cNvPr>
            <p:cNvSpPr txBox="1"/>
            <p:nvPr/>
          </p:nvSpPr>
          <p:spPr>
            <a:xfrm>
              <a:off x="3441584" y="955399"/>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a:solidFill>
                    <a:schemeClr val="bg1"/>
                  </a:solidFill>
                  <a:cs typeface="Arial" pitchFamily="34" charset="0"/>
                </a:rPr>
                <a:t>Facility location</a:t>
              </a:r>
              <a:endParaRPr lang="zh-TW" altLang="en-US" sz="1200" dirty="0">
                <a:solidFill>
                  <a:schemeClr val="bg1"/>
                </a:solidFill>
                <a:cs typeface="Arial" pitchFamily="34" charset="0"/>
              </a:endParaRPr>
            </a:p>
          </p:txBody>
        </p:sp>
        <p:sp>
          <p:nvSpPr>
            <p:cNvPr id="90" name="TextBox 12">
              <a:extLst>
                <a:ext uri="{FF2B5EF4-FFF2-40B4-BE49-F238E27FC236}">
                  <a16:creationId xmlns:a16="http://schemas.microsoft.com/office/drawing/2014/main" id="{4E688682-EB2C-4B03-9B2B-CD35B65F10C8}"/>
                </a:ext>
              </a:extLst>
            </p:cNvPr>
            <p:cNvSpPr txBox="1"/>
            <p:nvPr/>
          </p:nvSpPr>
          <p:spPr>
            <a:xfrm>
              <a:off x="3441584" y="1184220"/>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a:solidFill>
                    <a:schemeClr val="bg1"/>
                  </a:solidFill>
                  <a:cs typeface="Arial" pitchFamily="34" charset="0"/>
                </a:rPr>
                <a:t>Transportation: means and route</a:t>
              </a:r>
              <a:endParaRPr lang="ko-KR" altLang="en-US" sz="1200" dirty="0">
                <a:solidFill>
                  <a:schemeClr val="bg1"/>
                </a:solidFill>
                <a:cs typeface="Arial" pitchFamily="34" charset="0"/>
              </a:endParaRPr>
            </a:p>
          </p:txBody>
        </p:sp>
      </p:grpSp>
      <p:grpSp>
        <p:nvGrpSpPr>
          <p:cNvPr id="91" name="Group 9">
            <a:extLst>
              <a:ext uri="{FF2B5EF4-FFF2-40B4-BE49-F238E27FC236}">
                <a16:creationId xmlns:a16="http://schemas.microsoft.com/office/drawing/2014/main" id="{91BF40CB-923C-4F66-B679-8E421433F4C4}"/>
              </a:ext>
            </a:extLst>
          </p:cNvPr>
          <p:cNvGrpSpPr/>
          <p:nvPr/>
        </p:nvGrpSpPr>
        <p:grpSpPr>
          <a:xfrm>
            <a:off x="10171363" y="4068179"/>
            <a:ext cx="5300215" cy="505820"/>
            <a:chOff x="3624464" y="1382119"/>
            <a:chExt cx="5300215" cy="505820"/>
          </a:xfrm>
        </p:grpSpPr>
        <p:sp>
          <p:nvSpPr>
            <p:cNvPr id="92" name="TextBox 11">
              <a:extLst>
                <a:ext uri="{FF2B5EF4-FFF2-40B4-BE49-F238E27FC236}">
                  <a16:creationId xmlns:a16="http://schemas.microsoft.com/office/drawing/2014/main" id="{577A9EE7-4404-415A-8B49-AB32BDF76E8E}"/>
                </a:ext>
              </a:extLst>
            </p:cNvPr>
            <p:cNvSpPr txBox="1"/>
            <p:nvPr/>
          </p:nvSpPr>
          <p:spPr>
            <a:xfrm>
              <a:off x="3624464" y="1382119"/>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a:solidFill>
                    <a:schemeClr val="bg1"/>
                  </a:solidFill>
                  <a:cs typeface="Arial" pitchFamily="34" charset="0"/>
                </a:rPr>
                <a:t>Transport speed</a:t>
              </a:r>
              <a:endParaRPr lang="zh-TW" altLang="en-US" sz="1200" dirty="0">
                <a:solidFill>
                  <a:schemeClr val="bg1"/>
                </a:solidFill>
                <a:cs typeface="Arial" pitchFamily="34" charset="0"/>
              </a:endParaRPr>
            </a:p>
          </p:txBody>
        </p:sp>
        <p:sp>
          <p:nvSpPr>
            <p:cNvPr id="93" name="TextBox 12">
              <a:extLst>
                <a:ext uri="{FF2B5EF4-FFF2-40B4-BE49-F238E27FC236}">
                  <a16:creationId xmlns:a16="http://schemas.microsoft.com/office/drawing/2014/main" id="{4E688682-EB2C-4B03-9B2B-CD35B65F10C8}"/>
                </a:ext>
              </a:extLst>
            </p:cNvPr>
            <p:cNvSpPr txBox="1"/>
            <p:nvPr/>
          </p:nvSpPr>
          <p:spPr>
            <a:xfrm>
              <a:off x="3634624" y="1610940"/>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smtClean="0">
                  <a:solidFill>
                    <a:schemeClr val="bg1"/>
                  </a:solidFill>
                  <a:cs typeface="Arial" pitchFamily="34" charset="0"/>
                </a:rPr>
                <a:t>Transportation </a:t>
              </a:r>
              <a:r>
                <a:rPr lang="en-US" altLang="zh-TW" sz="1200" dirty="0">
                  <a:solidFill>
                    <a:schemeClr val="bg1"/>
                  </a:solidFill>
                  <a:cs typeface="Arial" pitchFamily="34" charset="0"/>
                </a:rPr>
                <a:t>concepts</a:t>
              </a:r>
              <a:endParaRPr lang="ko-KR" altLang="en-US" sz="1200" dirty="0">
                <a:solidFill>
                  <a:schemeClr val="bg1"/>
                </a:solidFill>
                <a:cs typeface="Arial" pitchFamily="34" charset="0"/>
              </a:endParaRPr>
            </a:p>
          </p:txBody>
        </p:sp>
      </p:grpSp>
      <p:grpSp>
        <p:nvGrpSpPr>
          <p:cNvPr id="97" name="Group 1">
            <a:extLst>
              <a:ext uri="{FF2B5EF4-FFF2-40B4-BE49-F238E27FC236}">
                <a16:creationId xmlns:a16="http://schemas.microsoft.com/office/drawing/2014/main" id="{D169905C-B298-451E-BB45-9DDA9B12EFBA}"/>
              </a:ext>
            </a:extLst>
          </p:cNvPr>
          <p:cNvGrpSpPr/>
          <p:nvPr/>
        </p:nvGrpSpPr>
        <p:grpSpPr>
          <a:xfrm>
            <a:off x="4839920" y="4762180"/>
            <a:ext cx="6361442" cy="1721657"/>
            <a:chOff x="1023426" y="1009620"/>
            <a:chExt cx="6361442" cy="1721657"/>
          </a:xfrm>
        </p:grpSpPr>
        <p:sp>
          <p:nvSpPr>
            <p:cNvPr id="100" name="Oval 6">
              <a:extLst>
                <a:ext uri="{FF2B5EF4-FFF2-40B4-BE49-F238E27FC236}">
                  <a16:creationId xmlns:a16="http://schemas.microsoft.com/office/drawing/2014/main" id="{16EFDFA9-41E7-4D74-82AC-05168E3280FB}"/>
                </a:ext>
              </a:extLst>
            </p:cNvPr>
            <p:cNvSpPr>
              <a:spLocks noChangeAspect="1"/>
            </p:cNvSpPr>
            <p:nvPr/>
          </p:nvSpPr>
          <p:spPr>
            <a:xfrm>
              <a:off x="1023426" y="1999757"/>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101" name="Oval 7">
              <a:extLst>
                <a:ext uri="{FF2B5EF4-FFF2-40B4-BE49-F238E27FC236}">
                  <a16:creationId xmlns:a16="http://schemas.microsoft.com/office/drawing/2014/main" id="{1FD0B405-D456-45C1-AE2C-62CA410EBCDA}"/>
                </a:ext>
              </a:extLst>
            </p:cNvPr>
            <p:cNvSpPr>
              <a:spLocks noChangeAspect="1"/>
            </p:cNvSpPr>
            <p:nvPr/>
          </p:nvSpPr>
          <p:spPr>
            <a:xfrm>
              <a:off x="1031377" y="1009620"/>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102" name="TextBox 8">
              <a:extLst>
                <a:ext uri="{FF2B5EF4-FFF2-40B4-BE49-F238E27FC236}">
                  <a16:creationId xmlns:a16="http://schemas.microsoft.com/office/drawing/2014/main" id="{2EEC6711-1784-41AF-B752-322BD9DED904}"/>
                </a:ext>
              </a:extLst>
            </p:cNvPr>
            <p:cNvSpPr txBox="1"/>
            <p:nvPr/>
          </p:nvSpPr>
          <p:spPr>
            <a:xfrm>
              <a:off x="1045444" y="1073455"/>
              <a:ext cx="703386" cy="603851"/>
            </a:xfrm>
            <a:prstGeom prst="rect">
              <a:avLst/>
            </a:prstGeom>
            <a:noFill/>
          </p:spPr>
          <p:txBody>
            <a:bodyPr wrap="square" lIns="108000" rIns="108000" rtlCol="0">
              <a:spAutoFit/>
            </a:bodyPr>
            <a:lstStyle/>
            <a:p>
              <a:pPr algn="ctr"/>
              <a:r>
                <a:rPr lang="en-US" altLang="ko-KR" sz="3200" b="1" dirty="0" smtClean="0">
                  <a:solidFill>
                    <a:srgbClr val="0070C0"/>
                  </a:solidFill>
                  <a:cs typeface="Arial" pitchFamily="34" charset="0"/>
                </a:rPr>
                <a:t>0</a:t>
              </a:r>
              <a:r>
                <a:rPr lang="en-US" altLang="zh-TW" sz="3200" b="1" dirty="0" smtClean="0">
                  <a:solidFill>
                    <a:srgbClr val="0070C0"/>
                  </a:solidFill>
                  <a:cs typeface="Arial" pitchFamily="34" charset="0"/>
                </a:rPr>
                <a:t>6</a:t>
              </a:r>
              <a:endParaRPr lang="ko-KR" altLang="en-US" sz="3200" b="1" dirty="0">
                <a:solidFill>
                  <a:srgbClr val="0070C0"/>
                </a:solidFill>
                <a:cs typeface="Arial" pitchFamily="34" charset="0"/>
              </a:endParaRPr>
            </a:p>
          </p:txBody>
        </p:sp>
        <p:sp>
          <p:nvSpPr>
            <p:cNvPr id="103" name="TextBox 10">
              <a:extLst>
                <a:ext uri="{FF2B5EF4-FFF2-40B4-BE49-F238E27FC236}">
                  <a16:creationId xmlns:a16="http://schemas.microsoft.com/office/drawing/2014/main" id="{EFB4EC09-22C7-4D92-B329-36AAFC26D4DC}"/>
                </a:ext>
              </a:extLst>
            </p:cNvPr>
            <p:cNvSpPr txBox="1"/>
            <p:nvPr/>
          </p:nvSpPr>
          <p:spPr>
            <a:xfrm>
              <a:off x="1919076" y="1171623"/>
              <a:ext cx="5465792" cy="338554"/>
            </a:xfrm>
            <a:prstGeom prst="rect">
              <a:avLst/>
            </a:prstGeom>
            <a:noFill/>
          </p:spPr>
          <p:txBody>
            <a:bodyPr wrap="square" lIns="108000" rIns="108000" rtlCol="0">
              <a:spAutoFit/>
            </a:bodyPr>
            <a:lstStyle/>
            <a:p>
              <a:r>
                <a:rPr lang="en-US" altLang="zh-TW" sz="1600" b="1" dirty="0" smtClean="0">
                  <a:solidFill>
                    <a:schemeClr val="bg1"/>
                  </a:solidFill>
                  <a:cs typeface="Arial" pitchFamily="34" charset="0"/>
                </a:rPr>
                <a:t>Product </a:t>
              </a:r>
              <a:r>
                <a:rPr lang="en-US" altLang="zh-TW" sz="1600" b="1" dirty="0">
                  <a:solidFill>
                    <a:schemeClr val="bg1"/>
                  </a:solidFill>
                  <a:cs typeface="Arial" pitchFamily="34" charset="0"/>
                </a:rPr>
                <a:t>recovery and closed loop supply chains</a:t>
              </a:r>
              <a:endParaRPr lang="ko-KR" altLang="en-US" sz="1600" b="1" dirty="0">
                <a:solidFill>
                  <a:schemeClr val="bg1"/>
                </a:solidFill>
                <a:cs typeface="Arial" pitchFamily="34" charset="0"/>
              </a:endParaRPr>
            </a:p>
          </p:txBody>
        </p:sp>
        <p:sp>
          <p:nvSpPr>
            <p:cNvPr id="104" name="TextBox 13">
              <a:extLst>
                <a:ext uri="{FF2B5EF4-FFF2-40B4-BE49-F238E27FC236}">
                  <a16:creationId xmlns:a16="http://schemas.microsoft.com/office/drawing/2014/main" id="{DFDF9449-3585-4495-9802-D20D1D4680D3}"/>
                </a:ext>
              </a:extLst>
            </p:cNvPr>
            <p:cNvSpPr txBox="1"/>
            <p:nvPr/>
          </p:nvSpPr>
          <p:spPr>
            <a:xfrm>
              <a:off x="1050682" y="2085324"/>
              <a:ext cx="677008" cy="584775"/>
            </a:xfrm>
            <a:prstGeom prst="rect">
              <a:avLst/>
            </a:prstGeom>
            <a:noFill/>
          </p:spPr>
          <p:txBody>
            <a:bodyPr wrap="square" lIns="108000" rIns="108000" rtlCol="0">
              <a:spAutoFit/>
            </a:bodyPr>
            <a:lstStyle/>
            <a:p>
              <a:pPr algn="ctr"/>
              <a:r>
                <a:rPr lang="en-US" altLang="ko-KR" sz="3200" b="1" dirty="0" smtClean="0">
                  <a:solidFill>
                    <a:srgbClr val="FFC000"/>
                  </a:solidFill>
                  <a:cs typeface="Arial" pitchFamily="34" charset="0"/>
                </a:rPr>
                <a:t>0</a:t>
              </a:r>
              <a:r>
                <a:rPr lang="en-US" altLang="zh-TW" sz="3200" b="1" dirty="0" smtClean="0">
                  <a:solidFill>
                    <a:srgbClr val="FFC000"/>
                  </a:solidFill>
                  <a:cs typeface="Arial" pitchFamily="34" charset="0"/>
                </a:rPr>
                <a:t>7</a:t>
              </a:r>
              <a:endParaRPr lang="ko-KR" altLang="en-US" sz="3200" b="1" dirty="0">
                <a:solidFill>
                  <a:srgbClr val="FFC000"/>
                </a:solidFill>
                <a:cs typeface="Arial" pitchFamily="34" charset="0"/>
              </a:endParaRPr>
            </a:p>
          </p:txBody>
        </p:sp>
        <p:grpSp>
          <p:nvGrpSpPr>
            <p:cNvPr id="105" name="Group 14">
              <a:extLst>
                <a:ext uri="{FF2B5EF4-FFF2-40B4-BE49-F238E27FC236}">
                  <a16:creationId xmlns:a16="http://schemas.microsoft.com/office/drawing/2014/main" id="{43E6785B-B40C-46C1-8504-F5C43CD2DB0E}"/>
                </a:ext>
              </a:extLst>
            </p:cNvPr>
            <p:cNvGrpSpPr/>
            <p:nvPr/>
          </p:nvGrpSpPr>
          <p:grpSpPr>
            <a:xfrm>
              <a:off x="1919076" y="1911895"/>
              <a:ext cx="5465792" cy="732117"/>
              <a:chOff x="1971828" y="1999815"/>
              <a:chExt cx="5465792" cy="732117"/>
            </a:xfrm>
          </p:grpSpPr>
          <p:sp>
            <p:nvSpPr>
              <p:cNvPr id="113" name="TextBox 15">
                <a:extLst>
                  <a:ext uri="{FF2B5EF4-FFF2-40B4-BE49-F238E27FC236}">
                    <a16:creationId xmlns:a16="http://schemas.microsoft.com/office/drawing/2014/main" id="{261927F0-7EFB-4EFB-9935-45442B0E7CE4}"/>
                  </a:ext>
                </a:extLst>
              </p:cNvPr>
              <p:cNvSpPr txBox="1"/>
              <p:nvPr/>
            </p:nvSpPr>
            <p:spPr>
              <a:xfrm>
                <a:off x="1971828" y="1999815"/>
                <a:ext cx="5465792" cy="338554"/>
              </a:xfrm>
              <a:prstGeom prst="rect">
                <a:avLst/>
              </a:prstGeom>
              <a:noFill/>
            </p:spPr>
            <p:txBody>
              <a:bodyPr wrap="square" lIns="108000" rIns="108000" rtlCol="0">
                <a:spAutoFit/>
              </a:bodyPr>
              <a:lstStyle/>
              <a:p>
                <a:r>
                  <a:rPr lang="en-US" altLang="zh-TW" sz="1600" b="1" dirty="0" smtClean="0">
                    <a:solidFill>
                      <a:schemeClr val="bg1"/>
                    </a:solidFill>
                    <a:cs typeface="Arial" pitchFamily="34" charset="0"/>
                  </a:rPr>
                  <a:t>Supply </a:t>
                </a:r>
                <a:r>
                  <a:rPr lang="en-US" altLang="zh-TW" sz="1600" b="1" dirty="0">
                    <a:solidFill>
                      <a:schemeClr val="bg1"/>
                    </a:solidFill>
                    <a:cs typeface="Arial" pitchFamily="34" charset="0"/>
                  </a:rPr>
                  <a:t>chain planning and control</a:t>
                </a:r>
                <a:endParaRPr lang="zh-TW" altLang="en-US" sz="1600" b="1" dirty="0">
                  <a:solidFill>
                    <a:schemeClr val="bg1"/>
                  </a:solidFill>
                  <a:cs typeface="Arial" pitchFamily="34" charset="0"/>
                </a:endParaRPr>
              </a:p>
            </p:txBody>
          </p:sp>
          <p:sp>
            <p:nvSpPr>
              <p:cNvPr id="114" name="TextBox 16">
                <a:extLst>
                  <a:ext uri="{FF2B5EF4-FFF2-40B4-BE49-F238E27FC236}">
                    <a16:creationId xmlns:a16="http://schemas.microsoft.com/office/drawing/2014/main" id="{1638B9A8-B323-471A-B7D0-142E46BCD606}"/>
                  </a:ext>
                </a:extLst>
              </p:cNvPr>
              <p:cNvSpPr txBox="1"/>
              <p:nvPr/>
            </p:nvSpPr>
            <p:spPr>
              <a:xfrm>
                <a:off x="2147565" y="2253101"/>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smtClean="0">
                    <a:solidFill>
                      <a:schemeClr val="bg1"/>
                    </a:solidFill>
                    <a:cs typeface="Arial" pitchFamily="34" charset="0"/>
                  </a:rPr>
                  <a:t>Pricing </a:t>
                </a:r>
                <a:r>
                  <a:rPr lang="en-US" altLang="zh-TW" sz="1200" dirty="0">
                    <a:solidFill>
                      <a:schemeClr val="bg1"/>
                    </a:solidFill>
                    <a:cs typeface="Arial" pitchFamily="34" charset="0"/>
                  </a:rPr>
                  <a:t>and emission trading</a:t>
                </a:r>
              </a:p>
            </p:txBody>
          </p:sp>
          <p:sp>
            <p:nvSpPr>
              <p:cNvPr id="115" name="TextBox 17">
                <a:extLst>
                  <a:ext uri="{FF2B5EF4-FFF2-40B4-BE49-F238E27FC236}">
                    <a16:creationId xmlns:a16="http://schemas.microsoft.com/office/drawing/2014/main" id="{B1EC6690-5F27-4A06-872F-6F25DC39E0D5}"/>
                  </a:ext>
                </a:extLst>
              </p:cNvPr>
              <p:cNvSpPr txBox="1"/>
              <p:nvPr/>
            </p:nvSpPr>
            <p:spPr>
              <a:xfrm>
                <a:off x="2147565" y="2454933"/>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smtClean="0">
                    <a:solidFill>
                      <a:schemeClr val="bg1"/>
                    </a:solidFill>
                    <a:cs typeface="Arial" pitchFamily="34" charset="0"/>
                  </a:rPr>
                  <a:t>Supply </a:t>
                </a:r>
                <a:r>
                  <a:rPr lang="en-US" altLang="zh-TW" sz="1200" dirty="0">
                    <a:solidFill>
                      <a:schemeClr val="bg1"/>
                    </a:solidFill>
                    <a:cs typeface="Arial" pitchFamily="34" charset="0"/>
                  </a:rPr>
                  <a:t>chain planning</a:t>
                </a:r>
              </a:p>
            </p:txBody>
          </p:sp>
        </p:grpSp>
      </p:grpSp>
      <p:sp>
        <p:nvSpPr>
          <p:cNvPr id="55" name="TextBox 17">
            <a:extLst>
              <a:ext uri="{FF2B5EF4-FFF2-40B4-BE49-F238E27FC236}">
                <a16:creationId xmlns:a16="http://schemas.microsoft.com/office/drawing/2014/main" id="{B1EC6690-5F27-4A06-872F-6F25DC39E0D5}"/>
              </a:ext>
            </a:extLst>
          </p:cNvPr>
          <p:cNvSpPr txBox="1"/>
          <p:nvPr/>
        </p:nvSpPr>
        <p:spPr>
          <a:xfrm>
            <a:off x="5912638" y="6319679"/>
            <a:ext cx="5290055" cy="276999"/>
          </a:xfrm>
          <a:prstGeom prst="rect">
            <a:avLst/>
          </a:prstGeom>
          <a:noFill/>
        </p:spPr>
        <p:txBody>
          <a:bodyPr wrap="square" rtlCol="0">
            <a:spAutoFit/>
          </a:bodyPr>
          <a:lstStyle/>
          <a:p>
            <a:pPr marL="228600" indent="-228600">
              <a:buFont typeface="Wingdings" panose="05000000000000000000" pitchFamily="2" charset="2"/>
              <a:buChar char="Ø"/>
            </a:pPr>
            <a:r>
              <a:rPr lang="en-US" altLang="zh-TW" sz="1200" dirty="0">
                <a:solidFill>
                  <a:schemeClr val="bg1"/>
                </a:solidFill>
                <a:cs typeface="Arial" pitchFamily="34" charset="0"/>
              </a:rPr>
              <a:t>Procurement</a:t>
            </a:r>
            <a:endParaRPr lang="ko-KR" altLang="en-US" sz="1200" dirty="0">
              <a:solidFill>
                <a:schemeClr val="bg1"/>
              </a:solidFill>
              <a:cs typeface="Arial" pitchFamily="34" charset="0"/>
            </a:endParaRPr>
          </a:p>
        </p:txBody>
      </p:sp>
      <p:pic>
        <p:nvPicPr>
          <p:cNvPr id="48"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907060" y="493452"/>
            <a:ext cx="890236" cy="889675"/>
          </a:xfrm>
          <a:prstGeom prst="ellipse">
            <a:avLst/>
          </a:prstGeom>
          <a:solidFill>
            <a:schemeClr val="accent1"/>
          </a:solidFill>
        </p:spPr>
      </p:pic>
      <p:pic>
        <p:nvPicPr>
          <p:cNvPr id="49"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96600" y="493451"/>
            <a:ext cx="930056" cy="889676"/>
          </a:xfrm>
          <a:prstGeom prst="rect">
            <a:avLst/>
          </a:prstGeom>
        </p:spPr>
      </p:pic>
      <p:pic>
        <p:nvPicPr>
          <p:cNvPr id="50"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570" y="493451"/>
            <a:ext cx="941150" cy="889715"/>
          </a:xfrm>
          <a:prstGeom prst="ellipse">
            <a:avLst/>
          </a:prstGeom>
        </p:spPr>
      </p:pic>
      <p:sp>
        <p:nvSpPr>
          <p:cNvPr id="3" name="矩形 2"/>
          <p:cNvSpPr/>
          <p:nvPr/>
        </p:nvSpPr>
        <p:spPr>
          <a:xfrm>
            <a:off x="5385668" y="287703"/>
            <a:ext cx="1377300" cy="369332"/>
          </a:xfrm>
          <a:prstGeom prst="rect">
            <a:avLst/>
          </a:prstGeom>
        </p:spPr>
        <p:txBody>
          <a:bodyPr wrap="none">
            <a:spAutoFit/>
          </a:bodyPr>
          <a:lstStyle/>
          <a:p>
            <a:r>
              <a:rPr lang="en-US" altLang="zh-TW" dirty="0">
                <a:solidFill>
                  <a:schemeClr val="bg1"/>
                </a:solidFill>
              </a:rPr>
              <a:t>introduction</a:t>
            </a:r>
            <a:endParaRPr lang="zh-TW" altLang="en-US" dirty="0">
              <a:solidFill>
                <a:schemeClr val="bg1"/>
              </a:solidFill>
            </a:endParaRPr>
          </a:p>
        </p:txBody>
      </p:sp>
    </p:spTree>
    <p:extLst>
      <p:ext uri="{BB962C8B-B14F-4D97-AF65-F5344CB8AC3E}">
        <p14:creationId xmlns:p14="http://schemas.microsoft.com/office/powerpoint/2010/main" val="314882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7ECD6F-6B12-4418-9F67-3DF59DBCE1FC}"/>
              </a:ext>
            </a:extLst>
          </p:cNvPr>
          <p:cNvSpPr/>
          <p:nvPr/>
        </p:nvSpPr>
        <p:spPr>
          <a:xfrm>
            <a:off x="3028060" y="1316737"/>
            <a:ext cx="6135880" cy="3547958"/>
          </a:xfrm>
          <a:prstGeom prst="roundRect">
            <a:avLst>
              <a:gd name="adj" fmla="val 625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C11D1D-EEE1-46CC-92A3-A2B02AA1E951}"/>
              </a:ext>
            </a:extLst>
          </p:cNvPr>
          <p:cNvSpPr txBox="1"/>
          <p:nvPr/>
        </p:nvSpPr>
        <p:spPr>
          <a:xfrm>
            <a:off x="3185972" y="2046131"/>
            <a:ext cx="5866587" cy="2554545"/>
          </a:xfrm>
          <a:prstGeom prst="rect">
            <a:avLst/>
          </a:prstGeom>
          <a:noFill/>
        </p:spPr>
        <p:txBody>
          <a:bodyPr wrap="square" rtlCol="0">
            <a:spAutoFit/>
          </a:bodyPr>
          <a:lstStyle/>
          <a:p>
            <a:pPr algn="just"/>
            <a:r>
              <a:rPr lang="en-US" altLang="zh-TW" sz="2000" dirty="0" smtClean="0">
                <a:solidFill>
                  <a:schemeClr val="bg1"/>
                </a:solidFill>
                <a:effectLst>
                  <a:outerShdw blurRad="38100" dist="38100" dir="2700000" algn="tl">
                    <a:srgbClr val="000000">
                      <a:alpha val="43137"/>
                    </a:srgbClr>
                  </a:outerShdw>
                </a:effectLst>
                <a:cs typeface="Arial" pitchFamily="34" charset="0"/>
              </a:rPr>
              <a:t>An important transport concept is consolidation, especially in the less-than-truckload (LTL) sector. In this case, small shipments are combined with large shipments to achieve efficiency at the scale of long-distance transportation. The disadvantage of this type of transportation is that it takes time to consolidate the goods, which means that timely planning becomes more difficult.</a:t>
            </a:r>
            <a:endParaRPr lang="ko-KR" altLang="en-US" sz="2000" dirty="0">
              <a:solidFill>
                <a:schemeClr val="bg1"/>
              </a:solidFill>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2BC2FD05-8DC1-417C-85E7-0454762E4459}"/>
              </a:ext>
            </a:extLst>
          </p:cNvPr>
          <p:cNvSpPr txBox="1"/>
          <p:nvPr/>
        </p:nvSpPr>
        <p:spPr>
          <a:xfrm>
            <a:off x="2790022" y="1507188"/>
            <a:ext cx="6575510" cy="461665"/>
          </a:xfrm>
          <a:prstGeom prst="rect">
            <a:avLst/>
          </a:prstGeom>
          <a:noFill/>
        </p:spPr>
        <p:txBody>
          <a:bodyPr wrap="square" lIns="48000" tIns="0" rIns="24000" bIns="0" rtlCol="0">
            <a:spAutoFit/>
          </a:bodyPr>
          <a:lstStyle/>
          <a:p>
            <a:pPr algn="ctr">
              <a:lnSpc>
                <a:spcPts val="3600"/>
              </a:lnSpc>
            </a:pPr>
            <a:r>
              <a:rPr lang="en-US" altLang="zh-TW" sz="3600" dirty="0" smtClean="0">
                <a:solidFill>
                  <a:schemeClr val="bg1"/>
                </a:solidFill>
                <a:effectLst>
                  <a:outerShdw blurRad="38100" dist="38100" dir="2700000" algn="tl">
                    <a:srgbClr val="000000">
                      <a:alpha val="43137"/>
                    </a:srgbClr>
                  </a:outerShdw>
                </a:effectLst>
                <a:latin typeface="+mj-lt"/>
                <a:cs typeface="Arial" pitchFamily="34" charset="0"/>
              </a:rPr>
              <a:t>5.6</a:t>
            </a:r>
            <a:r>
              <a:rPr lang="en-US" altLang="zh-TW" sz="3600" dirty="0">
                <a:solidFill>
                  <a:schemeClr val="bg1"/>
                </a:solidFill>
                <a:effectLst>
                  <a:outerShdw blurRad="38100" dist="38100" dir="2700000" algn="tl">
                    <a:srgbClr val="000000">
                      <a:alpha val="43137"/>
                    </a:srgbClr>
                  </a:outerShdw>
                </a:effectLst>
                <a:latin typeface="+mj-lt"/>
                <a:cs typeface="Arial" pitchFamily="34" charset="0"/>
              </a:rPr>
              <a:t>. </a:t>
            </a:r>
            <a:r>
              <a:rPr lang="en-US" altLang="zh-TW" sz="3600" dirty="0" smtClean="0">
                <a:solidFill>
                  <a:schemeClr val="bg1"/>
                </a:solidFill>
                <a:effectLst>
                  <a:outerShdw blurRad="38100" dist="38100" dir="2700000" algn="tl">
                    <a:srgbClr val="000000">
                      <a:alpha val="43137"/>
                    </a:srgbClr>
                  </a:outerShdw>
                </a:effectLst>
                <a:latin typeface="+mj-lt"/>
                <a:cs typeface="Arial" pitchFamily="34" charset="0"/>
              </a:rPr>
              <a:t>Transportation </a:t>
            </a:r>
            <a:r>
              <a:rPr lang="en-US" altLang="zh-TW" sz="3600" dirty="0">
                <a:solidFill>
                  <a:schemeClr val="bg1"/>
                </a:solidFill>
                <a:effectLst>
                  <a:outerShdw blurRad="38100" dist="38100" dir="2700000" algn="tl">
                    <a:srgbClr val="000000">
                      <a:alpha val="43137"/>
                    </a:srgbClr>
                  </a:outerShdw>
                </a:effectLst>
                <a:latin typeface="+mj-lt"/>
                <a:cs typeface="Arial" pitchFamily="34" charset="0"/>
              </a:rPr>
              <a:t>concepts</a:t>
            </a:r>
            <a:endParaRPr lang="ko-KR" altLang="en-US" sz="3600"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6"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5410892"/>
            <a:ext cx="890236" cy="889675"/>
          </a:xfrm>
          <a:prstGeom prst="ellipse">
            <a:avLst/>
          </a:prstGeom>
          <a:solidFill>
            <a:schemeClr val="accent1"/>
          </a:solidFill>
        </p:spPr>
      </p:pic>
      <p:pic>
        <p:nvPicPr>
          <p:cNvPr id="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5410891"/>
            <a:ext cx="930056" cy="889676"/>
          </a:xfrm>
          <a:prstGeom prst="rect">
            <a:avLst/>
          </a:prstGeom>
        </p:spPr>
      </p:pic>
      <p:pic>
        <p:nvPicPr>
          <p:cNvPr id="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5410891"/>
            <a:ext cx="941150" cy="889715"/>
          </a:xfrm>
          <a:prstGeom prst="ellipse">
            <a:avLst/>
          </a:prstGeom>
        </p:spPr>
      </p:pic>
    </p:spTree>
    <p:extLst>
      <p:ext uri="{BB962C8B-B14F-4D97-AF65-F5344CB8AC3E}">
        <p14:creationId xmlns:p14="http://schemas.microsoft.com/office/powerpoint/2010/main" val="16667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4AC1E0-B908-491F-87D3-9393026157BF}"/>
              </a:ext>
            </a:extLst>
          </p:cNvPr>
          <p:cNvSpPr txBox="1"/>
          <p:nvPr/>
        </p:nvSpPr>
        <p:spPr>
          <a:xfrm>
            <a:off x="4980490" y="1514103"/>
            <a:ext cx="6757358" cy="1200329"/>
          </a:xfrm>
          <a:prstGeom prst="rect">
            <a:avLst/>
          </a:prstGeom>
          <a:noFill/>
        </p:spPr>
        <p:txBody>
          <a:bodyPr wrap="square" rtlCol="0">
            <a:spAutoFit/>
          </a:bodyPr>
          <a:lstStyle/>
          <a:p>
            <a:pPr algn="just"/>
            <a:r>
              <a:rPr lang="en-US" altLang="zh-TW" dirty="0" smtClean="0">
                <a:solidFill>
                  <a:schemeClr val="bg1"/>
                </a:solidFill>
                <a:effectLst>
                  <a:outerShdw blurRad="38100" dist="38100" dir="2700000" algn="tl">
                    <a:srgbClr val="000000">
                      <a:alpha val="43137"/>
                    </a:srgbClr>
                  </a:outerShdw>
                </a:effectLst>
                <a:cs typeface="Arial" pitchFamily="34" charset="0"/>
              </a:rPr>
              <a:t>Many products are not completely consumed at the time of use, and almost all of them have some residual value. Reverse logistics encompasses all the logistics activities required to unlock this value through product recycling.</a:t>
            </a:r>
            <a:endParaRPr lang="en-US" altLang="ko-KR" dirty="0">
              <a:solidFill>
                <a:schemeClr val="bg1"/>
              </a:solidFill>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A675FE14-4F51-467C-B935-D0889FAE1BFA}"/>
              </a:ext>
            </a:extLst>
          </p:cNvPr>
          <p:cNvSpPr txBox="1"/>
          <p:nvPr/>
        </p:nvSpPr>
        <p:spPr>
          <a:xfrm>
            <a:off x="982322" y="109397"/>
            <a:ext cx="7283854" cy="1323439"/>
          </a:xfrm>
          <a:prstGeom prst="rect">
            <a:avLst/>
          </a:prstGeom>
          <a:noFill/>
        </p:spPr>
        <p:txBody>
          <a:bodyPr wrap="square" rtlCol="0">
            <a:spAutoFit/>
          </a:bodyPr>
          <a:lstStyle/>
          <a:p>
            <a:r>
              <a:rPr lang="en-US" altLang="zh-TW" sz="4000" b="1" dirty="0">
                <a:solidFill>
                  <a:schemeClr val="bg1"/>
                </a:solidFill>
                <a:effectLst>
                  <a:outerShdw blurRad="38100" dist="38100" dir="2700000" algn="tl">
                    <a:srgbClr val="000000">
                      <a:alpha val="43137"/>
                    </a:srgbClr>
                  </a:outerShdw>
                </a:effectLst>
                <a:cs typeface="Arial" pitchFamily="34" charset="0"/>
              </a:rPr>
              <a:t>6. </a:t>
            </a:r>
            <a:r>
              <a:rPr lang="en-US" altLang="zh-TW" sz="4000" b="1" dirty="0">
                <a:solidFill>
                  <a:schemeClr val="bg1"/>
                </a:solidFill>
                <a:effectLst>
                  <a:outerShdw blurRad="38100" dist="38100" dir="2700000" algn="tl">
                    <a:srgbClr val="000000">
                      <a:alpha val="43137"/>
                    </a:srgbClr>
                  </a:outerShdw>
                </a:effectLst>
                <a:cs typeface="Arial" pitchFamily="34" charset="0"/>
              </a:rPr>
              <a:t>6. Product recovery and closed loop supply chains</a:t>
            </a:r>
            <a:endParaRPr lang="ko-KR" altLang="en-US" sz="4000" b="1" dirty="0">
              <a:solidFill>
                <a:schemeClr val="bg1"/>
              </a:solidFill>
              <a:effectLst>
                <a:outerShdw blurRad="38100" dist="38100" dir="2700000" algn="tl">
                  <a:srgbClr val="000000">
                    <a:alpha val="43137"/>
                  </a:srgbClr>
                </a:outerShdw>
              </a:effectLst>
              <a:cs typeface="Arial" pitchFamily="34" charset="0"/>
            </a:endParaRPr>
          </a:p>
        </p:txBody>
      </p:sp>
      <p:sp>
        <p:nvSpPr>
          <p:cNvPr id="6" name="Rounded Rectangle 13">
            <a:extLst>
              <a:ext uri="{FF2B5EF4-FFF2-40B4-BE49-F238E27FC236}">
                <a16:creationId xmlns:a16="http://schemas.microsoft.com/office/drawing/2014/main" id="{8C76A046-3507-45F3-ADCC-FD1469E57E74}"/>
              </a:ext>
            </a:extLst>
          </p:cNvPr>
          <p:cNvSpPr/>
          <p:nvPr/>
        </p:nvSpPr>
        <p:spPr>
          <a:xfrm>
            <a:off x="3912574" y="2851026"/>
            <a:ext cx="7051082" cy="1458197"/>
          </a:xfrm>
          <a:prstGeom prst="roundRect">
            <a:avLst>
              <a:gd name="adj" fmla="val 12448"/>
            </a:avLst>
          </a:prstGeom>
          <a:solidFill>
            <a:schemeClr val="bg1">
              <a:alpha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14">
            <a:extLst>
              <a:ext uri="{FF2B5EF4-FFF2-40B4-BE49-F238E27FC236}">
                <a16:creationId xmlns:a16="http://schemas.microsoft.com/office/drawing/2014/main" id="{8875B958-DE45-4553-B6CB-5B9C6A8A8500}"/>
              </a:ext>
            </a:extLst>
          </p:cNvPr>
          <p:cNvSpPr/>
          <p:nvPr/>
        </p:nvSpPr>
        <p:spPr>
          <a:xfrm>
            <a:off x="5383891" y="4534324"/>
            <a:ext cx="6251596" cy="2067644"/>
          </a:xfrm>
          <a:prstGeom prst="roundRect">
            <a:avLst>
              <a:gd name="adj" fmla="val 12448"/>
            </a:avLst>
          </a:prstGeom>
          <a:solidFill>
            <a:schemeClr val="bg1">
              <a:alpha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smtClean="0">
                <a:solidFill>
                  <a:schemeClr val="tx1"/>
                </a:solidFill>
                <a:effectLst>
                  <a:outerShdw blurRad="38100" dist="38100" dir="2700000" algn="tl">
                    <a:srgbClr val="000000">
                      <a:alpha val="43137"/>
                    </a:srgbClr>
                  </a:outerShdw>
                </a:effectLst>
              </a:rPr>
              <a:t>The quality of the recycled items may not be guaranteed, and the cleaning process may cause contamination. In addition, a large amount of transportation may be required to produce a large enough volume for the recycling or remanufacturing process. However, in general, reverse logistics and closed-loop supply chains are considered environmentally friendly</a:t>
            </a:r>
            <a:endParaRPr lang="ko-KR" altLang="en-US" dirty="0">
              <a:solidFill>
                <a:schemeClr val="tx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2CA04FDC-C203-4275-B242-36143FDFD977}"/>
              </a:ext>
            </a:extLst>
          </p:cNvPr>
          <p:cNvSpPr txBox="1"/>
          <p:nvPr/>
        </p:nvSpPr>
        <p:spPr>
          <a:xfrm>
            <a:off x="4023260" y="2959912"/>
            <a:ext cx="6853020" cy="1200329"/>
          </a:xfrm>
          <a:prstGeom prst="rect">
            <a:avLst/>
          </a:prstGeom>
          <a:noFill/>
        </p:spPr>
        <p:txBody>
          <a:bodyPr wrap="square" rtlCol="0">
            <a:spAutoFit/>
          </a:bodyPr>
          <a:lstStyle/>
          <a:p>
            <a:pPr algn="just"/>
            <a:r>
              <a:rPr lang="en-US" altLang="zh-TW" dirty="0" smtClean="0">
                <a:solidFill>
                  <a:schemeClr val="tx1">
                    <a:lumMod val="75000"/>
                    <a:lumOff val="25000"/>
                  </a:schemeClr>
                </a:solidFill>
                <a:effectLst>
                  <a:outerShdw blurRad="38100" dist="38100" dir="2700000" algn="tl">
                    <a:srgbClr val="000000">
                      <a:alpha val="43137"/>
                    </a:srgbClr>
                  </a:outerShdw>
                </a:effectLst>
                <a:cs typeface="Arial" pitchFamily="34" charset="0"/>
              </a:rPr>
              <a:t>It involves collecting waste items, inspecting and sorting them, and then taking some recovery actions, which can be simple cleaning, complex disassembly, and finally a remanufacturing process and remarketing output.</a:t>
            </a:r>
            <a:endParaRPr lang="ko-KR" altLang="en-US"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pic>
        <p:nvPicPr>
          <p:cNvPr id="14"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229292"/>
            <a:ext cx="890236" cy="889675"/>
          </a:xfrm>
          <a:prstGeom prst="ellipse">
            <a:avLst/>
          </a:prstGeom>
          <a:solidFill>
            <a:schemeClr val="accent1"/>
          </a:solidFill>
        </p:spPr>
      </p:pic>
      <p:pic>
        <p:nvPicPr>
          <p:cNvPr id="15"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229291"/>
            <a:ext cx="930056" cy="889676"/>
          </a:xfrm>
          <a:prstGeom prst="rect">
            <a:avLst/>
          </a:prstGeom>
        </p:spPr>
      </p:pic>
      <p:pic>
        <p:nvPicPr>
          <p:cNvPr id="16"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229291"/>
            <a:ext cx="941150" cy="889715"/>
          </a:xfrm>
          <a:prstGeom prst="ellipse">
            <a:avLst/>
          </a:prstGeom>
        </p:spPr>
      </p:pic>
    </p:spTree>
    <p:extLst>
      <p:ext uri="{BB962C8B-B14F-4D97-AF65-F5344CB8AC3E}">
        <p14:creationId xmlns:p14="http://schemas.microsoft.com/office/powerpoint/2010/main" val="12912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4AC1E0-B908-491F-87D3-9393026157BF}"/>
              </a:ext>
            </a:extLst>
          </p:cNvPr>
          <p:cNvSpPr txBox="1"/>
          <p:nvPr/>
        </p:nvSpPr>
        <p:spPr>
          <a:xfrm>
            <a:off x="5076146" y="1317243"/>
            <a:ext cx="6757358" cy="1200329"/>
          </a:xfrm>
          <a:prstGeom prst="rect">
            <a:avLst/>
          </a:prstGeom>
          <a:noFill/>
        </p:spPr>
        <p:txBody>
          <a:bodyPr wrap="square" rtlCol="0">
            <a:spAutoFit/>
          </a:bodyPr>
          <a:lstStyle/>
          <a:p>
            <a:pPr algn="just"/>
            <a:r>
              <a:rPr lang="en-US" altLang="zh-TW" dirty="0" smtClean="0">
                <a:solidFill>
                  <a:schemeClr val="bg1"/>
                </a:solidFill>
                <a:effectLst>
                  <a:outerShdw blurRad="38100" dist="38100" dir="2700000" algn="tl">
                    <a:srgbClr val="000000">
                      <a:alpha val="43137"/>
                    </a:srgbClr>
                  </a:outerShdw>
                </a:effectLst>
                <a:cs typeface="Arial" pitchFamily="34" charset="0"/>
              </a:rPr>
              <a:t>On the tactical side, the time frame is a quarter to a year, and some key decisions must be made, such as forecasting, production capacity planning, inventory control, and marketing operations, including pricing strategies.</a:t>
            </a:r>
            <a:endParaRPr lang="en-US" altLang="ko-KR" dirty="0">
              <a:solidFill>
                <a:schemeClr val="bg1"/>
              </a:solidFill>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A675FE14-4F51-467C-B935-D0889FAE1BFA}"/>
              </a:ext>
            </a:extLst>
          </p:cNvPr>
          <p:cNvSpPr txBox="1"/>
          <p:nvPr/>
        </p:nvSpPr>
        <p:spPr>
          <a:xfrm>
            <a:off x="1609344" y="8409"/>
            <a:ext cx="6272891" cy="1323439"/>
          </a:xfrm>
          <a:prstGeom prst="rect">
            <a:avLst/>
          </a:prstGeom>
          <a:noFill/>
        </p:spPr>
        <p:txBody>
          <a:bodyPr wrap="square" rtlCol="0">
            <a:spAutoFit/>
          </a:bodyPr>
          <a:lstStyle/>
          <a:p>
            <a:r>
              <a:rPr lang="en-US" altLang="zh-TW" sz="4000" b="1" dirty="0">
                <a:solidFill>
                  <a:schemeClr val="bg1"/>
                </a:solidFill>
                <a:effectLst>
                  <a:outerShdw blurRad="38100" dist="38100" dir="2700000" algn="tl">
                    <a:srgbClr val="000000">
                      <a:alpha val="43137"/>
                    </a:srgbClr>
                  </a:outerShdw>
                </a:effectLst>
                <a:cs typeface="Arial" pitchFamily="34" charset="0"/>
              </a:rPr>
              <a:t>7. </a:t>
            </a:r>
            <a:r>
              <a:rPr lang="en-US" altLang="zh-TW" sz="4000" b="1" dirty="0">
                <a:solidFill>
                  <a:schemeClr val="bg1"/>
                </a:solidFill>
                <a:effectLst>
                  <a:outerShdw blurRad="38100" dist="38100" dir="2700000" algn="tl">
                    <a:srgbClr val="000000">
                      <a:alpha val="43137"/>
                    </a:srgbClr>
                  </a:outerShdw>
                </a:effectLst>
                <a:cs typeface="Arial" pitchFamily="34" charset="0"/>
              </a:rPr>
              <a:t>7. Supply chain planning and control</a:t>
            </a:r>
            <a:endParaRPr lang="ko-KR" altLang="en-US" sz="4000" b="1" dirty="0">
              <a:solidFill>
                <a:schemeClr val="bg1"/>
              </a:solidFill>
              <a:effectLst>
                <a:outerShdw blurRad="38100" dist="38100" dir="2700000" algn="tl">
                  <a:srgbClr val="000000">
                    <a:alpha val="43137"/>
                  </a:srgbClr>
                </a:outerShdw>
              </a:effectLst>
              <a:cs typeface="Arial" pitchFamily="34" charset="0"/>
            </a:endParaRPr>
          </a:p>
        </p:txBody>
      </p:sp>
      <p:sp>
        <p:nvSpPr>
          <p:cNvPr id="6" name="Rounded Rectangle 13">
            <a:extLst>
              <a:ext uri="{FF2B5EF4-FFF2-40B4-BE49-F238E27FC236}">
                <a16:creationId xmlns:a16="http://schemas.microsoft.com/office/drawing/2014/main" id="{8C76A046-3507-45F3-ADCC-FD1469E57E74}"/>
              </a:ext>
            </a:extLst>
          </p:cNvPr>
          <p:cNvSpPr/>
          <p:nvPr/>
        </p:nvSpPr>
        <p:spPr>
          <a:xfrm>
            <a:off x="4298654" y="2623992"/>
            <a:ext cx="7507682" cy="923330"/>
          </a:xfrm>
          <a:prstGeom prst="roundRect">
            <a:avLst>
              <a:gd name="adj" fmla="val 12448"/>
            </a:avLst>
          </a:prstGeom>
          <a:solidFill>
            <a:schemeClr val="bg1">
              <a:alpha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1" dirty="0"/>
          </a:p>
        </p:txBody>
      </p:sp>
      <p:sp>
        <p:nvSpPr>
          <p:cNvPr id="7" name="Rounded Rectangle 14">
            <a:extLst>
              <a:ext uri="{FF2B5EF4-FFF2-40B4-BE49-F238E27FC236}">
                <a16:creationId xmlns:a16="http://schemas.microsoft.com/office/drawing/2014/main" id="{8875B958-DE45-4553-B6CB-5B9C6A8A8500}"/>
              </a:ext>
            </a:extLst>
          </p:cNvPr>
          <p:cNvSpPr/>
          <p:nvPr/>
        </p:nvSpPr>
        <p:spPr>
          <a:xfrm>
            <a:off x="5131010" y="3881253"/>
            <a:ext cx="6251596" cy="1184523"/>
          </a:xfrm>
          <a:prstGeom prst="roundRect">
            <a:avLst>
              <a:gd name="adj" fmla="val 12448"/>
            </a:avLst>
          </a:prstGeom>
          <a:solidFill>
            <a:schemeClr val="bg1">
              <a:alpha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smtClean="0">
                <a:solidFill>
                  <a:schemeClr val="tx1">
                    <a:lumMod val="75000"/>
                    <a:lumOff val="25000"/>
                  </a:schemeClr>
                </a:solidFill>
                <a:effectLst>
                  <a:outerShdw blurRad="38100" dist="38100" dir="2700000" algn="tl">
                    <a:srgbClr val="000000">
                      <a:alpha val="43137"/>
                    </a:srgbClr>
                  </a:outerShdw>
                </a:effectLst>
              </a:rPr>
              <a:t>Supply chain planning includes the development of capacity plans for medium time frames. At this stage, transportation, warehousing capacity, inventory, etc. are already planned.</a:t>
            </a:r>
            <a:endParaRPr lang="ko-KR" altLang="en-US" dirty="0">
              <a:solidFill>
                <a:schemeClr val="tx1">
                  <a:lumMod val="75000"/>
                  <a:lumOff val="25000"/>
                </a:schemeClr>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2CA04FDC-C203-4275-B242-36143FDFD977}"/>
              </a:ext>
            </a:extLst>
          </p:cNvPr>
          <p:cNvSpPr txBox="1"/>
          <p:nvPr/>
        </p:nvSpPr>
        <p:spPr>
          <a:xfrm>
            <a:off x="4461375" y="2623992"/>
            <a:ext cx="7174112" cy="923330"/>
          </a:xfrm>
          <a:prstGeom prst="rect">
            <a:avLst/>
          </a:prstGeom>
          <a:noFill/>
        </p:spPr>
        <p:txBody>
          <a:bodyPr wrap="square" rtlCol="0">
            <a:spAutoFit/>
          </a:bodyPr>
          <a:lstStyle/>
          <a:p>
            <a:pPr algn="just"/>
            <a:r>
              <a:rPr lang="en-US" altLang="zh-TW" dirty="0" smtClean="0">
                <a:solidFill>
                  <a:schemeClr val="tx1">
                    <a:lumMod val="75000"/>
                    <a:lumOff val="25000"/>
                  </a:schemeClr>
                </a:solidFill>
                <a:effectLst>
                  <a:outerShdw blurRad="38100" dist="38100" dir="2700000" algn="tl">
                    <a:srgbClr val="000000">
                      <a:alpha val="43137"/>
                    </a:srgbClr>
                  </a:outerShdw>
                </a:effectLst>
                <a:cs typeface="Arial" pitchFamily="34" charset="0"/>
              </a:rPr>
              <a:t>What can e-</a:t>
            </a:r>
            <a:r>
              <a:rPr lang="en-US" altLang="zh-TW" dirty="0" err="1" smtClean="0">
                <a:solidFill>
                  <a:schemeClr val="tx1">
                    <a:lumMod val="75000"/>
                    <a:lumOff val="25000"/>
                  </a:schemeClr>
                </a:solidFill>
                <a:effectLst>
                  <a:outerShdw blurRad="38100" dist="38100" dir="2700000" algn="tl">
                    <a:srgbClr val="000000">
                      <a:alpha val="43137"/>
                    </a:srgbClr>
                  </a:outerShdw>
                </a:effectLst>
                <a:cs typeface="Arial" pitchFamily="34" charset="0"/>
              </a:rPr>
              <a:t>tailers</a:t>
            </a:r>
            <a:r>
              <a:rPr lang="en-US" altLang="zh-TW" dirty="0" smtClean="0">
                <a:solidFill>
                  <a:schemeClr val="tx1">
                    <a:lumMod val="75000"/>
                    <a:lumOff val="25000"/>
                  </a:schemeClr>
                </a:solidFill>
                <a:effectLst>
                  <a:outerShdw blurRad="38100" dist="38100" dir="2700000" algn="tl">
                    <a:srgbClr val="000000">
                      <a:alpha val="43137"/>
                    </a:srgbClr>
                  </a:outerShdw>
                </a:effectLst>
                <a:cs typeface="Arial" pitchFamily="34" charset="0"/>
              </a:rPr>
              <a:t> learn from airline pricing by stimulating them Customers can choose a delivery window that is close to where the customer has placed a delivery order.</a:t>
            </a:r>
            <a:endParaRPr lang="ko-KR" altLang="en-US"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9" name="Rounded Rectangle 13">
            <a:extLst>
              <a:ext uri="{FF2B5EF4-FFF2-40B4-BE49-F238E27FC236}">
                <a16:creationId xmlns:a16="http://schemas.microsoft.com/office/drawing/2014/main" id="{8C76A046-3507-45F3-ADCC-FD1469E57E74}"/>
              </a:ext>
            </a:extLst>
          </p:cNvPr>
          <p:cNvSpPr/>
          <p:nvPr/>
        </p:nvSpPr>
        <p:spPr>
          <a:xfrm>
            <a:off x="4370160" y="5514678"/>
            <a:ext cx="6057582" cy="876544"/>
          </a:xfrm>
          <a:prstGeom prst="roundRect">
            <a:avLst>
              <a:gd name="adj" fmla="val 12448"/>
            </a:avLst>
          </a:prstGeom>
          <a:solidFill>
            <a:schemeClr val="bg1">
              <a:alpha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smtClean="0">
                <a:solidFill>
                  <a:schemeClr val="tx1">
                    <a:lumMod val="75000"/>
                    <a:lumOff val="25000"/>
                  </a:schemeClr>
                </a:solidFill>
                <a:effectLst>
                  <a:outerShdw blurRad="38100" dist="38100" dir="2700000" algn="tl">
                    <a:srgbClr val="000000">
                      <a:alpha val="43137"/>
                    </a:srgbClr>
                  </a:outerShdw>
                </a:effectLst>
              </a:rPr>
              <a:t>A major stimulus for green </a:t>
            </a:r>
            <a:r>
              <a:rPr lang="en-US" altLang="zh-TW" dirty="0" err="1" smtClean="0">
                <a:solidFill>
                  <a:schemeClr val="tx1">
                    <a:lumMod val="75000"/>
                    <a:lumOff val="25000"/>
                  </a:schemeClr>
                </a:solidFill>
                <a:effectLst>
                  <a:outerShdw blurRad="38100" dist="38100" dir="2700000" algn="tl">
                    <a:srgbClr val="000000">
                      <a:alpha val="43137"/>
                    </a:srgbClr>
                  </a:outerShdw>
                </a:effectLst>
              </a:rPr>
              <a:t>behaviour</a:t>
            </a:r>
            <a:r>
              <a:rPr lang="en-US" altLang="zh-TW" dirty="0" smtClean="0">
                <a:solidFill>
                  <a:schemeClr val="tx1">
                    <a:lumMod val="75000"/>
                    <a:lumOff val="25000"/>
                  </a:schemeClr>
                </a:solidFill>
                <a:effectLst>
                  <a:outerShdw blurRad="38100" dist="38100" dir="2700000" algn="tl">
                    <a:srgbClr val="000000">
                      <a:alpha val="43137"/>
                    </a:srgbClr>
                  </a:outerShdw>
                </a:effectLst>
              </a:rPr>
              <a:t> is the environmental aspects of inclusive procurement or tendering processes.</a:t>
            </a:r>
            <a:endParaRPr lang="ko-KR" altLang="en-US" dirty="0">
              <a:solidFill>
                <a:schemeClr val="tx1">
                  <a:lumMod val="75000"/>
                  <a:lumOff val="25000"/>
                </a:schemeClr>
              </a:solidFill>
              <a:effectLst>
                <a:outerShdw blurRad="38100" dist="38100" dir="2700000" algn="tl">
                  <a:srgbClr val="000000">
                    <a:alpha val="43137"/>
                  </a:srgbClr>
                </a:outerShdw>
              </a:effectLst>
            </a:endParaRPr>
          </a:p>
        </p:txBody>
      </p:sp>
      <p:pic>
        <p:nvPicPr>
          <p:cNvPr id="13"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229292"/>
            <a:ext cx="890236" cy="889675"/>
          </a:xfrm>
          <a:prstGeom prst="ellipse">
            <a:avLst/>
          </a:prstGeom>
          <a:solidFill>
            <a:schemeClr val="accent1"/>
          </a:solidFill>
        </p:spPr>
      </p:pic>
      <p:pic>
        <p:nvPicPr>
          <p:cNvPr id="14"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229291"/>
            <a:ext cx="930056" cy="889676"/>
          </a:xfrm>
          <a:prstGeom prst="rect">
            <a:avLst/>
          </a:prstGeom>
        </p:spPr>
      </p:pic>
      <p:pic>
        <p:nvPicPr>
          <p:cNvPr id="15"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229291"/>
            <a:ext cx="941150" cy="889715"/>
          </a:xfrm>
          <a:prstGeom prst="ellipse">
            <a:avLst/>
          </a:prstGeom>
        </p:spPr>
      </p:pic>
    </p:spTree>
    <p:extLst>
      <p:ext uri="{BB962C8B-B14F-4D97-AF65-F5344CB8AC3E}">
        <p14:creationId xmlns:p14="http://schemas.microsoft.com/office/powerpoint/2010/main" val="1920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7ECD6F-6B12-4418-9F67-3DF59DBCE1FC}"/>
              </a:ext>
            </a:extLst>
          </p:cNvPr>
          <p:cNvSpPr/>
          <p:nvPr/>
        </p:nvSpPr>
        <p:spPr>
          <a:xfrm>
            <a:off x="2386774" y="2027851"/>
            <a:ext cx="6918580" cy="3376253"/>
          </a:xfrm>
          <a:prstGeom prst="roundRect">
            <a:avLst>
              <a:gd name="adj" fmla="val 625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C11D1D-EEE1-46CC-92A3-A2B02AA1E951}"/>
              </a:ext>
            </a:extLst>
          </p:cNvPr>
          <p:cNvSpPr txBox="1"/>
          <p:nvPr/>
        </p:nvSpPr>
        <p:spPr>
          <a:xfrm>
            <a:off x="2602788" y="2210186"/>
            <a:ext cx="6535115" cy="2862322"/>
          </a:xfrm>
          <a:prstGeom prst="rect">
            <a:avLst/>
          </a:prstGeom>
          <a:noFill/>
        </p:spPr>
        <p:txBody>
          <a:bodyPr wrap="square" rtlCol="0">
            <a:spAutoFit/>
          </a:bodyPr>
          <a:lstStyle/>
          <a:p>
            <a:pPr algn="just"/>
            <a:r>
              <a:rPr lang="en-US" altLang="zh-TW" sz="2000" dirty="0" smtClean="0">
                <a:solidFill>
                  <a:schemeClr val="bg1"/>
                </a:solidFill>
                <a:effectLst>
                  <a:outerShdw blurRad="38100" dist="38100" dir="2700000" algn="tl">
                    <a:srgbClr val="000000">
                      <a:alpha val="43137"/>
                    </a:srgbClr>
                  </a:outerShdw>
                </a:effectLst>
                <a:cs typeface="Arial" pitchFamily="34" charset="0"/>
              </a:rPr>
              <a:t>While strategic choices seem to dictate most environmental impacts, there is also a lot of room for environmental improvement in day-to-day operations, especially with operating room approaches. We would like to mention the selection assignment such as equipment, route navigation, and vehicle routing. We want to pay attention to the possibility of equipment pooling and speed optimization, both at the tactical level and at the operational level</a:t>
            </a:r>
            <a:r>
              <a:rPr lang="zh-TW" altLang="en-US" sz="2000" dirty="0" smtClean="0">
                <a:solidFill>
                  <a:schemeClr val="bg1"/>
                </a:solidFill>
                <a:effectLst>
                  <a:outerShdw blurRad="38100" dist="38100" dir="2700000" algn="tl">
                    <a:srgbClr val="000000">
                      <a:alpha val="43137"/>
                    </a:srgbClr>
                  </a:outerShdw>
                </a:effectLst>
                <a:cs typeface="Arial" pitchFamily="34" charset="0"/>
              </a:rPr>
              <a:t>。</a:t>
            </a:r>
            <a:endParaRPr lang="ko-KR" altLang="en-US" sz="2000" dirty="0">
              <a:solidFill>
                <a:schemeClr val="bg1"/>
              </a:solidFill>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2BC2FD05-8DC1-417C-85E7-0454762E4459}"/>
              </a:ext>
            </a:extLst>
          </p:cNvPr>
          <p:cNvSpPr txBox="1"/>
          <p:nvPr/>
        </p:nvSpPr>
        <p:spPr>
          <a:xfrm>
            <a:off x="3136760" y="502009"/>
            <a:ext cx="5870794" cy="1107996"/>
          </a:xfrm>
          <a:prstGeom prst="rect">
            <a:avLst/>
          </a:prstGeom>
          <a:noFill/>
        </p:spPr>
        <p:txBody>
          <a:bodyPr wrap="square" lIns="48000" tIns="0" rIns="24000" bIns="0" rtlCol="0">
            <a:spAutoFit/>
          </a:bodyPr>
          <a:lstStyle/>
          <a:p>
            <a:r>
              <a:rPr lang="en-US" altLang="zh-TW" sz="3600" dirty="0">
                <a:solidFill>
                  <a:srgbClr val="FFC000"/>
                </a:solidFill>
                <a:effectLst>
                  <a:outerShdw blurRad="38100" dist="38100" dir="2700000" algn="tl">
                    <a:srgbClr val="000000">
                      <a:alpha val="43137"/>
                    </a:srgbClr>
                  </a:outerShdw>
                </a:effectLst>
                <a:latin typeface="+mj-lt"/>
                <a:cs typeface="Arial" pitchFamily="34" charset="0"/>
              </a:rPr>
              <a:t>8. </a:t>
            </a:r>
            <a:r>
              <a:rPr lang="en-US" altLang="zh-TW" sz="3600" dirty="0" smtClean="0">
                <a:solidFill>
                  <a:srgbClr val="FFC000"/>
                </a:solidFill>
                <a:effectLst>
                  <a:outerShdw blurRad="38100" dist="38100" dir="2700000" algn="tl">
                    <a:srgbClr val="000000">
                      <a:alpha val="43137"/>
                    </a:srgbClr>
                  </a:outerShdw>
                </a:effectLst>
                <a:latin typeface="+mj-lt"/>
                <a:cs typeface="Arial" pitchFamily="34" charset="0"/>
              </a:rPr>
              <a:t>Operational </a:t>
            </a:r>
            <a:r>
              <a:rPr lang="en-US" altLang="zh-TW" sz="3600" dirty="0">
                <a:solidFill>
                  <a:srgbClr val="FFC000"/>
                </a:solidFill>
                <a:effectLst>
                  <a:outerShdw blurRad="38100" dist="38100" dir="2700000" algn="tl">
                    <a:srgbClr val="000000">
                      <a:alpha val="43137"/>
                    </a:srgbClr>
                  </a:outerShdw>
                </a:effectLst>
                <a:latin typeface="+mj-lt"/>
                <a:cs typeface="Arial" pitchFamily="34" charset="0"/>
              </a:rPr>
              <a:t>control of supply and transport chains</a:t>
            </a:r>
            <a:endParaRPr lang="ko-KR" altLang="en-US" sz="3600" dirty="0">
              <a:solidFill>
                <a:srgbClr val="FFC000"/>
              </a:solidFill>
              <a:effectLst>
                <a:outerShdw blurRad="38100" dist="38100" dir="2700000" algn="tl">
                  <a:srgbClr val="000000">
                    <a:alpha val="43137"/>
                  </a:srgbClr>
                </a:outerShdw>
              </a:effectLst>
              <a:latin typeface="+mj-lt"/>
              <a:cs typeface="Arial" pitchFamily="34" charset="0"/>
            </a:endParaRPr>
          </a:p>
        </p:txBody>
      </p:sp>
      <p:pic>
        <p:nvPicPr>
          <p:cNvPr id="6"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229292"/>
            <a:ext cx="890236" cy="889675"/>
          </a:xfrm>
          <a:prstGeom prst="ellipse">
            <a:avLst/>
          </a:prstGeom>
          <a:solidFill>
            <a:schemeClr val="accent1"/>
          </a:solidFill>
        </p:spPr>
      </p:pic>
      <p:pic>
        <p:nvPicPr>
          <p:cNvPr id="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229291"/>
            <a:ext cx="930056" cy="889676"/>
          </a:xfrm>
          <a:prstGeom prst="rect">
            <a:avLst/>
          </a:prstGeom>
        </p:spPr>
      </p:pic>
      <p:pic>
        <p:nvPicPr>
          <p:cNvPr id="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229291"/>
            <a:ext cx="941150" cy="889715"/>
          </a:xfrm>
          <a:prstGeom prst="ellipse">
            <a:avLst/>
          </a:prstGeom>
        </p:spPr>
      </p:pic>
    </p:spTree>
    <p:extLst>
      <p:ext uri="{BB962C8B-B14F-4D97-AF65-F5344CB8AC3E}">
        <p14:creationId xmlns:p14="http://schemas.microsoft.com/office/powerpoint/2010/main" val="296035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7ECD6F-6B12-4418-9F67-3DF59DBCE1FC}"/>
              </a:ext>
            </a:extLst>
          </p:cNvPr>
          <p:cNvSpPr/>
          <p:nvPr/>
        </p:nvSpPr>
        <p:spPr>
          <a:xfrm>
            <a:off x="2636710" y="1695827"/>
            <a:ext cx="6918580" cy="3239987"/>
          </a:xfrm>
          <a:prstGeom prst="roundRect">
            <a:avLst>
              <a:gd name="adj" fmla="val 625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C11D1D-EEE1-46CC-92A3-A2B02AA1E951}"/>
              </a:ext>
            </a:extLst>
          </p:cNvPr>
          <p:cNvSpPr txBox="1"/>
          <p:nvPr/>
        </p:nvSpPr>
        <p:spPr>
          <a:xfrm>
            <a:off x="2832404" y="1746890"/>
            <a:ext cx="6535115" cy="3170099"/>
          </a:xfrm>
          <a:prstGeom prst="rect">
            <a:avLst/>
          </a:prstGeom>
          <a:noFill/>
        </p:spPr>
        <p:txBody>
          <a:bodyPr wrap="square" rtlCol="0">
            <a:spAutoFit/>
          </a:bodyPr>
          <a:lstStyle/>
          <a:p>
            <a:pPr algn="just"/>
            <a:r>
              <a:rPr lang="en-US" altLang="zh-TW" sz="2000" dirty="0" smtClean="0">
                <a:solidFill>
                  <a:schemeClr val="bg1"/>
                </a:solidFill>
                <a:effectLst>
                  <a:outerShdw blurRad="38100" dist="38100" dir="2700000" algn="tl">
                    <a:srgbClr val="000000">
                      <a:alpha val="43137"/>
                    </a:srgbClr>
                  </a:outerShdw>
                </a:effectLst>
                <a:cs typeface="Arial" pitchFamily="34" charset="0"/>
              </a:rPr>
              <a:t>An important element of using environment optimization is the use of metrics. By measuring the environmental effect, it is clear and different alternatives can be compared. </a:t>
            </a:r>
            <a:r>
              <a:rPr lang="en-US" altLang="zh-TW" sz="2000" dirty="0" err="1" smtClean="0">
                <a:solidFill>
                  <a:schemeClr val="bg1"/>
                </a:solidFill>
                <a:effectLst>
                  <a:outerShdw blurRad="38100" dist="38100" dir="2700000" algn="tl">
                    <a:srgbClr val="000000">
                      <a:alpha val="43137"/>
                    </a:srgbClr>
                  </a:outerShdw>
                </a:effectLst>
                <a:cs typeface="Arial" pitchFamily="34" charset="0"/>
              </a:rPr>
              <a:t>Aronsson</a:t>
            </a:r>
            <a:r>
              <a:rPr lang="en-US" altLang="zh-TW" sz="2000" dirty="0" smtClean="0">
                <a:solidFill>
                  <a:schemeClr val="bg1"/>
                </a:solidFill>
                <a:effectLst>
                  <a:outerShdw blurRad="38100" dist="38100" dir="2700000" algn="tl">
                    <a:srgbClr val="000000">
                      <a:alpha val="43137"/>
                    </a:srgbClr>
                  </a:outerShdw>
                </a:effectLst>
                <a:cs typeface="Arial" pitchFamily="34" charset="0"/>
              </a:rPr>
              <a:t> and Huge-</a:t>
            </a:r>
            <a:r>
              <a:rPr lang="en-US" altLang="zh-TW" sz="2000" dirty="0" err="1" smtClean="0">
                <a:solidFill>
                  <a:schemeClr val="bg1"/>
                </a:solidFill>
                <a:effectLst>
                  <a:outerShdw blurRad="38100" dist="38100" dir="2700000" algn="tl">
                    <a:srgbClr val="000000">
                      <a:alpha val="43137"/>
                    </a:srgbClr>
                  </a:outerShdw>
                </a:effectLst>
                <a:cs typeface="Arial" pitchFamily="34" charset="0"/>
              </a:rPr>
              <a:t>Brodin</a:t>
            </a:r>
            <a:r>
              <a:rPr lang="en-US" altLang="zh-TW" sz="2000" dirty="0" smtClean="0">
                <a:solidFill>
                  <a:schemeClr val="bg1"/>
                </a:solidFill>
                <a:effectLst>
                  <a:outerShdw blurRad="38100" dist="38100" dir="2700000" algn="tl">
                    <a:srgbClr val="000000">
                      <a:alpha val="43137"/>
                    </a:srgbClr>
                  </a:outerShdw>
                </a:effectLst>
                <a:cs typeface="Arial" pitchFamily="34" charset="0"/>
              </a:rPr>
              <a:t> (2006) identified measuring emissions as one of the most important methods for estimating environmental impacts. In addition, metrics can also be used to transmit the impact of goods and services in the supply chain, as they show the environmental impact of the various participants in the supply chain.</a:t>
            </a:r>
            <a:endParaRPr lang="ko-KR" altLang="en-US" sz="2000" dirty="0">
              <a:solidFill>
                <a:schemeClr val="bg1"/>
              </a:solidFill>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2BC2FD05-8DC1-417C-85E7-0454762E4459}"/>
              </a:ext>
            </a:extLst>
          </p:cNvPr>
          <p:cNvSpPr txBox="1"/>
          <p:nvPr/>
        </p:nvSpPr>
        <p:spPr>
          <a:xfrm>
            <a:off x="3697775" y="1027551"/>
            <a:ext cx="4776130" cy="553998"/>
          </a:xfrm>
          <a:prstGeom prst="rect">
            <a:avLst/>
          </a:prstGeom>
          <a:noFill/>
        </p:spPr>
        <p:txBody>
          <a:bodyPr wrap="square" lIns="48000" tIns="0" rIns="24000" bIns="0" rtlCol="0">
            <a:spAutoFit/>
          </a:bodyPr>
          <a:lstStyle/>
          <a:p>
            <a:pPr algn="ctr"/>
            <a:r>
              <a:rPr lang="en-US" altLang="zh-TW" sz="3600" dirty="0">
                <a:solidFill>
                  <a:srgbClr val="FFC000"/>
                </a:solidFill>
                <a:effectLst>
                  <a:outerShdw blurRad="38100" dist="38100" dir="2700000" algn="tl">
                    <a:srgbClr val="000000">
                      <a:alpha val="43137"/>
                    </a:srgbClr>
                  </a:outerShdw>
                </a:effectLst>
                <a:latin typeface="+mj-lt"/>
                <a:cs typeface="Arial" pitchFamily="34" charset="0"/>
              </a:rPr>
              <a:t>9</a:t>
            </a:r>
            <a:r>
              <a:rPr lang="en-US" altLang="zh-TW" sz="3600" dirty="0">
                <a:solidFill>
                  <a:srgbClr val="FFC000"/>
                </a:solidFill>
                <a:effectLst>
                  <a:outerShdw blurRad="38100" dist="38100" dir="2700000" algn="tl">
                    <a:srgbClr val="000000">
                      <a:alpha val="43137"/>
                    </a:srgbClr>
                  </a:outerShdw>
                </a:effectLst>
                <a:latin typeface="+mj-lt"/>
                <a:cs typeface="Arial" pitchFamily="34" charset="0"/>
              </a:rPr>
              <a:t>. </a:t>
            </a:r>
            <a:r>
              <a:rPr lang="en-US" altLang="zh-TW" sz="3600" dirty="0" smtClean="0">
                <a:solidFill>
                  <a:srgbClr val="FFC000"/>
                </a:solidFill>
                <a:effectLst>
                  <a:outerShdw blurRad="38100" dist="38100" dir="2700000" algn="tl">
                    <a:srgbClr val="000000">
                      <a:alpha val="43137"/>
                    </a:srgbClr>
                  </a:outerShdw>
                </a:effectLst>
                <a:latin typeface="+mj-lt"/>
                <a:cs typeface="Arial" pitchFamily="34" charset="0"/>
              </a:rPr>
              <a:t>Metrics</a:t>
            </a:r>
            <a:endParaRPr lang="ko-KR" altLang="en-US" sz="3600" dirty="0">
              <a:solidFill>
                <a:srgbClr val="FFC000"/>
              </a:solidFill>
              <a:effectLst>
                <a:outerShdw blurRad="38100" dist="38100" dir="2700000" algn="tl">
                  <a:srgbClr val="000000">
                    <a:alpha val="43137"/>
                  </a:srgbClr>
                </a:outerShdw>
              </a:effectLst>
              <a:latin typeface="+mj-lt"/>
              <a:cs typeface="Arial" pitchFamily="34" charset="0"/>
            </a:endParaRPr>
          </a:p>
        </p:txBody>
      </p:sp>
      <p:pic>
        <p:nvPicPr>
          <p:cNvPr id="6"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229292"/>
            <a:ext cx="890236" cy="889675"/>
          </a:xfrm>
          <a:prstGeom prst="ellipse">
            <a:avLst/>
          </a:prstGeom>
          <a:solidFill>
            <a:schemeClr val="accent1"/>
          </a:solidFill>
        </p:spPr>
      </p:pic>
      <p:pic>
        <p:nvPicPr>
          <p:cNvPr id="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229291"/>
            <a:ext cx="930056" cy="889676"/>
          </a:xfrm>
          <a:prstGeom prst="rect">
            <a:avLst/>
          </a:prstGeom>
        </p:spPr>
      </p:pic>
      <p:pic>
        <p:nvPicPr>
          <p:cNvPr id="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229291"/>
            <a:ext cx="941150" cy="889715"/>
          </a:xfrm>
          <a:prstGeom prst="ellipse">
            <a:avLst/>
          </a:prstGeom>
        </p:spPr>
      </p:pic>
    </p:spTree>
    <p:extLst>
      <p:ext uri="{BB962C8B-B14F-4D97-AF65-F5344CB8AC3E}">
        <p14:creationId xmlns:p14="http://schemas.microsoft.com/office/powerpoint/2010/main" val="58279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7ECD6F-6B12-4418-9F67-3DF59DBCE1FC}"/>
              </a:ext>
            </a:extLst>
          </p:cNvPr>
          <p:cNvSpPr/>
          <p:nvPr/>
        </p:nvSpPr>
        <p:spPr>
          <a:xfrm>
            <a:off x="2636710" y="2064427"/>
            <a:ext cx="6918580" cy="2871387"/>
          </a:xfrm>
          <a:prstGeom prst="roundRect">
            <a:avLst>
              <a:gd name="adj" fmla="val 625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C11D1D-EEE1-46CC-92A3-A2B02AA1E951}"/>
              </a:ext>
            </a:extLst>
          </p:cNvPr>
          <p:cNvSpPr txBox="1"/>
          <p:nvPr/>
        </p:nvSpPr>
        <p:spPr>
          <a:xfrm>
            <a:off x="2832404" y="2202058"/>
            <a:ext cx="6535115" cy="2616101"/>
          </a:xfrm>
          <a:prstGeom prst="rect">
            <a:avLst/>
          </a:prstGeom>
          <a:noFill/>
        </p:spPr>
        <p:txBody>
          <a:bodyPr wrap="square" rtlCol="0">
            <a:spAutoFit/>
          </a:bodyPr>
          <a:lstStyle/>
          <a:p>
            <a:pPr algn="just"/>
            <a:r>
              <a:rPr lang="en-US" altLang="zh-TW" sz="2000" dirty="0" smtClean="0">
                <a:solidFill>
                  <a:schemeClr val="bg1"/>
                </a:solidFill>
                <a:effectLst>
                  <a:outerShdw blurRad="38100" dist="38100" dir="2700000" algn="tl">
                    <a:srgbClr val="000000">
                      <a:alpha val="43137"/>
                    </a:srgbClr>
                  </a:outerShdw>
                </a:effectLst>
                <a:cs typeface="Arial" pitchFamily="34" charset="0"/>
              </a:rPr>
              <a:t>Most applications of OR tools focus on operational efficiency. This directly means less activity (transport, etc.) and therefore fewer emissions. However, things are not always easy and trade-offs must be made, such as when it comes to procurement. The Multi-Criteria Decision Making (MCDM) approach can often assist in such situations. Some researchers apply multi-objective optimization</a:t>
            </a:r>
            <a:r>
              <a:rPr lang="en-US" altLang="zh-TW" sz="2400" dirty="0" smtClean="0">
                <a:solidFill>
                  <a:schemeClr val="bg1"/>
                </a:solidFill>
                <a:effectLst>
                  <a:outerShdw blurRad="38100" dist="38100" dir="2700000" algn="tl">
                    <a:srgbClr val="000000">
                      <a:alpha val="43137"/>
                    </a:srgbClr>
                  </a:outerShdw>
                </a:effectLst>
                <a:cs typeface="Arial" pitchFamily="34" charset="0"/>
              </a:rPr>
              <a:t>.</a:t>
            </a:r>
            <a:endParaRPr lang="ko-KR" altLang="en-US" sz="2400" dirty="0">
              <a:solidFill>
                <a:schemeClr val="bg1"/>
              </a:solidFill>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2BC2FD05-8DC1-417C-85E7-0454762E4459}"/>
              </a:ext>
            </a:extLst>
          </p:cNvPr>
          <p:cNvSpPr txBox="1"/>
          <p:nvPr/>
        </p:nvSpPr>
        <p:spPr>
          <a:xfrm>
            <a:off x="2412534" y="773551"/>
            <a:ext cx="6543505" cy="1107996"/>
          </a:xfrm>
          <a:prstGeom prst="rect">
            <a:avLst/>
          </a:prstGeom>
          <a:noFill/>
        </p:spPr>
        <p:txBody>
          <a:bodyPr wrap="square" lIns="48000" tIns="0" rIns="24000" bIns="0" rtlCol="0">
            <a:spAutoFit/>
          </a:bodyPr>
          <a:lstStyle/>
          <a:p>
            <a:pPr marL="742950" indent="-742950" algn="ctr">
              <a:buAutoNum type="arabicPeriod" startAt="10"/>
            </a:pPr>
            <a:r>
              <a:rPr lang="en-US" altLang="zh-TW" sz="3600" dirty="0" smtClean="0">
                <a:solidFill>
                  <a:srgbClr val="FFC000"/>
                </a:solidFill>
                <a:effectLst>
                  <a:outerShdw blurRad="38100" dist="38100" dir="2700000" algn="tl">
                    <a:srgbClr val="000000">
                      <a:alpha val="43137"/>
                    </a:srgbClr>
                  </a:outerShdw>
                </a:effectLst>
                <a:latin typeface="+mj-lt"/>
                <a:cs typeface="Arial" pitchFamily="34" charset="0"/>
              </a:rPr>
              <a:t>Speciﬁc </a:t>
            </a:r>
            <a:r>
              <a:rPr lang="en-US" altLang="zh-TW" sz="3600" dirty="0">
                <a:solidFill>
                  <a:srgbClr val="FFC000"/>
                </a:solidFill>
                <a:effectLst>
                  <a:outerShdw blurRad="38100" dist="38100" dir="2700000" algn="tl">
                    <a:srgbClr val="000000">
                      <a:alpha val="43137"/>
                    </a:srgbClr>
                  </a:outerShdw>
                </a:effectLst>
                <a:latin typeface="+mj-lt"/>
                <a:cs typeface="Arial" pitchFamily="34" charset="0"/>
              </a:rPr>
              <a:t>OR methods: multi-criteria decision making</a:t>
            </a:r>
            <a:endParaRPr lang="ko-KR" altLang="en-US" sz="3600" dirty="0">
              <a:solidFill>
                <a:srgbClr val="FFC000"/>
              </a:solidFill>
              <a:effectLst>
                <a:outerShdw blurRad="38100" dist="38100" dir="2700000" algn="tl">
                  <a:srgbClr val="000000">
                    <a:alpha val="43137"/>
                  </a:srgbClr>
                </a:outerShdw>
              </a:effectLst>
              <a:latin typeface="+mj-lt"/>
              <a:cs typeface="Arial" pitchFamily="34" charset="0"/>
            </a:endParaRPr>
          </a:p>
        </p:txBody>
      </p:sp>
      <p:pic>
        <p:nvPicPr>
          <p:cNvPr id="6"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229292"/>
            <a:ext cx="890236" cy="889675"/>
          </a:xfrm>
          <a:prstGeom prst="ellipse">
            <a:avLst/>
          </a:prstGeom>
          <a:solidFill>
            <a:schemeClr val="accent1"/>
          </a:solidFill>
        </p:spPr>
      </p:pic>
      <p:pic>
        <p:nvPicPr>
          <p:cNvPr id="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229291"/>
            <a:ext cx="930056" cy="889676"/>
          </a:xfrm>
          <a:prstGeom prst="rect">
            <a:avLst/>
          </a:prstGeom>
        </p:spPr>
      </p:pic>
      <p:pic>
        <p:nvPicPr>
          <p:cNvPr id="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229291"/>
            <a:ext cx="941150" cy="889715"/>
          </a:xfrm>
          <a:prstGeom prst="ellipse">
            <a:avLst/>
          </a:prstGeom>
        </p:spPr>
      </p:pic>
    </p:spTree>
    <p:extLst>
      <p:ext uri="{BB962C8B-B14F-4D97-AF65-F5344CB8AC3E}">
        <p14:creationId xmlns:p14="http://schemas.microsoft.com/office/powerpoint/2010/main" val="102205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B56C8-2ECC-40CE-8512-1AB853C9BE30}"/>
              </a:ext>
            </a:extLst>
          </p:cNvPr>
          <p:cNvSpPr txBox="1"/>
          <p:nvPr/>
        </p:nvSpPr>
        <p:spPr>
          <a:xfrm>
            <a:off x="644118" y="600848"/>
            <a:ext cx="10903763" cy="923330"/>
          </a:xfrm>
          <a:prstGeom prst="rect">
            <a:avLst/>
          </a:prstGeom>
          <a:noFill/>
        </p:spPr>
        <p:txBody>
          <a:bodyPr wrap="square" rtlCol="0" anchor="ctr">
            <a:spAutoFit/>
          </a:bodyPr>
          <a:lstStyle/>
          <a:p>
            <a:pPr algn="ctr"/>
            <a:r>
              <a:rPr lang="en-US" altLang="zh-TW" sz="5400" dirty="0" smtClean="0">
                <a:solidFill>
                  <a:schemeClr val="bg1"/>
                </a:solidFill>
                <a:effectLst>
                  <a:outerShdw blurRad="38100" dist="38100" dir="2700000" algn="tl">
                    <a:srgbClr val="000000">
                      <a:alpha val="43137"/>
                    </a:srgbClr>
                  </a:outerShdw>
                </a:effectLst>
                <a:latin typeface="+mj-lt"/>
                <a:cs typeface="Arial" pitchFamily="34" charset="0"/>
              </a:rPr>
              <a:t>Conclusions</a:t>
            </a:r>
            <a:endParaRPr lang="ko-KR" altLang="en-US" sz="54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5" name="TextBox 4">
            <a:extLst>
              <a:ext uri="{FF2B5EF4-FFF2-40B4-BE49-F238E27FC236}">
                <a16:creationId xmlns:a16="http://schemas.microsoft.com/office/drawing/2014/main" id="{7339DE07-485A-4329-91E3-96F931F94F7A}"/>
              </a:ext>
            </a:extLst>
          </p:cNvPr>
          <p:cNvSpPr txBox="1"/>
          <p:nvPr/>
        </p:nvSpPr>
        <p:spPr>
          <a:xfrm>
            <a:off x="1209301" y="1590395"/>
            <a:ext cx="10132007" cy="4893647"/>
          </a:xfrm>
          <a:prstGeom prst="rect">
            <a:avLst/>
          </a:prstGeom>
          <a:noFill/>
        </p:spPr>
        <p:txBody>
          <a:bodyPr wrap="square" rtlCol="0">
            <a:spAutoFit/>
          </a:bodyPr>
          <a:lstStyle/>
          <a:p>
            <a:pPr algn="just"/>
            <a:r>
              <a:rPr lang="en-US" altLang="zh-TW" sz="2400" b="1" dirty="0" smtClean="0">
                <a:solidFill>
                  <a:schemeClr val="bg1"/>
                </a:solidFill>
                <a:effectLst>
                  <a:outerShdw blurRad="38100" dist="38100" dir="2700000" algn="tl">
                    <a:srgbClr val="000000">
                      <a:alpha val="43137"/>
                    </a:srgbClr>
                  </a:outerShdw>
                </a:effectLst>
                <a:cs typeface="Arial" pitchFamily="34" charset="0"/>
              </a:rPr>
              <a:t>Operations research is often associated with cost minimization. However, this has a significant impact on the environment, although this is often unrecognized. Environmental advocates often call for technological change, such as a shift from petroleum fuels to electric vehicles. However, in all systems, the way it operates is an important determinant of environmental performance. For example, reducing the speed of container ships from 26 to 18 knots can reduce fuel consumption by 30%. Therefore, the fact that OR has made and will make an important contribution to the environment, but it is often implicit, has become evident from this review. It would be even better if OR emphasized its value to the environment. New models are needed to address the many decisions needed to improve the environment.</a:t>
            </a:r>
            <a:endParaRPr lang="en-US" altLang="ko-KR" sz="2400" b="1" dirty="0">
              <a:solidFill>
                <a:schemeClr val="bg1"/>
              </a:solidFill>
              <a:effectLst>
                <a:outerShdw blurRad="38100" dist="38100" dir="2700000" algn="tl">
                  <a:srgbClr val="000000">
                    <a:alpha val="43137"/>
                  </a:srgbClr>
                </a:outerShdw>
              </a:effectLst>
              <a:cs typeface="Arial" pitchFamily="34" charset="0"/>
            </a:endParaRPr>
          </a:p>
        </p:txBody>
      </p:sp>
      <p:pic>
        <p:nvPicPr>
          <p:cNvPr id="7"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886740" y="229292"/>
            <a:ext cx="890236" cy="889675"/>
          </a:xfrm>
          <a:prstGeom prst="ellipse">
            <a:avLst/>
          </a:prstGeom>
          <a:solidFill>
            <a:schemeClr val="accent1"/>
          </a:solidFill>
        </p:spPr>
      </p:pic>
      <p:pic>
        <p:nvPicPr>
          <p:cNvPr id="8"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76280" y="229291"/>
            <a:ext cx="930056" cy="889676"/>
          </a:xfrm>
          <a:prstGeom prst="rect">
            <a:avLst/>
          </a:prstGeom>
        </p:spPr>
      </p:pic>
      <p:pic>
        <p:nvPicPr>
          <p:cNvPr id="9"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50" y="229291"/>
            <a:ext cx="941150" cy="889715"/>
          </a:xfrm>
          <a:prstGeom prst="ellipse">
            <a:avLst/>
          </a:prstGeom>
        </p:spPr>
      </p:pic>
    </p:spTree>
    <p:extLst>
      <p:ext uri="{BB962C8B-B14F-4D97-AF65-F5344CB8AC3E}">
        <p14:creationId xmlns:p14="http://schemas.microsoft.com/office/powerpoint/2010/main" val="252022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8B7A2893-9BCA-436F-8183-79AE4376B6A4}"/>
              </a:ext>
            </a:extLst>
          </p:cNvPr>
          <p:cNvSpPr/>
          <p:nvPr/>
        </p:nvSpPr>
        <p:spPr>
          <a:xfrm>
            <a:off x="2516778" y="2105297"/>
            <a:ext cx="7158445" cy="2647406"/>
          </a:xfrm>
          <a:prstGeom prst="frame">
            <a:avLst>
              <a:gd name="adj1" fmla="val 2631"/>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EF2937C9-B632-4D3F-B8E8-95938878A8B7}"/>
              </a:ext>
            </a:extLst>
          </p:cNvPr>
          <p:cNvGrpSpPr/>
          <p:nvPr/>
        </p:nvGrpSpPr>
        <p:grpSpPr>
          <a:xfrm>
            <a:off x="4898070" y="2738511"/>
            <a:ext cx="4777152" cy="1261859"/>
            <a:chOff x="6685635" y="2630483"/>
            <a:chExt cx="4777152" cy="1261859"/>
          </a:xfrm>
        </p:grpSpPr>
        <p:sp>
          <p:nvSpPr>
            <p:cNvPr id="9" name="TextBox 8">
              <a:extLst>
                <a:ext uri="{FF2B5EF4-FFF2-40B4-BE49-F238E27FC236}">
                  <a16:creationId xmlns:a16="http://schemas.microsoft.com/office/drawing/2014/main" id="{D205C176-8719-4D33-9847-3AEE0D3582B4}"/>
                </a:ext>
              </a:extLst>
            </p:cNvPr>
            <p:cNvSpPr txBox="1"/>
            <p:nvPr/>
          </p:nvSpPr>
          <p:spPr>
            <a:xfrm>
              <a:off x="6685635" y="2630483"/>
              <a:ext cx="4777152" cy="923330"/>
            </a:xfrm>
            <a:prstGeom prst="rect">
              <a:avLst/>
            </a:prstGeom>
            <a:noFill/>
          </p:spPr>
          <p:txBody>
            <a:bodyPr wrap="square" rtlCol="0" anchor="ctr">
              <a:spAutoFit/>
            </a:bodyPr>
            <a:lstStyle/>
            <a:p>
              <a:r>
                <a:rPr lang="en-US" altLang="ko-KR" sz="5400" dirty="0">
                  <a:solidFill>
                    <a:schemeClr val="bg1"/>
                  </a:solidFill>
                  <a:cs typeface="Arial" pitchFamily="34" charset="0"/>
                </a:rPr>
                <a:t>THANK YOU</a:t>
              </a:r>
              <a:endParaRPr lang="ko-KR" altLang="en-US" sz="5400" dirty="0">
                <a:solidFill>
                  <a:schemeClr val="bg1"/>
                </a:solidFill>
                <a:cs typeface="Arial" pitchFamily="34" charset="0"/>
              </a:endParaRPr>
            </a:p>
          </p:txBody>
        </p:sp>
        <p:sp>
          <p:nvSpPr>
            <p:cNvPr id="10" name="TextBox 9">
              <a:extLst>
                <a:ext uri="{FF2B5EF4-FFF2-40B4-BE49-F238E27FC236}">
                  <a16:creationId xmlns:a16="http://schemas.microsoft.com/office/drawing/2014/main" id="{425887CC-0360-4EB3-9FD8-0C79FFB8D3CF}"/>
                </a:ext>
              </a:extLst>
            </p:cNvPr>
            <p:cNvSpPr txBox="1"/>
            <p:nvPr/>
          </p:nvSpPr>
          <p:spPr>
            <a:xfrm>
              <a:off x="6685691" y="3512686"/>
              <a:ext cx="4777096" cy="379656"/>
            </a:xfrm>
            <a:prstGeom prst="rect">
              <a:avLst/>
            </a:prstGeom>
            <a:noFill/>
          </p:spPr>
          <p:txBody>
            <a:bodyPr wrap="square" rtlCol="0" anchor="ctr">
              <a:spAutoFit/>
            </a:bodyPr>
            <a:lstStyle/>
            <a:p>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grpSp>
      <p:pic>
        <p:nvPicPr>
          <p:cNvPr id="11" name="Picture 10">
            <a:extLst>
              <a:ext uri="{FF2B5EF4-FFF2-40B4-BE49-F238E27FC236}">
                <a16:creationId xmlns:a16="http://schemas.microsoft.com/office/drawing/2014/main" id="{138A169A-5D7F-44A5-917C-9C11C9834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8" y="2576545"/>
            <a:ext cx="1162438" cy="1704910"/>
          </a:xfrm>
          <a:prstGeom prst="rect">
            <a:avLst/>
          </a:prstGeom>
        </p:spPr>
      </p:pic>
      <p:pic>
        <p:nvPicPr>
          <p:cNvPr id="12"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3" cstate="print">
            <a:extLst>
              <a:ext uri="{28A0092B-C50C-407E-A947-70E740481C1C}">
                <a14:useLocalDpi xmlns:a14="http://schemas.microsoft.com/office/drawing/2010/main" val="0"/>
              </a:ext>
            </a:extLst>
          </a:blip>
          <a:srcRect l="94" r="94"/>
          <a:stretch>
            <a:fillRect/>
          </a:stretch>
        </p:blipFill>
        <p:spPr>
          <a:xfrm>
            <a:off x="9886740" y="229292"/>
            <a:ext cx="890236" cy="889675"/>
          </a:xfrm>
          <a:prstGeom prst="ellipse">
            <a:avLst/>
          </a:prstGeom>
          <a:solidFill>
            <a:schemeClr val="accent1"/>
          </a:solidFill>
        </p:spPr>
      </p:pic>
      <p:pic>
        <p:nvPicPr>
          <p:cNvPr id="13"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23" t="9656" r="5131" b="12519"/>
          <a:stretch/>
        </p:blipFill>
        <p:spPr>
          <a:xfrm>
            <a:off x="10876280" y="229291"/>
            <a:ext cx="930056" cy="889676"/>
          </a:xfrm>
          <a:prstGeom prst="rect">
            <a:avLst/>
          </a:prstGeom>
        </p:spPr>
      </p:pic>
      <p:pic>
        <p:nvPicPr>
          <p:cNvPr id="14" name="Picture 11">
            <a:extLst>
              <a:ext uri="{FF2B5EF4-FFF2-40B4-BE49-F238E27FC236}">
                <a16:creationId xmlns:a16="http://schemas.microsoft.com/office/drawing/2014/main" id="{6F2B1D08-EF92-994C-B3B8-FB9B125431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250" y="229291"/>
            <a:ext cx="941150" cy="889715"/>
          </a:xfrm>
          <a:prstGeom prst="ellipse">
            <a:avLst/>
          </a:prstGeom>
        </p:spPr>
      </p:pic>
    </p:spTree>
    <p:extLst>
      <p:ext uri="{BB962C8B-B14F-4D97-AF65-F5344CB8AC3E}">
        <p14:creationId xmlns:p14="http://schemas.microsoft.com/office/powerpoint/2010/main" val="339801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69905C-B298-451E-BB45-9DDA9B12EFBA}"/>
              </a:ext>
            </a:extLst>
          </p:cNvPr>
          <p:cNvGrpSpPr/>
          <p:nvPr/>
        </p:nvGrpSpPr>
        <p:grpSpPr>
          <a:xfrm>
            <a:off x="4947269" y="1463881"/>
            <a:ext cx="6536700" cy="2930760"/>
            <a:chOff x="998624" y="2091641"/>
            <a:chExt cx="6536700" cy="2930760"/>
          </a:xfrm>
        </p:grpSpPr>
        <p:sp>
          <p:nvSpPr>
            <p:cNvPr id="5" name="Oval 4">
              <a:extLst>
                <a:ext uri="{FF2B5EF4-FFF2-40B4-BE49-F238E27FC236}">
                  <a16:creationId xmlns:a16="http://schemas.microsoft.com/office/drawing/2014/main" id="{C7517A05-DD79-47D3-8590-C2F935488FCB}"/>
                </a:ext>
              </a:extLst>
            </p:cNvPr>
            <p:cNvSpPr>
              <a:spLocks noChangeAspect="1"/>
            </p:cNvSpPr>
            <p:nvPr/>
          </p:nvSpPr>
          <p:spPr>
            <a:xfrm>
              <a:off x="998624" y="4256870"/>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6" name="Oval 5">
              <a:extLst>
                <a:ext uri="{FF2B5EF4-FFF2-40B4-BE49-F238E27FC236}">
                  <a16:creationId xmlns:a16="http://schemas.microsoft.com/office/drawing/2014/main" id="{DB9003E6-D5FA-493C-922E-2ACBE88C1441}"/>
                </a:ext>
              </a:extLst>
            </p:cNvPr>
            <p:cNvSpPr>
              <a:spLocks noChangeAspect="1"/>
            </p:cNvSpPr>
            <p:nvPr/>
          </p:nvSpPr>
          <p:spPr>
            <a:xfrm>
              <a:off x="1007150" y="3143322"/>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cs typeface="Arial" pitchFamily="34" charset="0"/>
              </a:endParaRPr>
            </a:p>
          </p:txBody>
        </p:sp>
        <p:sp>
          <p:nvSpPr>
            <p:cNvPr id="7" name="Oval 6">
              <a:extLst>
                <a:ext uri="{FF2B5EF4-FFF2-40B4-BE49-F238E27FC236}">
                  <a16:creationId xmlns:a16="http://schemas.microsoft.com/office/drawing/2014/main" id="{16EFDFA9-41E7-4D74-82AC-05168E3280FB}"/>
                </a:ext>
              </a:extLst>
            </p:cNvPr>
            <p:cNvSpPr>
              <a:spLocks noChangeAspect="1"/>
            </p:cNvSpPr>
            <p:nvPr/>
          </p:nvSpPr>
          <p:spPr>
            <a:xfrm>
              <a:off x="1031377" y="2091641"/>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14" name="TextBox 13">
              <a:extLst>
                <a:ext uri="{FF2B5EF4-FFF2-40B4-BE49-F238E27FC236}">
                  <a16:creationId xmlns:a16="http://schemas.microsoft.com/office/drawing/2014/main" id="{DFDF9449-3585-4495-9802-D20D1D4680D3}"/>
                </a:ext>
              </a:extLst>
            </p:cNvPr>
            <p:cNvSpPr txBox="1"/>
            <p:nvPr/>
          </p:nvSpPr>
          <p:spPr>
            <a:xfrm>
              <a:off x="1058633" y="2163513"/>
              <a:ext cx="677008" cy="584775"/>
            </a:xfrm>
            <a:prstGeom prst="rect">
              <a:avLst/>
            </a:prstGeom>
            <a:noFill/>
          </p:spPr>
          <p:txBody>
            <a:bodyPr wrap="square" lIns="108000" rIns="108000" rtlCol="0">
              <a:spAutoFit/>
            </a:bodyPr>
            <a:lstStyle/>
            <a:p>
              <a:pPr algn="ctr"/>
              <a:r>
                <a:rPr lang="en-US" altLang="ko-KR" sz="3200" b="1" dirty="0" smtClean="0">
                  <a:solidFill>
                    <a:schemeClr val="accent3"/>
                  </a:solidFill>
                  <a:cs typeface="Arial" pitchFamily="34" charset="0"/>
                </a:rPr>
                <a:t>0</a:t>
              </a:r>
              <a:r>
                <a:rPr lang="en-US" altLang="zh-TW" sz="3200" b="1" dirty="0" smtClean="0">
                  <a:solidFill>
                    <a:schemeClr val="accent3"/>
                  </a:solidFill>
                  <a:cs typeface="Arial" pitchFamily="34" charset="0"/>
                </a:rPr>
                <a:t>8</a:t>
              </a:r>
              <a:endParaRPr lang="ko-KR" altLang="en-US" sz="3200" b="1" dirty="0">
                <a:solidFill>
                  <a:schemeClr val="accent3"/>
                </a:solidFill>
                <a:cs typeface="Arial" pitchFamily="34" charset="0"/>
              </a:endParaRPr>
            </a:p>
          </p:txBody>
        </p:sp>
        <p:sp>
          <p:nvSpPr>
            <p:cNvPr id="16" name="TextBox 15">
              <a:extLst>
                <a:ext uri="{FF2B5EF4-FFF2-40B4-BE49-F238E27FC236}">
                  <a16:creationId xmlns:a16="http://schemas.microsoft.com/office/drawing/2014/main" id="{261927F0-7EFB-4EFB-9935-45442B0E7CE4}"/>
                </a:ext>
              </a:extLst>
            </p:cNvPr>
            <p:cNvSpPr txBox="1"/>
            <p:nvPr/>
          </p:nvSpPr>
          <p:spPr>
            <a:xfrm>
              <a:off x="2030836" y="2120393"/>
              <a:ext cx="5465792" cy="830997"/>
            </a:xfrm>
            <a:prstGeom prst="rect">
              <a:avLst/>
            </a:prstGeom>
            <a:noFill/>
          </p:spPr>
          <p:txBody>
            <a:bodyPr wrap="square" lIns="108000" rIns="108000" rtlCol="0">
              <a:spAutoFit/>
            </a:bodyPr>
            <a:lstStyle/>
            <a:p>
              <a:r>
                <a:rPr lang="en-US" altLang="zh-TW" sz="2400" b="1" dirty="0" smtClean="0">
                  <a:solidFill>
                    <a:schemeClr val="bg1"/>
                  </a:solidFill>
                  <a:cs typeface="Arial" pitchFamily="34" charset="0"/>
                </a:rPr>
                <a:t>Operational </a:t>
              </a:r>
              <a:r>
                <a:rPr lang="en-US" altLang="zh-TW" sz="2400" b="1" dirty="0">
                  <a:solidFill>
                    <a:schemeClr val="bg1"/>
                  </a:solidFill>
                  <a:cs typeface="Arial" pitchFamily="34" charset="0"/>
                </a:rPr>
                <a:t>control of supply and transport chains</a:t>
              </a:r>
              <a:endParaRPr lang="ko-KR" altLang="en-US" sz="2400" b="1" dirty="0">
                <a:solidFill>
                  <a:schemeClr val="bg1"/>
                </a:solidFill>
                <a:cs typeface="Arial" pitchFamily="34" charset="0"/>
              </a:endParaRPr>
            </a:p>
          </p:txBody>
        </p:sp>
        <p:sp>
          <p:nvSpPr>
            <p:cNvPr id="19" name="TextBox 18">
              <a:extLst>
                <a:ext uri="{FF2B5EF4-FFF2-40B4-BE49-F238E27FC236}">
                  <a16:creationId xmlns:a16="http://schemas.microsoft.com/office/drawing/2014/main" id="{91026E0C-B9D3-4EF7-B6A5-F2B23BDB6CC1}"/>
                </a:ext>
              </a:extLst>
            </p:cNvPr>
            <p:cNvSpPr txBox="1"/>
            <p:nvPr/>
          </p:nvSpPr>
          <p:spPr>
            <a:xfrm>
              <a:off x="1044625" y="3221111"/>
              <a:ext cx="677008" cy="584775"/>
            </a:xfrm>
            <a:prstGeom prst="rect">
              <a:avLst/>
            </a:prstGeom>
            <a:noFill/>
          </p:spPr>
          <p:txBody>
            <a:bodyPr wrap="square" lIns="108000" rIns="108000" rtlCol="0">
              <a:spAutoFit/>
            </a:bodyPr>
            <a:lstStyle/>
            <a:p>
              <a:pPr algn="ctr"/>
              <a:r>
                <a:rPr lang="en-US" altLang="zh-TW" sz="3200" b="1" dirty="0" smtClean="0">
                  <a:solidFill>
                    <a:schemeClr val="accent2"/>
                  </a:solidFill>
                  <a:cs typeface="Arial" pitchFamily="34" charset="0"/>
                </a:rPr>
                <a:t>09</a:t>
              </a:r>
              <a:endParaRPr lang="ko-KR" altLang="en-US" sz="3200" b="1" dirty="0">
                <a:solidFill>
                  <a:schemeClr val="accent2"/>
                </a:solidFill>
                <a:cs typeface="Arial" pitchFamily="34" charset="0"/>
              </a:endParaRPr>
            </a:p>
          </p:txBody>
        </p:sp>
        <p:sp>
          <p:nvSpPr>
            <p:cNvPr id="21" name="TextBox 20">
              <a:extLst>
                <a:ext uri="{FF2B5EF4-FFF2-40B4-BE49-F238E27FC236}">
                  <a16:creationId xmlns:a16="http://schemas.microsoft.com/office/drawing/2014/main" id="{FBF56A36-B029-437D-A868-2A9AA05B4F40}"/>
                </a:ext>
              </a:extLst>
            </p:cNvPr>
            <p:cNvSpPr txBox="1"/>
            <p:nvPr/>
          </p:nvSpPr>
          <p:spPr>
            <a:xfrm>
              <a:off x="2030836" y="3305672"/>
              <a:ext cx="5465792" cy="461665"/>
            </a:xfrm>
            <a:prstGeom prst="rect">
              <a:avLst/>
            </a:prstGeom>
            <a:noFill/>
          </p:spPr>
          <p:txBody>
            <a:bodyPr wrap="square" lIns="108000" rIns="108000" rtlCol="0">
              <a:spAutoFit/>
            </a:bodyPr>
            <a:lstStyle/>
            <a:p>
              <a:r>
                <a:rPr lang="en-US" altLang="zh-TW" sz="2400" b="1" dirty="0">
                  <a:solidFill>
                    <a:schemeClr val="bg1"/>
                  </a:solidFill>
                  <a:cs typeface="Arial" pitchFamily="34" charset="0"/>
                </a:rPr>
                <a:t>Metrics</a:t>
              </a:r>
              <a:endParaRPr lang="ko-KR" altLang="en-US" sz="2400" b="1" dirty="0">
                <a:solidFill>
                  <a:schemeClr val="bg1"/>
                </a:solidFill>
                <a:cs typeface="Arial" pitchFamily="34" charset="0"/>
              </a:endParaRPr>
            </a:p>
          </p:txBody>
        </p:sp>
        <p:sp>
          <p:nvSpPr>
            <p:cNvPr id="24" name="TextBox 23">
              <a:extLst>
                <a:ext uri="{FF2B5EF4-FFF2-40B4-BE49-F238E27FC236}">
                  <a16:creationId xmlns:a16="http://schemas.microsoft.com/office/drawing/2014/main" id="{587C2C5B-7205-46F3-92B5-65642B73F356}"/>
                </a:ext>
              </a:extLst>
            </p:cNvPr>
            <p:cNvSpPr txBox="1"/>
            <p:nvPr/>
          </p:nvSpPr>
          <p:spPr>
            <a:xfrm>
              <a:off x="1023674" y="4331269"/>
              <a:ext cx="677008" cy="584775"/>
            </a:xfrm>
            <a:prstGeom prst="rect">
              <a:avLst/>
            </a:prstGeom>
            <a:noFill/>
          </p:spPr>
          <p:txBody>
            <a:bodyPr wrap="square" lIns="108000" rIns="108000" rtlCol="0">
              <a:spAutoFit/>
            </a:bodyPr>
            <a:lstStyle/>
            <a:p>
              <a:pPr algn="ctr"/>
              <a:r>
                <a:rPr lang="en-US" altLang="zh-TW" sz="3200" b="1" dirty="0" smtClean="0">
                  <a:solidFill>
                    <a:schemeClr val="accent1"/>
                  </a:solidFill>
                  <a:cs typeface="Arial" pitchFamily="34" charset="0"/>
                </a:rPr>
                <a:t>10</a:t>
              </a:r>
              <a:endParaRPr lang="ko-KR" altLang="en-US" sz="3200" b="1" dirty="0">
                <a:solidFill>
                  <a:schemeClr val="accent1"/>
                </a:solidFill>
                <a:cs typeface="Arial" pitchFamily="34" charset="0"/>
              </a:endParaRPr>
            </a:p>
          </p:txBody>
        </p:sp>
        <p:sp>
          <p:nvSpPr>
            <p:cNvPr id="26" name="TextBox 25">
              <a:extLst>
                <a:ext uri="{FF2B5EF4-FFF2-40B4-BE49-F238E27FC236}">
                  <a16:creationId xmlns:a16="http://schemas.microsoft.com/office/drawing/2014/main" id="{E101F88B-33E0-4198-9CB9-790067FEB643}"/>
                </a:ext>
              </a:extLst>
            </p:cNvPr>
            <p:cNvSpPr txBox="1"/>
            <p:nvPr/>
          </p:nvSpPr>
          <p:spPr>
            <a:xfrm>
              <a:off x="2069532" y="4191404"/>
              <a:ext cx="5465792" cy="830997"/>
            </a:xfrm>
            <a:prstGeom prst="rect">
              <a:avLst/>
            </a:prstGeom>
            <a:noFill/>
          </p:spPr>
          <p:txBody>
            <a:bodyPr wrap="square" lIns="108000" rIns="108000" rtlCol="0">
              <a:spAutoFit/>
            </a:bodyPr>
            <a:lstStyle/>
            <a:p>
              <a:r>
                <a:rPr lang="en-US" altLang="zh-TW" sz="2400" b="1" dirty="0" smtClean="0">
                  <a:solidFill>
                    <a:schemeClr val="bg1"/>
                  </a:solidFill>
                  <a:cs typeface="Arial" pitchFamily="34" charset="0"/>
                </a:rPr>
                <a:t>Speciﬁc </a:t>
              </a:r>
              <a:r>
                <a:rPr lang="en-US" altLang="zh-TW" sz="2400" b="1" dirty="0">
                  <a:solidFill>
                    <a:schemeClr val="bg1"/>
                  </a:solidFill>
                  <a:cs typeface="Arial" pitchFamily="34" charset="0"/>
                </a:rPr>
                <a:t>OR methods: multi-criteria decision making</a:t>
              </a:r>
              <a:endParaRPr lang="ko-KR" altLang="en-US" sz="2400" b="1" dirty="0">
                <a:solidFill>
                  <a:schemeClr val="bg1"/>
                </a:solidFill>
                <a:cs typeface="Arial" pitchFamily="34" charset="0"/>
              </a:endParaRPr>
            </a:p>
          </p:txBody>
        </p:sp>
      </p:grpSp>
      <p:grpSp>
        <p:nvGrpSpPr>
          <p:cNvPr id="29" name="Group 1">
            <a:extLst>
              <a:ext uri="{FF2B5EF4-FFF2-40B4-BE49-F238E27FC236}">
                <a16:creationId xmlns:a16="http://schemas.microsoft.com/office/drawing/2014/main" id="{D169905C-B298-451E-BB45-9DDA9B12EFBA}"/>
              </a:ext>
            </a:extLst>
          </p:cNvPr>
          <p:cNvGrpSpPr/>
          <p:nvPr/>
        </p:nvGrpSpPr>
        <p:grpSpPr>
          <a:xfrm>
            <a:off x="4943046" y="4801369"/>
            <a:ext cx="6519269" cy="731520"/>
            <a:chOff x="950097" y="1009620"/>
            <a:chExt cx="6519269" cy="731520"/>
          </a:xfrm>
        </p:grpSpPr>
        <p:sp>
          <p:nvSpPr>
            <p:cNvPr id="33" name="Oval 7">
              <a:extLst>
                <a:ext uri="{FF2B5EF4-FFF2-40B4-BE49-F238E27FC236}">
                  <a16:creationId xmlns:a16="http://schemas.microsoft.com/office/drawing/2014/main" id="{1FD0B405-D456-45C1-AE2C-62CA410EBCDA}"/>
                </a:ext>
              </a:extLst>
            </p:cNvPr>
            <p:cNvSpPr>
              <a:spLocks noChangeAspect="1"/>
            </p:cNvSpPr>
            <p:nvPr/>
          </p:nvSpPr>
          <p:spPr>
            <a:xfrm>
              <a:off x="950097" y="1009620"/>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34" name="TextBox 8">
              <a:extLst>
                <a:ext uri="{FF2B5EF4-FFF2-40B4-BE49-F238E27FC236}">
                  <a16:creationId xmlns:a16="http://schemas.microsoft.com/office/drawing/2014/main" id="{2EEC6711-1784-41AF-B752-322BD9DED904}"/>
                </a:ext>
              </a:extLst>
            </p:cNvPr>
            <p:cNvSpPr txBox="1"/>
            <p:nvPr/>
          </p:nvSpPr>
          <p:spPr>
            <a:xfrm>
              <a:off x="959746" y="1085824"/>
              <a:ext cx="703386" cy="603851"/>
            </a:xfrm>
            <a:prstGeom prst="rect">
              <a:avLst/>
            </a:prstGeom>
            <a:noFill/>
          </p:spPr>
          <p:txBody>
            <a:bodyPr wrap="square" lIns="108000" rIns="108000" rtlCol="0">
              <a:spAutoFit/>
            </a:bodyPr>
            <a:lstStyle/>
            <a:p>
              <a:pPr algn="ctr"/>
              <a:r>
                <a:rPr lang="en-US" altLang="zh-TW" sz="3200" b="1" dirty="0" smtClean="0">
                  <a:solidFill>
                    <a:srgbClr val="7030A0"/>
                  </a:solidFill>
                  <a:cs typeface="Arial" pitchFamily="34" charset="0"/>
                </a:rPr>
                <a:t>11</a:t>
              </a:r>
              <a:endParaRPr lang="ko-KR" altLang="en-US" sz="3200" b="1" dirty="0">
                <a:solidFill>
                  <a:srgbClr val="7030A0"/>
                </a:solidFill>
                <a:cs typeface="Arial" pitchFamily="34" charset="0"/>
              </a:endParaRPr>
            </a:p>
          </p:txBody>
        </p:sp>
        <p:sp>
          <p:nvSpPr>
            <p:cNvPr id="51" name="TextBox 10">
              <a:extLst>
                <a:ext uri="{FF2B5EF4-FFF2-40B4-BE49-F238E27FC236}">
                  <a16:creationId xmlns:a16="http://schemas.microsoft.com/office/drawing/2014/main" id="{EFB4EC09-22C7-4D92-B329-36AAFC26D4DC}"/>
                </a:ext>
              </a:extLst>
            </p:cNvPr>
            <p:cNvSpPr txBox="1"/>
            <p:nvPr/>
          </p:nvSpPr>
          <p:spPr>
            <a:xfrm>
              <a:off x="2003574" y="1159958"/>
              <a:ext cx="5465792" cy="461665"/>
            </a:xfrm>
            <a:prstGeom prst="rect">
              <a:avLst/>
            </a:prstGeom>
            <a:noFill/>
          </p:spPr>
          <p:txBody>
            <a:bodyPr wrap="square" lIns="108000" rIns="108000" rtlCol="0">
              <a:spAutoFit/>
            </a:bodyPr>
            <a:lstStyle/>
            <a:p>
              <a:r>
                <a:rPr lang="en-US" altLang="zh-TW" sz="2400" b="1" dirty="0" smtClean="0">
                  <a:solidFill>
                    <a:schemeClr val="bg1"/>
                  </a:solidFill>
                  <a:cs typeface="Arial" pitchFamily="34" charset="0"/>
                </a:rPr>
                <a:t>Conclusions</a:t>
              </a:r>
              <a:endParaRPr lang="zh-TW" altLang="en-US" sz="2400" b="1" dirty="0">
                <a:solidFill>
                  <a:schemeClr val="bg1"/>
                </a:solidFill>
                <a:cs typeface="Arial" pitchFamily="34" charset="0"/>
              </a:endParaRPr>
            </a:p>
          </p:txBody>
        </p:sp>
      </p:grpSp>
      <p:sp>
        <p:nvSpPr>
          <p:cNvPr id="47" name="TextBox 3">
            <a:extLst>
              <a:ext uri="{FF2B5EF4-FFF2-40B4-BE49-F238E27FC236}">
                <a16:creationId xmlns:a16="http://schemas.microsoft.com/office/drawing/2014/main" id="{15A4BDA0-C270-4764-9C18-A593BCE2C965}"/>
              </a:ext>
            </a:extLst>
          </p:cNvPr>
          <p:cNvSpPr txBox="1"/>
          <p:nvPr/>
        </p:nvSpPr>
        <p:spPr>
          <a:xfrm>
            <a:off x="890708" y="160413"/>
            <a:ext cx="3549211" cy="2031325"/>
          </a:xfrm>
          <a:prstGeom prst="rect">
            <a:avLst/>
          </a:prstGeom>
          <a:noFill/>
        </p:spPr>
        <p:txBody>
          <a:bodyPr wrap="square" rtlCol="0" anchor="ctr">
            <a:spAutoFit/>
          </a:bodyPr>
          <a:lstStyle/>
          <a:p>
            <a:endParaRPr lang="en-US" altLang="zh-TW" sz="5400" dirty="0" smtClean="0">
              <a:solidFill>
                <a:schemeClr val="bg1"/>
              </a:solidFill>
              <a:cs typeface="Arial" pitchFamily="34" charset="0"/>
            </a:endParaRPr>
          </a:p>
          <a:p>
            <a:r>
              <a:rPr lang="en-US" altLang="zh-TW" sz="7200" dirty="0">
                <a:solidFill>
                  <a:schemeClr val="bg1"/>
                </a:solidFill>
                <a:effectLst>
                  <a:outerShdw blurRad="38100" dist="38100" dir="2700000" algn="tl">
                    <a:srgbClr val="000000">
                      <a:alpha val="43137"/>
                    </a:srgbClr>
                  </a:outerShdw>
                </a:effectLst>
                <a:cs typeface="Arial" pitchFamily="34" charset="0"/>
              </a:rPr>
              <a:t>O</a:t>
            </a:r>
            <a:r>
              <a:rPr lang="en-US" altLang="zh-TW" sz="7200" dirty="0" smtClean="0">
                <a:solidFill>
                  <a:schemeClr val="bg1"/>
                </a:solidFill>
                <a:effectLst>
                  <a:outerShdw blurRad="38100" dist="38100" dir="2700000" algn="tl">
                    <a:srgbClr val="000000">
                      <a:alpha val="43137"/>
                    </a:srgbClr>
                  </a:outerShdw>
                </a:effectLst>
                <a:cs typeface="Arial" pitchFamily="34" charset="0"/>
              </a:rPr>
              <a:t>utline</a:t>
            </a:r>
            <a:endParaRPr lang="zh-TW" altLang="en-US" sz="7200" dirty="0">
              <a:solidFill>
                <a:schemeClr val="bg1"/>
              </a:solidFill>
              <a:effectLst>
                <a:outerShdw blurRad="38100" dist="38100" dir="2700000" algn="tl">
                  <a:srgbClr val="000000">
                    <a:alpha val="43137"/>
                  </a:srgbClr>
                </a:outerShdw>
              </a:effectLst>
              <a:cs typeface="Arial" pitchFamily="34" charset="0"/>
            </a:endParaRPr>
          </a:p>
        </p:txBody>
      </p:sp>
      <p:pic>
        <p:nvPicPr>
          <p:cNvPr id="17"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907060" y="493452"/>
            <a:ext cx="890236" cy="889675"/>
          </a:xfrm>
          <a:prstGeom prst="ellipse">
            <a:avLst/>
          </a:prstGeom>
          <a:solidFill>
            <a:schemeClr val="accent1"/>
          </a:solidFill>
        </p:spPr>
      </p:pic>
      <p:pic>
        <p:nvPicPr>
          <p:cNvPr id="18"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96600" y="493451"/>
            <a:ext cx="930056" cy="889676"/>
          </a:xfrm>
          <a:prstGeom prst="rect">
            <a:avLst/>
          </a:prstGeom>
        </p:spPr>
      </p:pic>
      <p:pic>
        <p:nvPicPr>
          <p:cNvPr id="20"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570" y="493451"/>
            <a:ext cx="941150" cy="889715"/>
          </a:xfrm>
          <a:prstGeom prst="ellipse">
            <a:avLst/>
          </a:prstGeom>
        </p:spPr>
      </p:pic>
    </p:spTree>
    <p:extLst>
      <p:ext uri="{BB962C8B-B14F-4D97-AF65-F5344CB8AC3E}">
        <p14:creationId xmlns:p14="http://schemas.microsoft.com/office/powerpoint/2010/main" val="7999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7ECD6F-6B12-4418-9F67-3DF59DBCE1FC}"/>
              </a:ext>
            </a:extLst>
          </p:cNvPr>
          <p:cNvSpPr/>
          <p:nvPr/>
        </p:nvSpPr>
        <p:spPr>
          <a:xfrm>
            <a:off x="1574801" y="1693254"/>
            <a:ext cx="8957732" cy="3889317"/>
          </a:xfrm>
          <a:prstGeom prst="roundRect">
            <a:avLst>
              <a:gd name="adj" fmla="val 625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C11D1D-EEE1-46CC-92A3-A2B02AA1E951}"/>
              </a:ext>
            </a:extLst>
          </p:cNvPr>
          <p:cNvSpPr txBox="1"/>
          <p:nvPr/>
        </p:nvSpPr>
        <p:spPr>
          <a:xfrm>
            <a:off x="1734640" y="2476991"/>
            <a:ext cx="8719890" cy="3277820"/>
          </a:xfrm>
          <a:prstGeom prst="rect">
            <a:avLst/>
          </a:prstGeom>
          <a:noFill/>
        </p:spPr>
        <p:txBody>
          <a:bodyPr wrap="square" rtlCol="0">
            <a:spAutoFit/>
          </a:bodyPr>
          <a:lstStyle/>
          <a:p>
            <a:pPr algn="just">
              <a:lnSpc>
                <a:spcPct val="150000"/>
              </a:lnSpc>
            </a:pPr>
            <a:r>
              <a:rPr lang="en-US" altLang="zh-TW" sz="1400" dirty="0">
                <a:solidFill>
                  <a:schemeClr val="bg1"/>
                </a:solidFill>
                <a:cs typeface="Arial" pitchFamily="34" charset="0"/>
              </a:rPr>
              <a:t>BETTER (THE SLOGAN OF THE INFORMS ASSOCIATION) BECAUSE IT IS PRIMARILY CONCERNED WITH MINIMIZING THE COST OF EXISTING </a:t>
            </a:r>
            <a:r>
              <a:rPr lang="en-US" altLang="zh-TW" sz="1400" dirty="0" smtClean="0">
                <a:solidFill>
                  <a:schemeClr val="bg1"/>
                </a:solidFill>
                <a:cs typeface="Arial" pitchFamily="34" charset="0"/>
              </a:rPr>
              <a:t>PROCESSES.</a:t>
            </a:r>
          </a:p>
          <a:p>
            <a:pPr algn="just">
              <a:lnSpc>
                <a:spcPct val="150000"/>
              </a:lnSpc>
            </a:pPr>
            <a:r>
              <a:rPr lang="en-US" altLang="zh-TW" sz="1700" dirty="0" smtClean="0">
                <a:solidFill>
                  <a:schemeClr val="bg1"/>
                </a:solidFill>
                <a:cs typeface="Arial" pitchFamily="34" charset="0"/>
              </a:rPr>
              <a:t>However, in today's society, it's not just profits that matter, many people, companies, and governments care about the sustainability of profits. In this review, we will highlight its (possible) contribution to green logistics, which is aimed at reducing environmental externalities, mainly related to greenhouse gases, emissions, noise and accidents in logistics operations, and therefore establishing a sustainable balance between the economy, the environment and social objectives.</a:t>
            </a:r>
            <a:endParaRPr lang="zh-TW" altLang="en-US" sz="1700" dirty="0" smtClean="0">
              <a:solidFill>
                <a:schemeClr val="bg1"/>
              </a:solidFill>
              <a:cs typeface="Arial" pitchFamily="34" charset="0"/>
            </a:endParaRPr>
          </a:p>
          <a:p>
            <a:endParaRPr lang="zh-TW" altLang="en-US" sz="1200" dirty="0">
              <a:solidFill>
                <a:schemeClr val="bg1"/>
              </a:solidFill>
              <a:cs typeface="Arial" pitchFamily="34" charset="0"/>
            </a:endParaRPr>
          </a:p>
        </p:txBody>
      </p:sp>
      <p:sp>
        <p:nvSpPr>
          <p:cNvPr id="5" name="TextBox 4">
            <a:extLst>
              <a:ext uri="{FF2B5EF4-FFF2-40B4-BE49-F238E27FC236}">
                <a16:creationId xmlns:a16="http://schemas.microsoft.com/office/drawing/2014/main" id="{2BC2FD05-8DC1-417C-85E7-0454762E4459}"/>
              </a:ext>
            </a:extLst>
          </p:cNvPr>
          <p:cNvSpPr txBox="1"/>
          <p:nvPr/>
        </p:nvSpPr>
        <p:spPr>
          <a:xfrm>
            <a:off x="1715626" y="1814703"/>
            <a:ext cx="8798559" cy="615553"/>
          </a:xfrm>
          <a:prstGeom prst="rect">
            <a:avLst/>
          </a:prstGeom>
          <a:noFill/>
        </p:spPr>
        <p:txBody>
          <a:bodyPr wrap="square" lIns="48000" tIns="0" rIns="24000" bIns="0" rtlCol="0">
            <a:spAutoFit/>
          </a:bodyPr>
          <a:lstStyle/>
          <a:p>
            <a:pPr algn="ctr"/>
            <a:r>
              <a:rPr lang="en-US" altLang="zh-TW" sz="2000" dirty="0">
                <a:solidFill>
                  <a:schemeClr val="bg1"/>
                </a:solidFill>
                <a:latin typeface="+mj-lt"/>
                <a:cs typeface="Arial" pitchFamily="34" charset="0"/>
              </a:rPr>
              <a:t>Operations Research (OR) is described as </a:t>
            </a:r>
            <a:r>
              <a:rPr lang="en-US" altLang="zh-TW" sz="2000" dirty="0" smtClean="0">
                <a:solidFill>
                  <a:schemeClr val="bg1"/>
                </a:solidFill>
                <a:latin typeface="+mj-lt"/>
                <a:cs typeface="Arial" pitchFamily="34" charset="0"/>
              </a:rPr>
              <a:t>the following </a:t>
            </a:r>
            <a:r>
              <a:rPr lang="en-US" altLang="zh-TW" sz="2000" dirty="0">
                <a:solidFill>
                  <a:schemeClr val="bg1"/>
                </a:solidFill>
                <a:latin typeface="+mj-lt"/>
                <a:cs typeface="Arial" pitchFamily="34" charset="0"/>
              </a:rPr>
              <a:t>science: Professional Presentation</a:t>
            </a:r>
            <a:endParaRPr lang="ko-KR" altLang="en-US" sz="2000" dirty="0">
              <a:solidFill>
                <a:schemeClr val="bg1"/>
              </a:solidFill>
              <a:latin typeface="+mj-lt"/>
              <a:cs typeface="Arial" pitchFamily="34" charset="0"/>
            </a:endParaRPr>
          </a:p>
        </p:txBody>
      </p:sp>
      <p:sp>
        <p:nvSpPr>
          <p:cNvPr id="3" name="矩形 2"/>
          <p:cNvSpPr/>
          <p:nvPr/>
        </p:nvSpPr>
        <p:spPr>
          <a:xfrm>
            <a:off x="2921103" y="492925"/>
            <a:ext cx="5981125" cy="1200329"/>
          </a:xfrm>
          <a:prstGeom prst="rect">
            <a:avLst/>
          </a:prstGeom>
        </p:spPr>
        <p:txBody>
          <a:bodyPr wrap="none">
            <a:spAutoFit/>
          </a:bodyPr>
          <a:lstStyle/>
          <a:p>
            <a:r>
              <a:rPr lang="en-US" altLang="zh-TW" sz="7200" dirty="0" smtClean="0">
                <a:solidFill>
                  <a:srgbClr val="FFC000"/>
                </a:solidFill>
                <a:effectLst>
                  <a:outerShdw blurRad="38100" dist="38100" dir="2700000" algn="tl">
                    <a:srgbClr val="000000">
                      <a:alpha val="43137"/>
                    </a:srgbClr>
                  </a:outerShdw>
                </a:effectLst>
              </a:rPr>
              <a:t>1</a:t>
            </a:r>
            <a:r>
              <a:rPr lang="en-US" altLang="zh-TW" sz="7200" dirty="0">
                <a:solidFill>
                  <a:srgbClr val="FFC000"/>
                </a:solidFill>
                <a:effectLst>
                  <a:outerShdw blurRad="38100" dist="38100" dir="2700000" algn="tl">
                    <a:srgbClr val="000000">
                      <a:alpha val="43137"/>
                    </a:srgbClr>
                  </a:outerShdw>
                </a:effectLst>
              </a:rPr>
              <a:t>. introduction</a:t>
            </a:r>
            <a:endParaRPr lang="zh-TW" altLang="en-US" sz="7200" dirty="0">
              <a:solidFill>
                <a:srgbClr val="FFC000"/>
              </a:solidFill>
              <a:effectLst>
                <a:outerShdw blurRad="38100" dist="38100" dir="2700000" algn="tl">
                  <a:srgbClr val="000000">
                    <a:alpha val="43137"/>
                  </a:srgbClr>
                </a:outerShdw>
              </a:effectLst>
            </a:endParaRPr>
          </a:p>
        </p:txBody>
      </p:sp>
      <p:pic>
        <p:nvPicPr>
          <p:cNvPr id="6"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9907060" y="493452"/>
            <a:ext cx="890236" cy="889675"/>
          </a:xfrm>
          <a:prstGeom prst="ellipse">
            <a:avLst/>
          </a:prstGeom>
          <a:solidFill>
            <a:schemeClr val="accent1"/>
          </a:solidFill>
        </p:spPr>
      </p:pic>
      <p:pic>
        <p:nvPicPr>
          <p:cNvPr id="7"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0896600" y="493451"/>
            <a:ext cx="930056" cy="889676"/>
          </a:xfrm>
          <a:prstGeom prst="rect">
            <a:avLst/>
          </a:prstGeom>
        </p:spPr>
      </p:pic>
      <p:pic>
        <p:nvPicPr>
          <p:cNvPr id="8"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570" y="493451"/>
            <a:ext cx="941150" cy="889715"/>
          </a:xfrm>
          <a:prstGeom prst="ellipse">
            <a:avLst/>
          </a:prstGeom>
        </p:spPr>
      </p:pic>
    </p:spTree>
    <p:extLst>
      <p:ext uri="{BB962C8B-B14F-4D97-AF65-F5344CB8AC3E}">
        <p14:creationId xmlns:p14="http://schemas.microsoft.com/office/powerpoint/2010/main" val="66322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7ECD6F-6B12-4418-9F67-3DF59DBCE1FC}"/>
              </a:ext>
            </a:extLst>
          </p:cNvPr>
          <p:cNvSpPr/>
          <p:nvPr/>
        </p:nvSpPr>
        <p:spPr>
          <a:xfrm>
            <a:off x="1622553" y="1605280"/>
            <a:ext cx="8957732" cy="4561840"/>
          </a:xfrm>
          <a:prstGeom prst="roundRect">
            <a:avLst>
              <a:gd name="adj" fmla="val 625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3" cstate="print">
            <a:extLst>
              <a:ext uri="{28A0092B-C50C-407E-A947-70E740481C1C}">
                <a14:useLocalDpi xmlns:a14="http://schemas.microsoft.com/office/drawing/2010/main" val="0"/>
              </a:ext>
            </a:extLst>
          </a:blip>
          <a:srcRect l="94" r="94"/>
          <a:stretch>
            <a:fillRect/>
          </a:stretch>
        </p:blipFill>
        <p:spPr>
          <a:xfrm>
            <a:off x="9907060" y="493452"/>
            <a:ext cx="890236" cy="889675"/>
          </a:xfrm>
          <a:prstGeom prst="ellipse">
            <a:avLst/>
          </a:prstGeom>
          <a:solidFill>
            <a:schemeClr val="accent1"/>
          </a:solidFill>
        </p:spPr>
      </p:pic>
      <p:pic>
        <p:nvPicPr>
          <p:cNvPr id="6"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23" t="9656" r="5131" b="12519"/>
          <a:stretch/>
        </p:blipFill>
        <p:spPr>
          <a:xfrm>
            <a:off x="10896600" y="493451"/>
            <a:ext cx="930056" cy="889676"/>
          </a:xfrm>
          <a:prstGeom prst="rect">
            <a:avLst/>
          </a:prstGeom>
        </p:spPr>
      </p:pic>
      <p:pic>
        <p:nvPicPr>
          <p:cNvPr id="9" name="Picture 11">
            <a:extLst>
              <a:ext uri="{FF2B5EF4-FFF2-40B4-BE49-F238E27FC236}">
                <a16:creationId xmlns:a16="http://schemas.microsoft.com/office/drawing/2014/main" id="{6F2B1D08-EF92-994C-B3B8-FB9B125431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4570" y="493451"/>
            <a:ext cx="941150" cy="889715"/>
          </a:xfrm>
          <a:prstGeom prst="ellipse">
            <a:avLst/>
          </a:prstGeom>
        </p:spPr>
      </p:pic>
      <p:pic>
        <p:nvPicPr>
          <p:cNvPr id="3" name="圖片 2"/>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132923" y="1940052"/>
            <a:ext cx="8010144" cy="4096512"/>
          </a:xfrm>
          <a:prstGeom prst="rect">
            <a:avLst/>
          </a:prstGeom>
          <a:ln>
            <a:noFill/>
          </a:ln>
          <a:effectLst>
            <a:softEdge rad="317500"/>
          </a:effectLst>
        </p:spPr>
      </p:pic>
    </p:spTree>
    <p:extLst>
      <p:ext uri="{BB962C8B-B14F-4D97-AF65-F5344CB8AC3E}">
        <p14:creationId xmlns:p14="http://schemas.microsoft.com/office/powerpoint/2010/main" val="31853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6FF6F0-9194-489B-93A4-868092EF980F}"/>
              </a:ext>
            </a:extLst>
          </p:cNvPr>
          <p:cNvSpPr/>
          <p:nvPr/>
        </p:nvSpPr>
        <p:spPr>
          <a:xfrm>
            <a:off x="527004" y="0"/>
            <a:ext cx="8176007"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a:extLst>
              <a:ext uri="{FF2B5EF4-FFF2-40B4-BE49-F238E27FC236}">
                <a16:creationId xmlns:a16="http://schemas.microsoft.com/office/drawing/2014/main" id="{D0F63FED-1CCF-49B1-9CB5-B14CC14BBB55}"/>
              </a:ext>
            </a:extLst>
          </p:cNvPr>
          <p:cNvSpPr/>
          <p:nvPr/>
        </p:nvSpPr>
        <p:spPr>
          <a:xfrm>
            <a:off x="520303" y="3332284"/>
            <a:ext cx="8182708" cy="676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CB66AA-E7C5-4DEC-871B-8EE4B2B30C34}"/>
              </a:ext>
            </a:extLst>
          </p:cNvPr>
          <p:cNvSpPr/>
          <p:nvPr/>
        </p:nvSpPr>
        <p:spPr>
          <a:xfrm>
            <a:off x="520303" y="4122859"/>
            <a:ext cx="8182708" cy="67627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D7D693-5C88-480F-9057-9C8F47CB0BAA}"/>
              </a:ext>
            </a:extLst>
          </p:cNvPr>
          <p:cNvSpPr/>
          <p:nvPr/>
        </p:nvSpPr>
        <p:spPr>
          <a:xfrm>
            <a:off x="520303" y="4913434"/>
            <a:ext cx="8182708" cy="67627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333E863-BFE9-4D9A-89DB-3EF9A5A110CB}"/>
              </a:ext>
            </a:extLst>
          </p:cNvPr>
          <p:cNvSpPr txBox="1"/>
          <p:nvPr/>
        </p:nvSpPr>
        <p:spPr>
          <a:xfrm>
            <a:off x="1017477" y="3347256"/>
            <a:ext cx="6887003" cy="646331"/>
          </a:xfrm>
          <a:prstGeom prst="rect">
            <a:avLst/>
          </a:prstGeom>
          <a:noFill/>
        </p:spPr>
        <p:txBody>
          <a:bodyPr wrap="square" rtlCol="0" anchor="ctr">
            <a:spAutoFit/>
          </a:bodyPr>
          <a:lstStyle/>
          <a:p>
            <a:r>
              <a:rPr lang="en-US" altLang="zh-TW" dirty="0">
                <a:solidFill>
                  <a:schemeClr val="bg1"/>
                </a:solidFill>
                <a:cs typeface="Arial" pitchFamily="34" charset="0"/>
              </a:rPr>
              <a:t>Structural factors that affect mode segmentation, business factors, operational factors, and functional factors that affect load </a:t>
            </a:r>
            <a:r>
              <a:rPr lang="en-US" altLang="zh-TW" dirty="0" smtClean="0">
                <a:solidFill>
                  <a:schemeClr val="bg1"/>
                </a:solidFill>
                <a:cs typeface="Arial" pitchFamily="34" charset="0"/>
              </a:rPr>
              <a:t>factors.</a:t>
            </a:r>
            <a:endParaRPr lang="ko-KR" altLang="en-US" dirty="0">
              <a:solidFill>
                <a:schemeClr val="bg1"/>
              </a:solidFill>
              <a:cs typeface="Arial" pitchFamily="34" charset="0"/>
            </a:endParaRPr>
          </a:p>
        </p:txBody>
      </p:sp>
      <p:sp>
        <p:nvSpPr>
          <p:cNvPr id="26" name="TextBox 25">
            <a:extLst>
              <a:ext uri="{FF2B5EF4-FFF2-40B4-BE49-F238E27FC236}">
                <a16:creationId xmlns:a16="http://schemas.microsoft.com/office/drawing/2014/main" id="{681FEC1D-8C31-4E20-A775-E7C3E924A037}"/>
              </a:ext>
            </a:extLst>
          </p:cNvPr>
          <p:cNvSpPr txBox="1"/>
          <p:nvPr/>
        </p:nvSpPr>
        <p:spPr>
          <a:xfrm>
            <a:off x="1017477" y="4279998"/>
            <a:ext cx="6551723" cy="369332"/>
          </a:xfrm>
          <a:prstGeom prst="rect">
            <a:avLst/>
          </a:prstGeom>
          <a:noFill/>
        </p:spPr>
        <p:txBody>
          <a:bodyPr wrap="square" rtlCol="0" anchor="ctr">
            <a:spAutoFit/>
          </a:bodyPr>
          <a:lstStyle/>
          <a:p>
            <a:r>
              <a:rPr lang="en-US" altLang="zh-TW" dirty="0" smtClean="0">
                <a:solidFill>
                  <a:schemeClr val="bg1"/>
                </a:solidFill>
                <a:cs typeface="Arial" pitchFamily="34" charset="0"/>
              </a:rPr>
              <a:t>Extrinsic factors influencing the carbon intensity of fuels.</a:t>
            </a:r>
            <a:endParaRPr lang="ko-KR" altLang="en-US" dirty="0">
              <a:solidFill>
                <a:schemeClr val="bg1"/>
              </a:solidFill>
              <a:cs typeface="Arial" pitchFamily="34" charset="0"/>
            </a:endParaRPr>
          </a:p>
        </p:txBody>
      </p:sp>
      <p:sp>
        <p:nvSpPr>
          <p:cNvPr id="28" name="TextBox 27">
            <a:extLst>
              <a:ext uri="{FF2B5EF4-FFF2-40B4-BE49-F238E27FC236}">
                <a16:creationId xmlns:a16="http://schemas.microsoft.com/office/drawing/2014/main" id="{3B8B6A89-1EE2-4773-B107-B4A692D8E814}"/>
              </a:ext>
            </a:extLst>
          </p:cNvPr>
          <p:cNvSpPr txBox="1"/>
          <p:nvPr/>
        </p:nvSpPr>
        <p:spPr>
          <a:xfrm>
            <a:off x="1027637" y="5010232"/>
            <a:ext cx="6114843" cy="369332"/>
          </a:xfrm>
          <a:prstGeom prst="rect">
            <a:avLst/>
          </a:prstGeom>
          <a:noFill/>
        </p:spPr>
        <p:txBody>
          <a:bodyPr wrap="square" rtlCol="0" anchor="ctr">
            <a:spAutoFit/>
          </a:bodyPr>
          <a:lstStyle/>
          <a:p>
            <a:r>
              <a:rPr lang="en-US" altLang="zh-TW" dirty="0" smtClean="0">
                <a:solidFill>
                  <a:schemeClr val="bg1"/>
                </a:solidFill>
                <a:cs typeface="Arial" pitchFamily="34" charset="0"/>
              </a:rPr>
              <a:t>Extrinsic factors influencing the carbon intensity of fuels.</a:t>
            </a:r>
            <a:endParaRPr lang="ko-KR" altLang="en-US" dirty="0">
              <a:solidFill>
                <a:schemeClr val="bg1"/>
              </a:solidFill>
              <a:cs typeface="Arial" pitchFamily="34" charset="0"/>
            </a:endParaRPr>
          </a:p>
        </p:txBody>
      </p:sp>
      <p:sp>
        <p:nvSpPr>
          <p:cNvPr id="29" name="Rectangle 28">
            <a:extLst>
              <a:ext uri="{FF2B5EF4-FFF2-40B4-BE49-F238E27FC236}">
                <a16:creationId xmlns:a16="http://schemas.microsoft.com/office/drawing/2014/main" id="{08796548-227B-4F2C-968A-7D9CC6EC834E}"/>
              </a:ext>
            </a:extLst>
          </p:cNvPr>
          <p:cNvSpPr/>
          <p:nvPr/>
        </p:nvSpPr>
        <p:spPr>
          <a:xfrm>
            <a:off x="517860" y="5589201"/>
            <a:ext cx="8182708" cy="105239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67B7B92-4DA9-4991-BD1F-08851EF5DF15}"/>
              </a:ext>
            </a:extLst>
          </p:cNvPr>
          <p:cNvSpPr txBox="1"/>
          <p:nvPr/>
        </p:nvSpPr>
        <p:spPr>
          <a:xfrm>
            <a:off x="1024178" y="5287772"/>
            <a:ext cx="7550862" cy="1200329"/>
          </a:xfrm>
          <a:prstGeom prst="rect">
            <a:avLst/>
          </a:prstGeom>
          <a:noFill/>
        </p:spPr>
        <p:txBody>
          <a:bodyPr wrap="square" rtlCol="0" anchor="ctr">
            <a:spAutoFit/>
          </a:bodyPr>
          <a:lstStyle/>
          <a:p>
            <a:r>
              <a:rPr lang="en-US" altLang="zh-TW" dirty="0" smtClean="0">
                <a:solidFill>
                  <a:schemeClr val="bg1"/>
                </a:solidFill>
                <a:cs typeface="Arial" pitchFamily="34" charset="0"/>
              </a:rPr>
              <a:t>We respectfully examine four types of transportation options for fund-raising supported transportation. Modes, i.e., mode selection (or mode segmentation), use of intermodal transportation, equipment selection, and fuel selection. Business factors are discussed in later sections.</a:t>
            </a:r>
            <a:endParaRPr lang="ko-KR" altLang="en-US" dirty="0">
              <a:solidFill>
                <a:schemeClr val="bg1"/>
              </a:solidFill>
              <a:cs typeface="Arial" pitchFamily="34" charset="0"/>
            </a:endParaRPr>
          </a:p>
        </p:txBody>
      </p:sp>
      <p:sp>
        <p:nvSpPr>
          <p:cNvPr id="33" name="TextBox 32">
            <a:extLst>
              <a:ext uri="{FF2B5EF4-FFF2-40B4-BE49-F238E27FC236}">
                <a16:creationId xmlns:a16="http://schemas.microsoft.com/office/drawing/2014/main" id="{CDD0972C-9000-418C-A91F-B668983B2F15}"/>
              </a:ext>
            </a:extLst>
          </p:cNvPr>
          <p:cNvSpPr txBox="1"/>
          <p:nvPr/>
        </p:nvSpPr>
        <p:spPr>
          <a:xfrm>
            <a:off x="1023755" y="160354"/>
            <a:ext cx="5535723" cy="769441"/>
          </a:xfrm>
          <a:prstGeom prst="rect">
            <a:avLst/>
          </a:prstGeom>
          <a:noFill/>
        </p:spPr>
        <p:txBody>
          <a:bodyPr wrap="square" rtlCol="0" anchor="ctr">
            <a:spAutoFit/>
          </a:bodyPr>
          <a:lstStyle/>
          <a:p>
            <a:pPr algn="just"/>
            <a:r>
              <a:rPr lang="en-US" altLang="zh-TW" sz="4400" b="1" dirty="0" smtClean="0">
                <a:solidFill>
                  <a:srgbClr val="FFC000"/>
                </a:solidFill>
                <a:effectLst>
                  <a:outerShdw blurRad="38100" dist="38100" dir="2700000" algn="tl">
                    <a:srgbClr val="000000">
                      <a:alpha val="43137"/>
                    </a:srgbClr>
                  </a:outerShdw>
                </a:effectLst>
                <a:latin typeface="+mj-lt"/>
                <a:cs typeface="Arial" pitchFamily="34" charset="0"/>
              </a:rPr>
              <a:t>2.Transportation</a:t>
            </a:r>
            <a:endParaRPr lang="en-US" altLang="ko-KR" sz="4400" b="1" dirty="0">
              <a:solidFill>
                <a:srgbClr val="FFC000"/>
              </a:solidFill>
              <a:effectLst>
                <a:outerShdw blurRad="38100" dist="38100" dir="2700000" algn="tl">
                  <a:srgbClr val="000000">
                    <a:alpha val="43137"/>
                  </a:srgbClr>
                </a:outerShdw>
              </a:effectLst>
              <a:latin typeface="+mj-lt"/>
              <a:cs typeface="Arial" pitchFamily="34" charset="0"/>
            </a:endParaRPr>
          </a:p>
        </p:txBody>
      </p:sp>
      <p:sp>
        <p:nvSpPr>
          <p:cNvPr id="34" name="TextBox 33">
            <a:extLst>
              <a:ext uri="{FF2B5EF4-FFF2-40B4-BE49-F238E27FC236}">
                <a16:creationId xmlns:a16="http://schemas.microsoft.com/office/drawing/2014/main" id="{B7871016-D68E-49AE-89D0-CB97543F825B}"/>
              </a:ext>
            </a:extLst>
          </p:cNvPr>
          <p:cNvSpPr txBox="1"/>
          <p:nvPr/>
        </p:nvSpPr>
        <p:spPr>
          <a:xfrm>
            <a:off x="1073012" y="939241"/>
            <a:ext cx="7377984" cy="2062103"/>
          </a:xfrm>
          <a:prstGeom prst="rect">
            <a:avLst/>
          </a:prstGeom>
          <a:noFill/>
        </p:spPr>
        <p:txBody>
          <a:bodyPr wrap="square" rtlCol="0" anchor="ctr">
            <a:spAutoFit/>
          </a:bodyPr>
          <a:lstStyle/>
          <a:p>
            <a:r>
              <a:rPr lang="en-US" altLang="zh-TW" sz="3200" b="1" dirty="0">
                <a:solidFill>
                  <a:schemeClr val="bg1"/>
                </a:solidFill>
                <a:effectLst>
                  <a:outerShdw blurRad="38100" dist="38100" dir="2700000" algn="tl">
                    <a:srgbClr val="000000">
                      <a:alpha val="43137"/>
                    </a:srgbClr>
                  </a:outerShdw>
                </a:effectLst>
                <a:cs typeface="Arial" pitchFamily="34" charset="0"/>
              </a:rPr>
              <a:t>In terms of the environment, transportation is the most obvious aspect of the supply chain. CO2 emissions from transportation</a:t>
            </a:r>
            <a:endParaRPr lang="ko-KR" altLang="en-US" sz="3200" b="1" dirty="0">
              <a:solidFill>
                <a:schemeClr val="bg1"/>
              </a:solidFill>
              <a:effectLst>
                <a:outerShdw blurRad="38100" dist="38100" dir="2700000" algn="tl">
                  <a:srgbClr val="000000">
                    <a:alpha val="43137"/>
                  </a:srgbClr>
                </a:outerShdw>
              </a:effectLst>
              <a:cs typeface="Arial" pitchFamily="34" charset="0"/>
            </a:endParaRPr>
          </a:p>
        </p:txBody>
      </p:sp>
      <p:pic>
        <p:nvPicPr>
          <p:cNvPr id="20"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10069620" y="5431212"/>
            <a:ext cx="890236" cy="889675"/>
          </a:xfrm>
          <a:prstGeom prst="ellipse">
            <a:avLst/>
          </a:prstGeom>
          <a:solidFill>
            <a:schemeClr val="accent1"/>
          </a:solidFill>
        </p:spPr>
      </p:pic>
      <p:pic>
        <p:nvPicPr>
          <p:cNvPr id="21"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1059160" y="5431211"/>
            <a:ext cx="930056" cy="889676"/>
          </a:xfrm>
          <a:prstGeom prst="rect">
            <a:avLst/>
          </a:prstGeom>
        </p:spPr>
      </p:pic>
      <p:pic>
        <p:nvPicPr>
          <p:cNvPr id="22"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7130" y="5431211"/>
            <a:ext cx="941150" cy="889715"/>
          </a:xfrm>
          <a:prstGeom prst="ellipse">
            <a:avLst/>
          </a:prstGeom>
        </p:spPr>
      </p:pic>
    </p:spTree>
    <p:extLst>
      <p:ext uri="{BB962C8B-B14F-4D97-AF65-F5344CB8AC3E}">
        <p14:creationId xmlns:p14="http://schemas.microsoft.com/office/powerpoint/2010/main" val="409921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2"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6FF6F0-9194-489B-93A4-868092EF980F}"/>
              </a:ext>
            </a:extLst>
          </p:cNvPr>
          <p:cNvSpPr/>
          <p:nvPr/>
        </p:nvSpPr>
        <p:spPr>
          <a:xfrm>
            <a:off x="527003" y="162560"/>
            <a:ext cx="9216437"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a:extLst>
              <a:ext uri="{FF2B5EF4-FFF2-40B4-BE49-F238E27FC236}">
                <a16:creationId xmlns:a16="http://schemas.microsoft.com/office/drawing/2014/main" id="{D0F63FED-1CCF-49B1-9CB5-B14CC14BBB55}"/>
              </a:ext>
            </a:extLst>
          </p:cNvPr>
          <p:cNvSpPr/>
          <p:nvPr/>
        </p:nvSpPr>
        <p:spPr>
          <a:xfrm>
            <a:off x="520303" y="3001188"/>
            <a:ext cx="8182708" cy="676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CB66AA-E7C5-4DEC-871B-8EE4B2B30C34}"/>
              </a:ext>
            </a:extLst>
          </p:cNvPr>
          <p:cNvSpPr/>
          <p:nvPr/>
        </p:nvSpPr>
        <p:spPr>
          <a:xfrm>
            <a:off x="520303" y="3747835"/>
            <a:ext cx="8182708" cy="78116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D7D693-5C88-480F-9057-9C8F47CB0BAA}"/>
              </a:ext>
            </a:extLst>
          </p:cNvPr>
          <p:cNvSpPr/>
          <p:nvPr/>
        </p:nvSpPr>
        <p:spPr>
          <a:xfrm>
            <a:off x="520303" y="4609306"/>
            <a:ext cx="8182708" cy="81501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333E863-BFE9-4D9A-89DB-3EF9A5A110CB}"/>
              </a:ext>
            </a:extLst>
          </p:cNvPr>
          <p:cNvSpPr txBox="1"/>
          <p:nvPr/>
        </p:nvSpPr>
        <p:spPr>
          <a:xfrm>
            <a:off x="854917" y="3006000"/>
            <a:ext cx="7110523" cy="646331"/>
          </a:xfrm>
          <a:prstGeom prst="rect">
            <a:avLst/>
          </a:prstGeom>
          <a:noFill/>
        </p:spPr>
        <p:txBody>
          <a:bodyPr wrap="square" rtlCol="0" anchor="ctr">
            <a:spAutoFit/>
          </a:bodyPr>
          <a:lstStyle/>
          <a:p>
            <a:r>
              <a:rPr lang="en-US" altLang="zh-TW" dirty="0" smtClean="0">
                <a:solidFill>
                  <a:schemeClr val="bg1"/>
                </a:solidFill>
                <a:cs typeface="Arial" pitchFamily="34" charset="0"/>
              </a:rPr>
              <a:t>Each mode has different characteristics in terms of cost, transportation, time, accessibility, and environmental performance.</a:t>
            </a:r>
            <a:endParaRPr lang="ko-KR" altLang="en-US" dirty="0">
              <a:solidFill>
                <a:schemeClr val="bg1"/>
              </a:solidFill>
              <a:cs typeface="Arial" pitchFamily="34" charset="0"/>
            </a:endParaRPr>
          </a:p>
        </p:txBody>
      </p:sp>
      <p:sp>
        <p:nvSpPr>
          <p:cNvPr id="26" name="TextBox 25">
            <a:extLst>
              <a:ext uri="{FF2B5EF4-FFF2-40B4-BE49-F238E27FC236}">
                <a16:creationId xmlns:a16="http://schemas.microsoft.com/office/drawing/2014/main" id="{681FEC1D-8C31-4E20-A775-E7C3E924A037}"/>
              </a:ext>
            </a:extLst>
          </p:cNvPr>
          <p:cNvSpPr txBox="1"/>
          <p:nvPr/>
        </p:nvSpPr>
        <p:spPr>
          <a:xfrm>
            <a:off x="865077" y="3674173"/>
            <a:ext cx="7692235" cy="923330"/>
          </a:xfrm>
          <a:prstGeom prst="rect">
            <a:avLst/>
          </a:prstGeom>
          <a:noFill/>
        </p:spPr>
        <p:txBody>
          <a:bodyPr wrap="square" rtlCol="0" anchor="ctr">
            <a:spAutoFit/>
          </a:bodyPr>
          <a:lstStyle/>
          <a:p>
            <a:pPr algn="just"/>
            <a:r>
              <a:rPr lang="en-US" altLang="zh-TW" dirty="0" smtClean="0">
                <a:solidFill>
                  <a:schemeClr val="bg1"/>
                </a:solidFill>
                <a:cs typeface="Arial" pitchFamily="34" charset="0"/>
              </a:rPr>
              <a:t>In fact, the options are limited, as the mode of transportation is often determined by the type of product (e.g. liquid, bulk or packaged) and the distance to be traveled.</a:t>
            </a:r>
            <a:endParaRPr lang="ko-KR" altLang="en-US" dirty="0">
              <a:solidFill>
                <a:schemeClr val="bg1"/>
              </a:solidFill>
              <a:cs typeface="Arial" pitchFamily="34" charset="0"/>
            </a:endParaRPr>
          </a:p>
        </p:txBody>
      </p:sp>
      <p:sp>
        <p:nvSpPr>
          <p:cNvPr id="28" name="TextBox 27">
            <a:extLst>
              <a:ext uri="{FF2B5EF4-FFF2-40B4-BE49-F238E27FC236}">
                <a16:creationId xmlns:a16="http://schemas.microsoft.com/office/drawing/2014/main" id="{3B8B6A89-1EE2-4773-B107-B4A692D8E814}"/>
              </a:ext>
            </a:extLst>
          </p:cNvPr>
          <p:cNvSpPr txBox="1"/>
          <p:nvPr/>
        </p:nvSpPr>
        <p:spPr>
          <a:xfrm>
            <a:off x="885397" y="4536504"/>
            <a:ext cx="7588857" cy="923330"/>
          </a:xfrm>
          <a:prstGeom prst="rect">
            <a:avLst/>
          </a:prstGeom>
          <a:noFill/>
        </p:spPr>
        <p:txBody>
          <a:bodyPr wrap="square" rtlCol="0" anchor="ctr">
            <a:spAutoFit/>
          </a:bodyPr>
          <a:lstStyle/>
          <a:p>
            <a:r>
              <a:rPr lang="en-US" altLang="zh-TW" dirty="0" smtClean="0">
                <a:solidFill>
                  <a:schemeClr val="bg1"/>
                </a:solidFill>
                <a:cs typeface="Arial" pitchFamily="34" charset="0"/>
              </a:rPr>
              <a:t>In the case of intercontinental supply chains, the main options are air and sea freight. For continental chains, mainly between trucks, planes, trains or offshore vessels.</a:t>
            </a:r>
            <a:endParaRPr lang="ko-KR" altLang="en-US" dirty="0">
              <a:solidFill>
                <a:schemeClr val="bg1"/>
              </a:solidFill>
              <a:cs typeface="Arial" pitchFamily="34" charset="0"/>
            </a:endParaRPr>
          </a:p>
        </p:txBody>
      </p:sp>
      <p:sp>
        <p:nvSpPr>
          <p:cNvPr id="29" name="Rectangle 28">
            <a:extLst>
              <a:ext uri="{FF2B5EF4-FFF2-40B4-BE49-F238E27FC236}">
                <a16:creationId xmlns:a16="http://schemas.microsoft.com/office/drawing/2014/main" id="{08796548-227B-4F2C-968A-7D9CC6EC834E}"/>
              </a:ext>
            </a:extLst>
          </p:cNvPr>
          <p:cNvSpPr/>
          <p:nvPr/>
        </p:nvSpPr>
        <p:spPr>
          <a:xfrm>
            <a:off x="527003" y="5517543"/>
            <a:ext cx="8736447" cy="123913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67B7B92-4DA9-4991-BD1F-08851EF5DF15}"/>
              </a:ext>
            </a:extLst>
          </p:cNvPr>
          <p:cNvSpPr txBox="1"/>
          <p:nvPr/>
        </p:nvSpPr>
        <p:spPr>
          <a:xfrm>
            <a:off x="892629" y="5518670"/>
            <a:ext cx="8370822" cy="1200329"/>
          </a:xfrm>
          <a:prstGeom prst="rect">
            <a:avLst/>
          </a:prstGeom>
          <a:noFill/>
        </p:spPr>
        <p:txBody>
          <a:bodyPr wrap="square" rtlCol="0" anchor="ctr">
            <a:spAutoFit/>
          </a:bodyPr>
          <a:lstStyle/>
          <a:p>
            <a:pPr algn="just"/>
            <a:r>
              <a:rPr lang="en-US" altLang="zh-TW" dirty="0" smtClean="0">
                <a:solidFill>
                  <a:schemeClr val="bg1"/>
                </a:solidFill>
                <a:cs typeface="Arial" pitchFamily="34" charset="0"/>
              </a:rPr>
              <a:t>Road transport is the largest contributor to these emissions, although emissions have been significantly reduced in recent years. If rail transport and inland waterway shipping continue to stifle innovation, the gap will narrow even further. It seems that only sustainable innovation will help profitability will succeed.</a:t>
            </a:r>
            <a:endParaRPr lang="ko-KR" altLang="en-US" dirty="0">
              <a:solidFill>
                <a:schemeClr val="bg1"/>
              </a:solidFill>
              <a:cs typeface="Arial" pitchFamily="34" charset="0"/>
            </a:endParaRPr>
          </a:p>
        </p:txBody>
      </p:sp>
      <p:sp>
        <p:nvSpPr>
          <p:cNvPr id="33" name="TextBox 32">
            <a:extLst>
              <a:ext uri="{FF2B5EF4-FFF2-40B4-BE49-F238E27FC236}">
                <a16:creationId xmlns:a16="http://schemas.microsoft.com/office/drawing/2014/main" id="{CDD0972C-9000-418C-A91F-B668983B2F15}"/>
              </a:ext>
            </a:extLst>
          </p:cNvPr>
          <p:cNvSpPr txBox="1"/>
          <p:nvPr/>
        </p:nvSpPr>
        <p:spPr>
          <a:xfrm>
            <a:off x="1017476" y="209958"/>
            <a:ext cx="4631483" cy="769441"/>
          </a:xfrm>
          <a:prstGeom prst="rect">
            <a:avLst/>
          </a:prstGeom>
          <a:noFill/>
        </p:spPr>
        <p:txBody>
          <a:bodyPr wrap="square" rtlCol="0" anchor="ctr">
            <a:spAutoFit/>
          </a:bodyPr>
          <a:lstStyle/>
          <a:p>
            <a:pPr algn="ctr"/>
            <a:r>
              <a:rPr lang="en-US" altLang="zh-TW" sz="4400" b="1" dirty="0" smtClean="0">
                <a:solidFill>
                  <a:srgbClr val="FFC000"/>
                </a:solidFill>
                <a:effectLst>
                  <a:outerShdw blurRad="38100" dist="38100" dir="2700000" algn="tl">
                    <a:srgbClr val="000000">
                      <a:alpha val="43137"/>
                    </a:srgbClr>
                  </a:outerShdw>
                </a:effectLst>
                <a:latin typeface="+mj-lt"/>
                <a:cs typeface="Arial" pitchFamily="34" charset="0"/>
              </a:rPr>
              <a:t>2.1.Modechoice</a:t>
            </a:r>
            <a:endParaRPr lang="en-US" altLang="ko-KR" sz="4400" b="1" dirty="0">
              <a:solidFill>
                <a:srgbClr val="FFC000"/>
              </a:solidFill>
              <a:effectLst>
                <a:outerShdw blurRad="38100" dist="38100" dir="2700000" algn="tl">
                  <a:srgbClr val="000000">
                    <a:alpha val="43137"/>
                  </a:srgbClr>
                </a:outerShdw>
              </a:effectLst>
              <a:latin typeface="+mj-lt"/>
              <a:cs typeface="Arial" pitchFamily="34" charset="0"/>
            </a:endParaRPr>
          </a:p>
        </p:txBody>
      </p:sp>
      <p:sp>
        <p:nvSpPr>
          <p:cNvPr id="34" name="TextBox 33">
            <a:extLst>
              <a:ext uri="{FF2B5EF4-FFF2-40B4-BE49-F238E27FC236}">
                <a16:creationId xmlns:a16="http://schemas.microsoft.com/office/drawing/2014/main" id="{B7871016-D68E-49AE-89D0-CB97543F825B}"/>
              </a:ext>
            </a:extLst>
          </p:cNvPr>
          <p:cNvSpPr txBox="1"/>
          <p:nvPr/>
        </p:nvSpPr>
        <p:spPr>
          <a:xfrm>
            <a:off x="1046118" y="1013645"/>
            <a:ext cx="8190438" cy="1938992"/>
          </a:xfrm>
          <a:prstGeom prst="rect">
            <a:avLst/>
          </a:prstGeom>
          <a:noFill/>
        </p:spPr>
        <p:txBody>
          <a:bodyPr wrap="square" rtlCol="0" anchor="ctr">
            <a:spAutoFit/>
          </a:bodyPr>
          <a:lstStyle/>
          <a:p>
            <a:pPr algn="just">
              <a:lnSpc>
                <a:spcPts val="3600"/>
              </a:lnSpc>
            </a:pPr>
            <a:r>
              <a:rPr lang="en-US" altLang="zh-TW" sz="3200" b="1" dirty="0" smtClean="0">
                <a:solidFill>
                  <a:schemeClr val="bg1"/>
                </a:solidFill>
                <a:effectLst>
                  <a:outerShdw blurRad="38100" dist="38100" dir="2700000" algn="tl">
                    <a:srgbClr val="000000">
                      <a:alpha val="43137"/>
                    </a:srgbClr>
                  </a:outerShdw>
                </a:effectLst>
                <a:cs typeface="Arial" pitchFamily="34" charset="0"/>
              </a:rPr>
              <a:t>One of the main options for shipping is the mode of transport, which is the mode of transport. Transportation by plane, ship, truck, rail, barge or pipeline.</a:t>
            </a:r>
            <a:endParaRPr lang="ko-KR" altLang="en-US" sz="3200" b="1" dirty="0">
              <a:solidFill>
                <a:schemeClr val="bg1"/>
              </a:solidFill>
              <a:effectLst>
                <a:outerShdw blurRad="38100" dist="38100" dir="2700000" algn="tl">
                  <a:srgbClr val="000000">
                    <a:alpha val="43137"/>
                  </a:srgbClr>
                </a:outerShdw>
              </a:effectLst>
              <a:cs typeface="Arial" pitchFamily="34" charset="0"/>
            </a:endParaRPr>
          </a:p>
        </p:txBody>
      </p:sp>
      <p:pic>
        <p:nvPicPr>
          <p:cNvPr id="20"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10171220" y="4283132"/>
            <a:ext cx="890236" cy="889675"/>
          </a:xfrm>
          <a:prstGeom prst="ellipse">
            <a:avLst/>
          </a:prstGeom>
          <a:solidFill>
            <a:schemeClr val="accent1"/>
          </a:solidFill>
        </p:spPr>
      </p:pic>
      <p:pic>
        <p:nvPicPr>
          <p:cNvPr id="21"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1160760" y="4283131"/>
            <a:ext cx="930056" cy="889676"/>
          </a:xfrm>
          <a:prstGeom prst="rect">
            <a:avLst/>
          </a:prstGeom>
        </p:spPr>
      </p:pic>
      <p:pic>
        <p:nvPicPr>
          <p:cNvPr id="22"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730" y="4313611"/>
            <a:ext cx="941150" cy="889715"/>
          </a:xfrm>
          <a:prstGeom prst="ellipse">
            <a:avLst/>
          </a:prstGeom>
        </p:spPr>
      </p:pic>
    </p:spTree>
    <p:extLst>
      <p:ext uri="{BB962C8B-B14F-4D97-AF65-F5344CB8AC3E}">
        <p14:creationId xmlns:p14="http://schemas.microsoft.com/office/powerpoint/2010/main" val="81229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heel(1)">
                                      <p:cBhvr>
                                        <p:cTn id="2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6FF6F0-9194-489B-93A4-868092EF980F}"/>
              </a:ext>
            </a:extLst>
          </p:cNvPr>
          <p:cNvSpPr/>
          <p:nvPr/>
        </p:nvSpPr>
        <p:spPr>
          <a:xfrm>
            <a:off x="527004" y="0"/>
            <a:ext cx="8176007"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a:extLst>
              <a:ext uri="{FF2B5EF4-FFF2-40B4-BE49-F238E27FC236}">
                <a16:creationId xmlns:a16="http://schemas.microsoft.com/office/drawing/2014/main" id="{D0F63FED-1CCF-49B1-9CB5-B14CC14BBB55}"/>
              </a:ext>
            </a:extLst>
          </p:cNvPr>
          <p:cNvSpPr/>
          <p:nvPr/>
        </p:nvSpPr>
        <p:spPr>
          <a:xfrm>
            <a:off x="520303" y="3332284"/>
            <a:ext cx="8182708" cy="676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CB66AA-E7C5-4DEC-871B-8EE4B2B30C34}"/>
              </a:ext>
            </a:extLst>
          </p:cNvPr>
          <p:cNvSpPr/>
          <p:nvPr/>
        </p:nvSpPr>
        <p:spPr>
          <a:xfrm>
            <a:off x="520303" y="4122859"/>
            <a:ext cx="8182708" cy="67627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D7D693-5C88-480F-9057-9C8F47CB0BAA}"/>
              </a:ext>
            </a:extLst>
          </p:cNvPr>
          <p:cNvSpPr/>
          <p:nvPr/>
        </p:nvSpPr>
        <p:spPr>
          <a:xfrm>
            <a:off x="520303" y="4913434"/>
            <a:ext cx="8182708" cy="67627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796548-227B-4F2C-968A-7D9CC6EC834E}"/>
              </a:ext>
            </a:extLst>
          </p:cNvPr>
          <p:cNvSpPr/>
          <p:nvPr/>
        </p:nvSpPr>
        <p:spPr>
          <a:xfrm>
            <a:off x="527004" y="5704009"/>
            <a:ext cx="8182708" cy="67627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10069620" y="5431212"/>
            <a:ext cx="890236" cy="889675"/>
          </a:xfrm>
          <a:prstGeom prst="ellipse">
            <a:avLst/>
          </a:prstGeom>
          <a:solidFill>
            <a:schemeClr val="accent1"/>
          </a:solidFill>
        </p:spPr>
      </p:pic>
      <p:pic>
        <p:nvPicPr>
          <p:cNvPr id="9"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1059160" y="5431211"/>
            <a:ext cx="930056" cy="889676"/>
          </a:xfrm>
          <a:prstGeom prst="rect">
            <a:avLst/>
          </a:prstGeom>
        </p:spPr>
      </p:pic>
      <p:pic>
        <p:nvPicPr>
          <p:cNvPr id="10"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7130" y="5431211"/>
            <a:ext cx="941150" cy="889715"/>
          </a:xfrm>
          <a:prstGeom prst="ellipse">
            <a:avLst/>
          </a:prstGeom>
        </p:spPr>
      </p:pic>
      <p:pic>
        <p:nvPicPr>
          <p:cNvPr id="3" name="圖片 2"/>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572188" y="1344168"/>
            <a:ext cx="8019868" cy="3917175"/>
          </a:xfrm>
          <a:prstGeom prst="rect">
            <a:avLst/>
          </a:prstGeom>
          <a:ln>
            <a:noFill/>
          </a:ln>
          <a:effectLst>
            <a:softEdge rad="127000"/>
          </a:effectLst>
        </p:spPr>
      </p:pic>
    </p:spTree>
    <p:extLst>
      <p:ext uri="{BB962C8B-B14F-4D97-AF65-F5344CB8AC3E}">
        <p14:creationId xmlns:p14="http://schemas.microsoft.com/office/powerpoint/2010/main" val="399763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6FF6F0-9194-489B-93A4-868092EF980F}"/>
              </a:ext>
            </a:extLst>
          </p:cNvPr>
          <p:cNvSpPr/>
          <p:nvPr/>
        </p:nvSpPr>
        <p:spPr>
          <a:xfrm>
            <a:off x="536148" y="-27432"/>
            <a:ext cx="898006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a:extLst>
              <a:ext uri="{FF2B5EF4-FFF2-40B4-BE49-F238E27FC236}">
                <a16:creationId xmlns:a16="http://schemas.microsoft.com/office/drawing/2014/main" id="{D0F63FED-1CCF-49B1-9CB5-B14CC14BBB55}"/>
              </a:ext>
            </a:extLst>
          </p:cNvPr>
          <p:cNvSpPr/>
          <p:nvPr/>
        </p:nvSpPr>
        <p:spPr>
          <a:xfrm>
            <a:off x="520303" y="2552816"/>
            <a:ext cx="8986764" cy="115399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CB66AA-E7C5-4DEC-871B-8EE4B2B30C34}"/>
              </a:ext>
            </a:extLst>
          </p:cNvPr>
          <p:cNvSpPr/>
          <p:nvPr/>
        </p:nvSpPr>
        <p:spPr>
          <a:xfrm>
            <a:off x="520303" y="3738063"/>
            <a:ext cx="8986764" cy="81900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D7D693-5C88-480F-9057-9C8F47CB0BAA}"/>
              </a:ext>
            </a:extLst>
          </p:cNvPr>
          <p:cNvSpPr/>
          <p:nvPr/>
        </p:nvSpPr>
        <p:spPr>
          <a:xfrm>
            <a:off x="520303" y="4581445"/>
            <a:ext cx="8986764" cy="126830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333E863-BFE9-4D9A-89DB-3EF9A5A110CB}"/>
              </a:ext>
            </a:extLst>
          </p:cNvPr>
          <p:cNvSpPr txBox="1"/>
          <p:nvPr/>
        </p:nvSpPr>
        <p:spPr>
          <a:xfrm>
            <a:off x="724869" y="2576107"/>
            <a:ext cx="8626750" cy="1077218"/>
          </a:xfrm>
          <a:prstGeom prst="rect">
            <a:avLst/>
          </a:prstGeom>
          <a:noFill/>
        </p:spPr>
        <p:txBody>
          <a:bodyPr wrap="square" rtlCol="0" anchor="ctr">
            <a:spAutoFit/>
          </a:bodyPr>
          <a:lstStyle/>
          <a:p>
            <a:pPr algn="just"/>
            <a:r>
              <a:rPr lang="en-US" altLang="zh-TW" sz="1600" dirty="0">
                <a:solidFill>
                  <a:schemeClr val="bg1"/>
                </a:solidFill>
                <a:cs typeface="Arial" pitchFamily="34" charset="0"/>
              </a:rPr>
              <a:t>One of the main factors in the inefficiency of transportation is the handling of goods at transshipment points. The introduction of containers significantly reduces this inefficiency. Nowadays, many of the goods that are shipped through intercontinental chains are transported in containers. The land is partly for this chain by truck, rail or inland barge.</a:t>
            </a:r>
            <a:endParaRPr lang="ko-KR" altLang="en-US" sz="1600" dirty="0">
              <a:solidFill>
                <a:schemeClr val="bg1"/>
              </a:solidFill>
              <a:cs typeface="Arial" pitchFamily="34" charset="0"/>
            </a:endParaRPr>
          </a:p>
        </p:txBody>
      </p:sp>
      <p:sp>
        <p:nvSpPr>
          <p:cNvPr id="26" name="TextBox 25">
            <a:extLst>
              <a:ext uri="{FF2B5EF4-FFF2-40B4-BE49-F238E27FC236}">
                <a16:creationId xmlns:a16="http://schemas.microsoft.com/office/drawing/2014/main" id="{681FEC1D-8C31-4E20-A775-E7C3E924A037}"/>
              </a:ext>
            </a:extLst>
          </p:cNvPr>
          <p:cNvSpPr txBox="1"/>
          <p:nvPr/>
        </p:nvSpPr>
        <p:spPr>
          <a:xfrm>
            <a:off x="734013" y="3719794"/>
            <a:ext cx="8782198" cy="830997"/>
          </a:xfrm>
          <a:prstGeom prst="rect">
            <a:avLst/>
          </a:prstGeom>
          <a:noFill/>
        </p:spPr>
        <p:txBody>
          <a:bodyPr wrap="square" rtlCol="0" anchor="ctr">
            <a:spAutoFit/>
          </a:bodyPr>
          <a:lstStyle/>
          <a:p>
            <a:pPr algn="just"/>
            <a:r>
              <a:rPr lang="en-US" altLang="zh-TW" sz="1600" dirty="0" smtClean="0">
                <a:solidFill>
                  <a:schemeClr val="bg1"/>
                </a:solidFill>
                <a:cs typeface="Arial" pitchFamily="34" charset="0"/>
              </a:rPr>
              <a:t>The rise of new forces facilitating the integration of inland vessels, rail and road (inland) container terminals can save thousands of kilometers of truck miles in congestion-sensitive areas, thereby reducing environmental impact.</a:t>
            </a:r>
            <a:endParaRPr lang="ko-KR" altLang="en-US" sz="1600" dirty="0">
              <a:solidFill>
                <a:schemeClr val="bg1"/>
              </a:solidFill>
              <a:cs typeface="Arial" pitchFamily="34" charset="0"/>
            </a:endParaRPr>
          </a:p>
        </p:txBody>
      </p:sp>
      <p:sp>
        <p:nvSpPr>
          <p:cNvPr id="28" name="TextBox 27">
            <a:extLst>
              <a:ext uri="{FF2B5EF4-FFF2-40B4-BE49-F238E27FC236}">
                <a16:creationId xmlns:a16="http://schemas.microsoft.com/office/drawing/2014/main" id="{3B8B6A89-1EE2-4773-B107-B4A692D8E814}"/>
              </a:ext>
            </a:extLst>
          </p:cNvPr>
          <p:cNvSpPr txBox="1"/>
          <p:nvPr/>
        </p:nvSpPr>
        <p:spPr>
          <a:xfrm>
            <a:off x="687545" y="4526311"/>
            <a:ext cx="8782198" cy="1323439"/>
          </a:xfrm>
          <a:prstGeom prst="rect">
            <a:avLst/>
          </a:prstGeom>
          <a:noFill/>
        </p:spPr>
        <p:txBody>
          <a:bodyPr wrap="square" rtlCol="0" anchor="ctr">
            <a:spAutoFit/>
          </a:bodyPr>
          <a:lstStyle/>
          <a:p>
            <a:pPr algn="just"/>
            <a:r>
              <a:rPr lang="en-US" altLang="zh-TW" sz="1600" dirty="0" smtClean="0">
                <a:solidFill>
                  <a:schemeClr val="bg1"/>
                </a:solidFill>
                <a:cs typeface="Arial" pitchFamily="34" charset="0"/>
              </a:rPr>
              <a:t>This also applies to Chinese chains. Disadvantages of multimodal transport: One feature of transport is that it requires more coordinated transport than a single mode. Some papers on the value of visibility can be found in multimodal transport, but few papers deal with environmental issues, such as Bauer et al.  (2010)</a:t>
            </a:r>
            <a:r>
              <a:rPr lang="zh-TW" altLang="en-US" sz="1600" dirty="0" smtClean="0">
                <a:solidFill>
                  <a:schemeClr val="bg1"/>
                </a:solidFill>
                <a:cs typeface="Arial" pitchFamily="34" charset="0"/>
              </a:rPr>
              <a:t>。  </a:t>
            </a:r>
            <a:r>
              <a:rPr lang="en-US" altLang="zh-TW" sz="1600" dirty="0" err="1" smtClean="0">
                <a:solidFill>
                  <a:schemeClr val="bg1"/>
                </a:solidFill>
                <a:cs typeface="Arial" pitchFamily="34" charset="0"/>
              </a:rPr>
              <a:t>Goel</a:t>
            </a:r>
            <a:r>
              <a:rPr lang="en-US" altLang="zh-TW" sz="1600" dirty="0" smtClean="0">
                <a:solidFill>
                  <a:schemeClr val="bg1"/>
                </a:solidFill>
                <a:cs typeface="Arial" pitchFamily="34" charset="0"/>
              </a:rPr>
              <a:t> (2010) proposes a transportation model that combines transportation and route selection to improve on-time delivery performance.</a:t>
            </a:r>
            <a:endParaRPr lang="ko-KR" altLang="en-US" sz="1600" dirty="0">
              <a:solidFill>
                <a:schemeClr val="bg1"/>
              </a:solidFill>
              <a:cs typeface="Arial" pitchFamily="34" charset="0"/>
            </a:endParaRPr>
          </a:p>
        </p:txBody>
      </p:sp>
      <p:sp>
        <p:nvSpPr>
          <p:cNvPr id="29" name="Rectangle 28">
            <a:extLst>
              <a:ext uri="{FF2B5EF4-FFF2-40B4-BE49-F238E27FC236}">
                <a16:creationId xmlns:a16="http://schemas.microsoft.com/office/drawing/2014/main" id="{08796548-227B-4F2C-968A-7D9CC6EC834E}"/>
              </a:ext>
            </a:extLst>
          </p:cNvPr>
          <p:cNvSpPr/>
          <p:nvPr/>
        </p:nvSpPr>
        <p:spPr>
          <a:xfrm>
            <a:off x="520302" y="5847828"/>
            <a:ext cx="8986765" cy="982739"/>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67B7B92-4DA9-4991-BD1F-08851EF5DF15}"/>
              </a:ext>
            </a:extLst>
          </p:cNvPr>
          <p:cNvSpPr txBox="1"/>
          <p:nvPr/>
        </p:nvSpPr>
        <p:spPr>
          <a:xfrm>
            <a:off x="505340" y="5812430"/>
            <a:ext cx="9001728" cy="1077218"/>
          </a:xfrm>
          <a:prstGeom prst="rect">
            <a:avLst/>
          </a:prstGeom>
          <a:noFill/>
        </p:spPr>
        <p:txBody>
          <a:bodyPr wrap="square" rtlCol="0" anchor="ctr">
            <a:spAutoFit/>
          </a:bodyPr>
          <a:lstStyle/>
          <a:p>
            <a:pPr algn="just"/>
            <a:r>
              <a:rPr lang="en-US" altLang="zh-TW" sz="1600" dirty="0" smtClean="0">
                <a:solidFill>
                  <a:schemeClr val="bg1"/>
                </a:solidFill>
                <a:cs typeface="Arial" pitchFamily="34" charset="0"/>
              </a:rPr>
              <a:t>A multimodal transport node that connects the airport to the high-speed rail network.  </a:t>
            </a:r>
            <a:r>
              <a:rPr lang="en-US" altLang="zh-TW" sz="1600" dirty="0" err="1" smtClean="0">
                <a:solidFill>
                  <a:schemeClr val="bg1"/>
                </a:solidFill>
                <a:cs typeface="Arial" pitchFamily="34" charset="0"/>
              </a:rPr>
              <a:t>Macharis</a:t>
            </a:r>
            <a:r>
              <a:rPr lang="en-US" altLang="zh-TW" sz="1600" dirty="0" smtClean="0">
                <a:solidFill>
                  <a:schemeClr val="bg1"/>
                </a:solidFill>
                <a:cs typeface="Arial" pitchFamily="34" charset="0"/>
              </a:rPr>
              <a:t> </a:t>
            </a:r>
          </a:p>
          <a:p>
            <a:pPr algn="just"/>
            <a:r>
              <a:rPr lang="en-US" altLang="zh-TW" sz="1600" dirty="0" smtClean="0">
                <a:solidFill>
                  <a:schemeClr val="bg1"/>
                </a:solidFill>
                <a:cs typeface="Arial" pitchFamily="34" charset="0"/>
              </a:rPr>
              <a:t>and </a:t>
            </a:r>
            <a:r>
              <a:rPr lang="en-US" altLang="zh-TW" sz="1600" dirty="0" err="1" smtClean="0">
                <a:solidFill>
                  <a:schemeClr val="bg1"/>
                </a:solidFill>
                <a:cs typeface="Arial" pitchFamily="34" charset="0"/>
              </a:rPr>
              <a:t>Bontekoning</a:t>
            </a:r>
            <a:r>
              <a:rPr lang="en-US" altLang="zh-TW" sz="1600" dirty="0" smtClean="0">
                <a:solidFill>
                  <a:schemeClr val="bg1"/>
                </a:solidFill>
                <a:cs typeface="Arial" pitchFamily="34" charset="0"/>
              </a:rPr>
              <a:t> (2004) argue that the study of multimodal freight transport is an emerging research, and that different types of models are needed in the field compared to those applied to unimodal transport.</a:t>
            </a:r>
            <a:endParaRPr lang="ko-KR" altLang="en-US" sz="1600" dirty="0">
              <a:solidFill>
                <a:schemeClr val="bg1"/>
              </a:solidFill>
              <a:cs typeface="Arial" pitchFamily="34" charset="0"/>
            </a:endParaRPr>
          </a:p>
        </p:txBody>
      </p:sp>
      <p:sp>
        <p:nvSpPr>
          <p:cNvPr id="33" name="TextBox 32">
            <a:extLst>
              <a:ext uri="{FF2B5EF4-FFF2-40B4-BE49-F238E27FC236}">
                <a16:creationId xmlns:a16="http://schemas.microsoft.com/office/drawing/2014/main" id="{CDD0972C-9000-418C-A91F-B668983B2F15}"/>
              </a:ext>
            </a:extLst>
          </p:cNvPr>
          <p:cNvSpPr txBox="1"/>
          <p:nvPr/>
        </p:nvSpPr>
        <p:spPr>
          <a:xfrm>
            <a:off x="1017476" y="-61702"/>
            <a:ext cx="7334043" cy="769441"/>
          </a:xfrm>
          <a:prstGeom prst="rect">
            <a:avLst/>
          </a:prstGeom>
          <a:noFill/>
        </p:spPr>
        <p:txBody>
          <a:bodyPr wrap="square" rtlCol="0" anchor="ctr">
            <a:spAutoFit/>
          </a:bodyPr>
          <a:lstStyle/>
          <a:p>
            <a:pPr algn="ctr"/>
            <a:r>
              <a:rPr lang="en-US" altLang="zh-TW" sz="4400" b="1" dirty="0" smtClean="0">
                <a:solidFill>
                  <a:srgbClr val="FFC000"/>
                </a:solidFill>
                <a:effectLst>
                  <a:outerShdw blurRad="38100" dist="38100" dir="2700000" algn="tl">
                    <a:srgbClr val="000000">
                      <a:alpha val="43137"/>
                    </a:srgbClr>
                  </a:outerShdw>
                </a:effectLst>
                <a:latin typeface="+mj-lt"/>
                <a:cs typeface="Arial" pitchFamily="34" charset="0"/>
              </a:rPr>
              <a:t>2.2.Intermodal </a:t>
            </a:r>
            <a:r>
              <a:rPr lang="en-US" altLang="zh-TW" sz="4400" b="1" dirty="0">
                <a:solidFill>
                  <a:srgbClr val="FFC000"/>
                </a:solidFill>
                <a:effectLst>
                  <a:outerShdw blurRad="38100" dist="38100" dir="2700000" algn="tl">
                    <a:srgbClr val="000000">
                      <a:alpha val="43137"/>
                    </a:srgbClr>
                  </a:outerShdw>
                </a:effectLst>
                <a:latin typeface="+mj-lt"/>
                <a:cs typeface="Arial" pitchFamily="34" charset="0"/>
              </a:rPr>
              <a:t>transport</a:t>
            </a:r>
            <a:endParaRPr lang="en-US" altLang="ko-KR" sz="4400" b="1" dirty="0">
              <a:solidFill>
                <a:srgbClr val="FFC000"/>
              </a:solidFill>
              <a:effectLst>
                <a:outerShdw blurRad="38100" dist="38100" dir="2700000" algn="tl">
                  <a:srgbClr val="000000">
                    <a:alpha val="43137"/>
                  </a:srgbClr>
                </a:outerShdw>
              </a:effectLst>
              <a:latin typeface="+mj-lt"/>
              <a:cs typeface="Arial" pitchFamily="34" charset="0"/>
            </a:endParaRPr>
          </a:p>
        </p:txBody>
      </p:sp>
      <p:sp>
        <p:nvSpPr>
          <p:cNvPr id="34" name="TextBox 33">
            <a:extLst>
              <a:ext uri="{FF2B5EF4-FFF2-40B4-BE49-F238E27FC236}">
                <a16:creationId xmlns:a16="http://schemas.microsoft.com/office/drawing/2014/main" id="{B7871016-D68E-49AE-89D0-CB97543F825B}"/>
              </a:ext>
            </a:extLst>
          </p:cNvPr>
          <p:cNvSpPr txBox="1"/>
          <p:nvPr/>
        </p:nvSpPr>
        <p:spPr>
          <a:xfrm>
            <a:off x="544699" y="526437"/>
            <a:ext cx="8908784" cy="2080057"/>
          </a:xfrm>
          <a:prstGeom prst="rect">
            <a:avLst/>
          </a:prstGeom>
          <a:noFill/>
        </p:spPr>
        <p:txBody>
          <a:bodyPr wrap="square" rtlCol="0" anchor="ctr">
            <a:spAutoFit/>
          </a:bodyPr>
          <a:lstStyle/>
          <a:p>
            <a:pPr algn="dist">
              <a:lnSpc>
                <a:spcPts val="3000"/>
              </a:lnSpc>
            </a:pPr>
            <a:r>
              <a:rPr lang="zh-TW" altLang="en-US" sz="2800" b="1" dirty="0" smtClean="0">
                <a:solidFill>
                  <a:schemeClr val="bg1"/>
                </a:solidFill>
                <a:cs typeface="Arial" pitchFamily="34" charset="0"/>
              </a:rPr>
              <a:t>     </a:t>
            </a:r>
            <a:r>
              <a:rPr lang="en-US" altLang="zh-TW" sz="2800" b="1" dirty="0" smtClean="0">
                <a:solidFill>
                  <a:schemeClr val="bg1"/>
                </a:solidFill>
                <a:effectLst>
                  <a:outerShdw blurRad="38100" dist="38100" dir="2700000" algn="tl">
                    <a:srgbClr val="000000">
                      <a:alpha val="43137"/>
                    </a:srgbClr>
                  </a:outerShdw>
                </a:effectLst>
                <a:cs typeface="Arial" pitchFamily="34" charset="0"/>
              </a:rPr>
              <a:t>Closely related to the choice of mode of</a:t>
            </a:r>
          </a:p>
          <a:p>
            <a:pPr algn="dist">
              <a:lnSpc>
                <a:spcPts val="3000"/>
              </a:lnSpc>
            </a:pPr>
            <a:r>
              <a:rPr lang="en-US" altLang="zh-TW" sz="2800" b="1" dirty="0" smtClean="0">
                <a:solidFill>
                  <a:schemeClr val="bg1"/>
                </a:solidFill>
                <a:effectLst>
                  <a:outerShdw blurRad="38100" dist="38100" dir="2700000" algn="tl">
                    <a:srgbClr val="000000">
                      <a:alpha val="43137"/>
                    </a:srgbClr>
                  </a:outerShdw>
                </a:effectLst>
                <a:cs typeface="Arial" pitchFamily="34" charset="0"/>
              </a:rPr>
              <a:t> transport is the use of a single transport</a:t>
            </a:r>
          </a:p>
          <a:p>
            <a:pPr algn="dist">
              <a:lnSpc>
                <a:spcPts val="3000"/>
              </a:lnSpc>
            </a:pPr>
            <a:r>
              <a:rPr lang="en-US" altLang="zh-TW" sz="2800" b="1" dirty="0" smtClean="0">
                <a:solidFill>
                  <a:schemeClr val="bg1"/>
                </a:solidFill>
                <a:effectLst>
                  <a:outerShdw blurRad="38100" dist="38100" dir="2700000" algn="tl">
                    <a:srgbClr val="000000">
                      <a:alpha val="43137"/>
                    </a:srgbClr>
                  </a:outerShdw>
                </a:effectLst>
                <a:cs typeface="Arial" pitchFamily="34" charset="0"/>
              </a:rPr>
              <a:t> load unit in multiple transports, such as</a:t>
            </a:r>
          </a:p>
          <a:p>
            <a:pPr algn="dist">
              <a:lnSpc>
                <a:spcPts val="3000"/>
              </a:lnSpc>
            </a:pPr>
            <a:r>
              <a:rPr lang="en-US" altLang="zh-TW" sz="2800" b="1" dirty="0" smtClean="0">
                <a:solidFill>
                  <a:schemeClr val="bg1"/>
                </a:solidFill>
                <a:effectLst>
                  <a:outerShdw blurRad="38100" dist="38100" dir="2700000" algn="tl">
                    <a:srgbClr val="000000">
                      <a:alpha val="43137"/>
                    </a:srgbClr>
                  </a:outerShdw>
                </a:effectLst>
                <a:cs typeface="Arial" pitchFamily="34" charset="0"/>
              </a:rPr>
              <a:t> the container method, known as multimodal</a:t>
            </a:r>
          </a:p>
          <a:p>
            <a:pPr algn="just">
              <a:lnSpc>
                <a:spcPts val="3000"/>
              </a:lnSpc>
            </a:pPr>
            <a:r>
              <a:rPr lang="en-US" altLang="zh-TW" sz="2800" b="1" dirty="0" smtClean="0">
                <a:solidFill>
                  <a:schemeClr val="bg1"/>
                </a:solidFill>
                <a:effectLst>
                  <a:outerShdw blurRad="38100" dist="38100" dir="2700000" algn="tl">
                    <a:srgbClr val="000000">
                      <a:alpha val="43137"/>
                    </a:srgbClr>
                  </a:outerShdw>
                </a:effectLst>
                <a:cs typeface="Arial" pitchFamily="34" charset="0"/>
              </a:rPr>
              <a:t> transport.</a:t>
            </a:r>
            <a:endParaRPr lang="ko-KR" altLang="en-US" sz="2800" b="1" dirty="0">
              <a:solidFill>
                <a:schemeClr val="bg1"/>
              </a:solidFill>
              <a:effectLst>
                <a:outerShdw blurRad="38100" dist="38100" dir="2700000" algn="tl">
                  <a:srgbClr val="000000">
                    <a:alpha val="43137"/>
                  </a:srgbClr>
                </a:outerShdw>
              </a:effectLst>
              <a:cs typeface="Arial" pitchFamily="34" charset="0"/>
            </a:endParaRPr>
          </a:p>
        </p:txBody>
      </p:sp>
      <p:pic>
        <p:nvPicPr>
          <p:cNvPr id="13"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2" cstate="print">
            <a:extLst>
              <a:ext uri="{28A0092B-C50C-407E-A947-70E740481C1C}">
                <a14:useLocalDpi xmlns:a14="http://schemas.microsoft.com/office/drawing/2010/main" val="0"/>
              </a:ext>
            </a:extLst>
          </a:blip>
          <a:srcRect l="94" r="94"/>
          <a:stretch>
            <a:fillRect/>
          </a:stretch>
        </p:blipFill>
        <p:spPr>
          <a:xfrm>
            <a:off x="10285338" y="2031511"/>
            <a:ext cx="890236" cy="889675"/>
          </a:xfrm>
          <a:prstGeom prst="ellipse">
            <a:avLst/>
          </a:prstGeom>
          <a:solidFill>
            <a:schemeClr val="accent1"/>
          </a:solidFill>
        </p:spPr>
      </p:pic>
      <p:pic>
        <p:nvPicPr>
          <p:cNvPr id="14"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9656" r="5131" b="12519"/>
          <a:stretch/>
        </p:blipFill>
        <p:spPr>
          <a:xfrm>
            <a:off x="11274878" y="2031510"/>
            <a:ext cx="930056" cy="889676"/>
          </a:xfrm>
          <a:prstGeom prst="rect">
            <a:avLst/>
          </a:prstGeom>
        </p:spPr>
      </p:pic>
      <p:pic>
        <p:nvPicPr>
          <p:cNvPr id="15" name="Picture 11">
            <a:extLst>
              <a:ext uri="{FF2B5EF4-FFF2-40B4-BE49-F238E27FC236}">
                <a16:creationId xmlns:a16="http://schemas.microsoft.com/office/drawing/2014/main" id="{6F2B1D08-EF92-994C-B3B8-FB9B12543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2848" y="2031510"/>
            <a:ext cx="941150" cy="889715"/>
          </a:xfrm>
          <a:prstGeom prst="ellipse">
            <a:avLst/>
          </a:prstGeom>
        </p:spPr>
      </p:pic>
    </p:spTree>
    <p:extLst>
      <p:ext uri="{BB962C8B-B14F-4D97-AF65-F5344CB8AC3E}">
        <p14:creationId xmlns:p14="http://schemas.microsoft.com/office/powerpoint/2010/main" val="8576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2" grpId="0"/>
      <p:bldP spid="34" grpId="0"/>
    </p:bldLst>
  </p:timing>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00">
      <a:dk1>
        <a:sysClr val="windowText" lastClr="000000"/>
      </a:dk1>
      <a:lt1>
        <a:sysClr val="window" lastClr="FFFFFF"/>
      </a:lt1>
      <a:dk2>
        <a:srgbClr val="1F497D"/>
      </a:dk2>
      <a:lt2>
        <a:srgbClr val="EEECE1"/>
      </a:lt2>
      <a:accent1>
        <a:srgbClr val="3A876B"/>
      </a:accent1>
      <a:accent2>
        <a:srgbClr val="4D9724"/>
      </a:accent2>
      <a:accent3>
        <a:srgbClr val="90B141"/>
      </a:accent3>
      <a:accent4>
        <a:srgbClr val="CEDD46"/>
      </a:accent4>
      <a:accent5>
        <a:srgbClr val="1C4335"/>
      </a:accent5>
      <a:accent6>
        <a:srgbClr val="2E5B1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5492</TotalTime>
  <Words>3090</Words>
  <Application>Microsoft Office PowerPoint</Application>
  <PresentationFormat>寬螢幕</PresentationFormat>
  <Paragraphs>141</Paragraphs>
  <Slides>27</Slides>
  <Notes>1</Notes>
  <HiddenSlides>0</HiddenSlides>
  <MMClips>0</MMClips>
  <ScaleCrop>false</ScaleCrop>
  <HeadingPairs>
    <vt:vector size="6" baseType="variant">
      <vt:variant>
        <vt:lpstr>使用字型</vt:lpstr>
      </vt:variant>
      <vt:variant>
        <vt:i4>7</vt:i4>
      </vt:variant>
      <vt:variant>
        <vt:lpstr>佈景主題</vt:lpstr>
      </vt:variant>
      <vt:variant>
        <vt:i4>3</vt:i4>
      </vt:variant>
      <vt:variant>
        <vt:lpstr>投影片標題</vt:lpstr>
      </vt:variant>
      <vt:variant>
        <vt:i4>27</vt:i4>
      </vt:variant>
    </vt:vector>
  </HeadingPairs>
  <TitlesOfParts>
    <vt:vector size="37" baseType="lpstr">
      <vt:lpstr>Arial Unicode MS</vt:lpstr>
      <vt:lpstr>맑은 고딕</vt:lpstr>
      <vt:lpstr>微軟正黑體</vt:lpstr>
      <vt:lpstr>新細明體</vt:lpstr>
      <vt:lpstr>Arial</vt:lpstr>
      <vt:lpstr>Calibri</vt:lpstr>
      <vt:lpstr>Wingdings</vt:lpstr>
      <vt:lpstr>Cover and End Slide Master</vt:lpstr>
      <vt:lpstr>Contents Slide Master</vt:lpstr>
      <vt:lpstr>Section Break Slide Master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周禹廷</cp:lastModifiedBy>
  <cp:revision>403</cp:revision>
  <dcterms:created xsi:type="dcterms:W3CDTF">2020-01-20T05:08:25Z</dcterms:created>
  <dcterms:modified xsi:type="dcterms:W3CDTF">2023-12-24T15:32:16Z</dcterms:modified>
</cp:coreProperties>
</file>