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7" r:id="rId3"/>
    <p:sldId id="261" r:id="rId4"/>
    <p:sldId id="318" r:id="rId5"/>
    <p:sldId id="317" r:id="rId6"/>
    <p:sldId id="302" r:id="rId7"/>
    <p:sldId id="301" r:id="rId8"/>
    <p:sldId id="266" r:id="rId9"/>
    <p:sldId id="300" r:id="rId10"/>
    <p:sldId id="303" r:id="rId11"/>
    <p:sldId id="304" r:id="rId12"/>
    <p:sldId id="305" r:id="rId13"/>
    <p:sldId id="306" r:id="rId14"/>
    <p:sldId id="307" r:id="rId15"/>
    <p:sldId id="308" r:id="rId16"/>
    <p:sldId id="271" r:id="rId17"/>
    <p:sldId id="309" r:id="rId18"/>
    <p:sldId id="272" r:id="rId19"/>
    <p:sldId id="277" r:id="rId20"/>
    <p:sldId id="312" r:id="rId21"/>
    <p:sldId id="313" r:id="rId22"/>
    <p:sldId id="314" r:id="rId23"/>
    <p:sldId id="315" r:id="rId24"/>
    <p:sldId id="316" r:id="rId25"/>
    <p:sldId id="281" r:id="rId26"/>
    <p:sldId id="282" r:id="rId27"/>
    <p:sldId id="284" r:id="rId28"/>
    <p:sldId id="285"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1096"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D77568-1717-4AE2-B090-1C9D400AB212}" type="datetimeFigureOut">
              <a:rPr lang="en-US" smtClean="0"/>
              <a:t>12/4/2023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ECE4F3-C3B8-4EEA-ADA9-9C49A0980EE4}" type="slidenum">
              <a:rPr lang="en-US" smtClean="0"/>
              <a:t>‹#›</a:t>
            </a:fld>
            <a:endParaRPr lang="en-US"/>
          </a:p>
        </p:txBody>
      </p:sp>
    </p:spTree>
    <p:extLst>
      <p:ext uri="{BB962C8B-B14F-4D97-AF65-F5344CB8AC3E}">
        <p14:creationId xmlns:p14="http://schemas.microsoft.com/office/powerpoint/2010/main" val="126322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ECE4F3-C3B8-4EEA-ADA9-9C49A0980EE4}" type="slidenum">
              <a:rPr lang="en-US" smtClean="0"/>
              <a:t>18</a:t>
            </a:fld>
            <a:endParaRPr lang="en-US"/>
          </a:p>
        </p:txBody>
      </p:sp>
    </p:spTree>
    <p:extLst>
      <p:ext uri="{BB962C8B-B14F-4D97-AF65-F5344CB8AC3E}">
        <p14:creationId xmlns:p14="http://schemas.microsoft.com/office/powerpoint/2010/main" val="2309836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ECE4F3-C3B8-4EEA-ADA9-9C49A0980EE4}" type="slidenum">
              <a:rPr lang="en-US" smtClean="0"/>
              <a:t>27</a:t>
            </a:fld>
            <a:endParaRPr lang="en-US"/>
          </a:p>
        </p:txBody>
      </p:sp>
    </p:spTree>
    <p:extLst>
      <p:ext uri="{BB962C8B-B14F-4D97-AF65-F5344CB8AC3E}">
        <p14:creationId xmlns:p14="http://schemas.microsoft.com/office/powerpoint/2010/main" val="5933708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951272-72D0-46CA-A228-330671A3702E}" type="datetime1">
              <a:rPr lang="en-US" smtClean="0"/>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7F68A-6D82-49D2-B3D2-0CC5FBE9E4D9}" type="slidenum">
              <a:rPr lang="en-US" smtClean="0"/>
              <a:t>‹#›</a:t>
            </a:fld>
            <a:endParaRPr lang="en-US"/>
          </a:p>
        </p:txBody>
      </p:sp>
    </p:spTree>
    <p:extLst>
      <p:ext uri="{BB962C8B-B14F-4D97-AF65-F5344CB8AC3E}">
        <p14:creationId xmlns:p14="http://schemas.microsoft.com/office/powerpoint/2010/main" val="797471034"/>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4D9F6E-AF11-46D2-A95D-B2CF368C4284}" type="datetime1">
              <a:rPr lang="en-US" smtClean="0"/>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7F68A-6D82-49D2-B3D2-0CC5FBE9E4D9}" type="slidenum">
              <a:rPr lang="en-US" smtClean="0"/>
              <a:t>‹#›</a:t>
            </a:fld>
            <a:endParaRPr lang="en-US"/>
          </a:p>
        </p:txBody>
      </p:sp>
    </p:spTree>
    <p:extLst>
      <p:ext uri="{BB962C8B-B14F-4D97-AF65-F5344CB8AC3E}">
        <p14:creationId xmlns:p14="http://schemas.microsoft.com/office/powerpoint/2010/main" val="534880463"/>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2D3DE2-E284-4C4E-8498-8B86DC651C64}" type="datetime1">
              <a:rPr lang="en-US" smtClean="0"/>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7F68A-6D82-49D2-B3D2-0CC5FBE9E4D9}" type="slidenum">
              <a:rPr lang="en-US" smtClean="0"/>
              <a:t>‹#›</a:t>
            </a:fld>
            <a:endParaRPr lang="en-US"/>
          </a:p>
        </p:txBody>
      </p:sp>
    </p:spTree>
    <p:extLst>
      <p:ext uri="{BB962C8B-B14F-4D97-AF65-F5344CB8AC3E}">
        <p14:creationId xmlns:p14="http://schemas.microsoft.com/office/powerpoint/2010/main" val="333582326"/>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D71A4A-72D9-4B7D-ABFE-19FDBC1F59E1}" type="datetime1">
              <a:rPr lang="en-US" smtClean="0"/>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7F68A-6D82-49D2-B3D2-0CC5FBE9E4D9}" type="slidenum">
              <a:rPr lang="en-US" smtClean="0"/>
              <a:t>‹#›</a:t>
            </a:fld>
            <a:endParaRPr lang="en-US"/>
          </a:p>
        </p:txBody>
      </p:sp>
    </p:spTree>
    <p:extLst>
      <p:ext uri="{BB962C8B-B14F-4D97-AF65-F5344CB8AC3E}">
        <p14:creationId xmlns:p14="http://schemas.microsoft.com/office/powerpoint/2010/main" val="3212187216"/>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BB566C-BE6F-47CD-B4FD-8E0DE4504A11}" type="datetime1">
              <a:rPr lang="en-US" smtClean="0"/>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7F68A-6D82-49D2-B3D2-0CC5FBE9E4D9}" type="slidenum">
              <a:rPr lang="en-US" smtClean="0"/>
              <a:t>‹#›</a:t>
            </a:fld>
            <a:endParaRPr lang="en-US"/>
          </a:p>
        </p:txBody>
      </p:sp>
    </p:spTree>
    <p:extLst>
      <p:ext uri="{BB962C8B-B14F-4D97-AF65-F5344CB8AC3E}">
        <p14:creationId xmlns:p14="http://schemas.microsoft.com/office/powerpoint/2010/main" val="231739259"/>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F7E21D4-9F88-4280-9FFB-55F6AF3F555A}" type="datetime1">
              <a:rPr lang="en-US" smtClean="0"/>
              <a:t>12/4/2023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7F68A-6D82-49D2-B3D2-0CC5FBE9E4D9}" type="slidenum">
              <a:rPr lang="en-US" smtClean="0"/>
              <a:t>‹#›</a:t>
            </a:fld>
            <a:endParaRPr lang="en-US"/>
          </a:p>
        </p:txBody>
      </p:sp>
    </p:spTree>
    <p:extLst>
      <p:ext uri="{BB962C8B-B14F-4D97-AF65-F5344CB8AC3E}">
        <p14:creationId xmlns:p14="http://schemas.microsoft.com/office/powerpoint/2010/main" val="2985772202"/>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763D3D-0970-4221-9398-51D855F314B3}" type="datetime1">
              <a:rPr lang="en-US" smtClean="0"/>
              <a:t>12/4/2023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7F68A-6D82-49D2-B3D2-0CC5FBE9E4D9}" type="slidenum">
              <a:rPr lang="en-US" smtClean="0"/>
              <a:t>‹#›</a:t>
            </a:fld>
            <a:endParaRPr lang="en-US"/>
          </a:p>
        </p:txBody>
      </p:sp>
    </p:spTree>
    <p:extLst>
      <p:ext uri="{BB962C8B-B14F-4D97-AF65-F5344CB8AC3E}">
        <p14:creationId xmlns:p14="http://schemas.microsoft.com/office/powerpoint/2010/main" val="3662335859"/>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95E473-DF9E-486F-B4E2-5EFB7AF84EA7}" type="datetime1">
              <a:rPr lang="en-US" smtClean="0"/>
              <a:t>12/4/2023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7F68A-6D82-49D2-B3D2-0CC5FBE9E4D9}" type="slidenum">
              <a:rPr lang="en-US" smtClean="0"/>
              <a:t>‹#›</a:t>
            </a:fld>
            <a:endParaRPr lang="en-US"/>
          </a:p>
        </p:txBody>
      </p:sp>
    </p:spTree>
    <p:extLst>
      <p:ext uri="{BB962C8B-B14F-4D97-AF65-F5344CB8AC3E}">
        <p14:creationId xmlns:p14="http://schemas.microsoft.com/office/powerpoint/2010/main" val="983394524"/>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7053E0-AC63-4CC9-A70A-212895E7D9C3}" type="datetime1">
              <a:rPr lang="en-US" smtClean="0"/>
              <a:t>12/4/2023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7F68A-6D82-49D2-B3D2-0CC5FBE9E4D9}" type="slidenum">
              <a:rPr lang="en-US" smtClean="0"/>
              <a:t>‹#›</a:t>
            </a:fld>
            <a:endParaRPr lang="en-US"/>
          </a:p>
        </p:txBody>
      </p:sp>
    </p:spTree>
    <p:extLst>
      <p:ext uri="{BB962C8B-B14F-4D97-AF65-F5344CB8AC3E}">
        <p14:creationId xmlns:p14="http://schemas.microsoft.com/office/powerpoint/2010/main" val="1660562674"/>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398FB9-EA67-49BE-A387-8CAB799D16D5}" type="datetime1">
              <a:rPr lang="en-US" smtClean="0"/>
              <a:t>12/4/2023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7F68A-6D82-49D2-B3D2-0CC5FBE9E4D9}" type="slidenum">
              <a:rPr lang="en-US" smtClean="0"/>
              <a:t>‹#›</a:t>
            </a:fld>
            <a:endParaRPr lang="en-US"/>
          </a:p>
        </p:txBody>
      </p:sp>
    </p:spTree>
    <p:extLst>
      <p:ext uri="{BB962C8B-B14F-4D97-AF65-F5344CB8AC3E}">
        <p14:creationId xmlns:p14="http://schemas.microsoft.com/office/powerpoint/2010/main" val="504671543"/>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5BF3A8-32C8-4CD1-B4EE-C5EE3E13155F}" type="datetime1">
              <a:rPr lang="en-US" smtClean="0"/>
              <a:t>12/4/2023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7F68A-6D82-49D2-B3D2-0CC5FBE9E4D9}" type="slidenum">
              <a:rPr lang="en-US" smtClean="0"/>
              <a:t>‹#›</a:t>
            </a:fld>
            <a:endParaRPr lang="en-US"/>
          </a:p>
        </p:txBody>
      </p:sp>
    </p:spTree>
    <p:extLst>
      <p:ext uri="{BB962C8B-B14F-4D97-AF65-F5344CB8AC3E}">
        <p14:creationId xmlns:p14="http://schemas.microsoft.com/office/powerpoint/2010/main" val="1444345112"/>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092BF3-3E99-4A89-A179-101D49B9CE9D}" type="datetime1">
              <a:rPr lang="en-US" smtClean="0"/>
              <a:t>12/4/2023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7F68A-6D82-49D2-B3D2-0CC5FBE9E4D9}" type="slidenum">
              <a:rPr lang="en-US" smtClean="0"/>
              <a:t>‹#›</a:t>
            </a:fld>
            <a:endParaRPr lang="en-US"/>
          </a:p>
        </p:txBody>
      </p:sp>
    </p:spTree>
    <p:extLst>
      <p:ext uri="{BB962C8B-B14F-4D97-AF65-F5344CB8AC3E}">
        <p14:creationId xmlns:p14="http://schemas.microsoft.com/office/powerpoint/2010/main" val="195938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push dir="u"/>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9" name="TextBox 8"/>
          <p:cNvSpPr txBox="1"/>
          <p:nvPr/>
        </p:nvSpPr>
        <p:spPr>
          <a:xfrm>
            <a:off x="609600" y="2895600"/>
            <a:ext cx="7863318" cy="830997"/>
          </a:xfrm>
          <a:prstGeom prst="rect">
            <a:avLst/>
          </a:prstGeom>
          <a:noFill/>
        </p:spPr>
        <p:txBody>
          <a:bodyPr wrap="square" rtlCol="0">
            <a:spAutoFit/>
          </a:bodyPr>
          <a:lstStyle/>
          <a:p>
            <a:pPr algn="ctr"/>
            <a:r>
              <a:rPr lang="en-GB" sz="2400" dirty="0">
                <a:solidFill>
                  <a:srgbClr val="FF0000"/>
                </a:solidFill>
                <a:latin typeface="Times New Roman" pitchFamily="18" charset="0"/>
                <a:cs typeface="Times New Roman" pitchFamily="18" charset="0"/>
              </a:rPr>
              <a:t>Building global logistics competence with Chinese OEM suppliers</a:t>
            </a:r>
            <a:endParaRPr lang="en-US" sz="2400" dirty="0">
              <a:solidFill>
                <a:srgbClr val="FF0000"/>
              </a:solidFill>
              <a:latin typeface="Times New Roman" pitchFamily="18" charset="0"/>
              <a:ea typeface="Tahoma" pitchFamily="34" charset="0"/>
              <a:cs typeface="Times New Roman" pitchFamily="18" charset="0"/>
            </a:endParaRPr>
          </a:p>
        </p:txBody>
      </p:sp>
      <p:sp>
        <p:nvSpPr>
          <p:cNvPr id="12" name="TextBox 11"/>
          <p:cNvSpPr txBox="1"/>
          <p:nvPr/>
        </p:nvSpPr>
        <p:spPr>
          <a:xfrm>
            <a:off x="1676400" y="1219200"/>
            <a:ext cx="5867400" cy="830997"/>
          </a:xfrm>
          <a:prstGeom prst="rect">
            <a:avLst/>
          </a:prstGeom>
          <a:noFill/>
        </p:spPr>
        <p:txBody>
          <a:bodyPr wrap="square" rtlCol="0">
            <a:spAutoFit/>
          </a:bodyPr>
          <a:lstStyle/>
          <a:p>
            <a:pPr algn="ctr"/>
            <a:r>
              <a:rPr lang="en-US" sz="2400" dirty="0" smtClean="0">
                <a:latin typeface="Tahoma" pitchFamily="34" charset="0"/>
                <a:ea typeface="Tahoma" pitchFamily="34" charset="0"/>
                <a:cs typeface="Tahoma" pitchFamily="34" charset="0"/>
              </a:rPr>
              <a:t>Chung Young Christian University </a:t>
            </a:r>
          </a:p>
          <a:p>
            <a:pPr algn="ctr"/>
            <a:r>
              <a:rPr lang="en-US" sz="2400" dirty="0" smtClean="0">
                <a:latin typeface="Tahoma" pitchFamily="34" charset="0"/>
                <a:ea typeface="Tahoma" pitchFamily="34" charset="0"/>
                <a:cs typeface="Tahoma" pitchFamily="34" charset="0"/>
              </a:rPr>
              <a:t>Business College</a:t>
            </a:r>
            <a:endParaRPr lang="en-US" sz="2400" dirty="0">
              <a:latin typeface="Tahoma" pitchFamily="34" charset="0"/>
              <a:ea typeface="Tahoma" pitchFamily="34" charset="0"/>
              <a:cs typeface="Tahoma" pitchFamily="34" charset="0"/>
            </a:endParaRPr>
          </a:p>
        </p:txBody>
      </p:sp>
      <p:sp>
        <p:nvSpPr>
          <p:cNvPr id="13" name="TextBox 12"/>
          <p:cNvSpPr txBox="1"/>
          <p:nvPr/>
        </p:nvSpPr>
        <p:spPr>
          <a:xfrm>
            <a:off x="1371600" y="4038600"/>
            <a:ext cx="5791200" cy="1569660"/>
          </a:xfrm>
          <a:prstGeom prst="rect">
            <a:avLst/>
          </a:prstGeom>
          <a:noFill/>
        </p:spPr>
        <p:txBody>
          <a:bodyPr wrap="square" rtlCol="0">
            <a:spAutoFit/>
          </a:bodyPr>
          <a:lstStyle/>
          <a:p>
            <a:pPr algn="ctr"/>
            <a:endParaRPr lang="en-US" sz="1600" dirty="0" smtClean="0">
              <a:latin typeface="Tahoma" pitchFamily="34" charset="0"/>
              <a:ea typeface="Tahoma" pitchFamily="34" charset="0"/>
              <a:cs typeface="Tahoma" pitchFamily="34" charset="0"/>
            </a:endParaRPr>
          </a:p>
          <a:p>
            <a:pPr algn="ctr"/>
            <a:endParaRPr lang="en-US" sz="1600" b="1" dirty="0" smtClean="0">
              <a:latin typeface="Tahoma" pitchFamily="34" charset="0"/>
              <a:ea typeface="Tahoma" pitchFamily="34" charset="0"/>
              <a:cs typeface="Tahoma" pitchFamily="34" charset="0"/>
            </a:endParaRPr>
          </a:p>
          <a:p>
            <a:pPr algn="ctr"/>
            <a:r>
              <a:rPr lang="en-US" sz="1600" dirty="0" smtClean="0">
                <a:latin typeface="Tahoma" pitchFamily="34" charset="0"/>
                <a:ea typeface="Tahoma" pitchFamily="34" charset="0"/>
                <a:cs typeface="Tahoma" pitchFamily="34" charset="0"/>
              </a:rPr>
              <a:t>Student: </a:t>
            </a:r>
            <a:r>
              <a:rPr lang="en-US" sz="1600" b="1" dirty="0" smtClean="0">
                <a:latin typeface="Tahoma" pitchFamily="34" charset="0"/>
                <a:ea typeface="Tahoma" pitchFamily="34" charset="0"/>
                <a:cs typeface="Tahoma" pitchFamily="34" charset="0"/>
              </a:rPr>
              <a:t>Ehsan ullah</a:t>
            </a:r>
          </a:p>
          <a:p>
            <a:pPr algn="ctr"/>
            <a:endParaRPr lang="en-US" sz="1600" b="1" dirty="0">
              <a:latin typeface="Tahoma" pitchFamily="34" charset="0"/>
              <a:ea typeface="Tahoma" pitchFamily="34" charset="0"/>
              <a:cs typeface="Tahoma" pitchFamily="34" charset="0"/>
            </a:endParaRPr>
          </a:p>
          <a:p>
            <a:pPr algn="ctr"/>
            <a:endParaRPr lang="en-US" sz="1600" b="1" dirty="0" smtClean="0">
              <a:latin typeface="Tahoma" pitchFamily="34" charset="0"/>
              <a:ea typeface="Tahoma" pitchFamily="34" charset="0"/>
              <a:cs typeface="Tahoma" pitchFamily="34" charset="0"/>
            </a:endParaRPr>
          </a:p>
          <a:p>
            <a:pPr algn="ctr"/>
            <a:r>
              <a:rPr lang="en-US" sz="1600" dirty="0" smtClean="0">
                <a:latin typeface="Tahoma" pitchFamily="34" charset="0"/>
                <a:ea typeface="Tahoma" pitchFamily="34" charset="0"/>
                <a:cs typeface="Tahoma" pitchFamily="34" charset="0"/>
              </a:rPr>
              <a:t>Date: Dec 4 , 2023</a:t>
            </a:r>
            <a:endParaRPr lang="en-US" sz="1600" dirty="0">
              <a:latin typeface="Tahoma" pitchFamily="34" charset="0"/>
              <a:ea typeface="Tahoma" pitchFamily="34" charset="0"/>
              <a:cs typeface="Tahoma" pitchFamily="34"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67400" y="1695650"/>
            <a:ext cx="609600" cy="609600"/>
          </a:xfrm>
          <a:prstGeom prst="rect">
            <a:avLst/>
          </a:prstGeom>
        </p:spPr>
      </p:pic>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14289" y="1618854"/>
            <a:ext cx="1120429" cy="686396"/>
          </a:xfrm>
          <a:prstGeom prst="rect">
            <a:avLst/>
          </a:prstGeom>
        </p:spPr>
      </p:pic>
      <p:sp>
        <p:nvSpPr>
          <p:cNvPr id="4" name="Slide Number Placeholder 3"/>
          <p:cNvSpPr>
            <a:spLocks noGrp="1"/>
          </p:cNvSpPr>
          <p:nvPr>
            <p:ph type="sldNum" sz="quarter" idx="12"/>
          </p:nvPr>
        </p:nvSpPr>
        <p:spPr/>
        <p:txBody>
          <a:bodyPr/>
          <a:lstStyle/>
          <a:p>
            <a:fld id="{CD77F68A-6D82-49D2-B3D2-0CC5FBE9E4D9}" type="slidenum">
              <a:rPr lang="en-US" smtClean="0"/>
              <a:t>1</a:t>
            </a:fld>
            <a:endParaRPr lang="en-US"/>
          </a:p>
        </p:txBody>
      </p:sp>
      <p:cxnSp>
        <p:nvCxnSpPr>
          <p:cNvPr id="6" name="Straight Connector 5"/>
          <p:cNvCxnSpPr/>
          <p:nvPr/>
        </p:nvCxnSpPr>
        <p:spPr>
          <a:xfrm>
            <a:off x="457200" y="2514600"/>
            <a:ext cx="8458200" cy="0"/>
          </a:xfrm>
          <a:prstGeom prst="line">
            <a:avLst/>
          </a:prstGeom>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3662274061"/>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110490" y="821346"/>
            <a:ext cx="565404" cy="294347"/>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5"/>
          <p:cNvSpPr txBox="1"/>
          <p:nvPr/>
        </p:nvSpPr>
        <p:spPr>
          <a:xfrm>
            <a:off x="675894" y="651168"/>
            <a:ext cx="5071004" cy="584775"/>
          </a:xfrm>
          <a:prstGeom prst="rect">
            <a:avLst/>
          </a:prstGeom>
          <a:noFill/>
        </p:spPr>
        <p:txBody>
          <a:bodyPr wrap="none" rtlCol="0">
            <a:spAutoFit/>
          </a:bodyPr>
          <a:lstStyle/>
          <a:p>
            <a:r>
              <a:rPr lang="en-US" sz="3200" b="1" dirty="0"/>
              <a:t>Background and hypotheses </a:t>
            </a:r>
          </a:p>
        </p:txBody>
      </p:sp>
      <p:sp>
        <p:nvSpPr>
          <p:cNvPr id="3" name="Slide Number Placeholder 2"/>
          <p:cNvSpPr>
            <a:spLocks noGrp="1"/>
          </p:cNvSpPr>
          <p:nvPr>
            <p:ph type="sldNum" sz="quarter" idx="12"/>
          </p:nvPr>
        </p:nvSpPr>
        <p:spPr/>
        <p:txBody>
          <a:bodyPr/>
          <a:lstStyle/>
          <a:p>
            <a:fld id="{CD77F68A-6D82-49D2-B3D2-0CC5FBE9E4D9}" type="slidenum">
              <a:rPr lang="en-US" smtClean="0"/>
              <a:t>10</a:t>
            </a:fld>
            <a:endParaRPr lang="en-US" dirty="0"/>
          </a:p>
        </p:txBody>
      </p:sp>
      <p:cxnSp>
        <p:nvCxnSpPr>
          <p:cNvPr id="7" name="Straight Connector 6"/>
          <p:cNvCxnSpPr/>
          <p:nvPr/>
        </p:nvCxnSpPr>
        <p:spPr>
          <a:xfrm>
            <a:off x="393192" y="1235943"/>
            <a:ext cx="8369808" cy="0"/>
          </a:xfrm>
          <a:prstGeom prst="line">
            <a:avLst/>
          </a:prstGeom>
        </p:spPr>
        <p:style>
          <a:lnRef idx="2">
            <a:schemeClr val="accent2"/>
          </a:lnRef>
          <a:fillRef idx="0">
            <a:schemeClr val="accent2"/>
          </a:fillRef>
          <a:effectRef idx="1">
            <a:schemeClr val="accent2"/>
          </a:effectRef>
          <a:fontRef idx="minor">
            <a:schemeClr val="tx1"/>
          </a:fontRef>
        </p:style>
      </p:cxnSp>
      <p:sp>
        <p:nvSpPr>
          <p:cNvPr id="4" name="TextBox 3"/>
          <p:cNvSpPr txBox="1"/>
          <p:nvPr/>
        </p:nvSpPr>
        <p:spPr>
          <a:xfrm>
            <a:off x="304800" y="1371600"/>
            <a:ext cx="6160008" cy="461665"/>
          </a:xfrm>
          <a:prstGeom prst="rect">
            <a:avLst/>
          </a:prstGeom>
          <a:noFill/>
        </p:spPr>
        <p:txBody>
          <a:bodyPr wrap="square" rtlCol="0">
            <a:spAutoFit/>
          </a:bodyPr>
          <a:lstStyle/>
          <a:p>
            <a:r>
              <a:rPr lang="en-US" sz="2400" b="1" u="sng" dirty="0"/>
              <a:t> IT infrastructure </a:t>
            </a:r>
            <a:r>
              <a:rPr lang="en-US" sz="2400" b="1" u="sng" dirty="0" smtClean="0"/>
              <a:t>capacity:</a:t>
            </a:r>
            <a:endParaRPr lang="en-US" sz="2400" b="1" u="sng" dirty="0"/>
          </a:p>
        </p:txBody>
      </p:sp>
      <p:sp>
        <p:nvSpPr>
          <p:cNvPr id="8" name="TextBox 7"/>
          <p:cNvSpPr txBox="1"/>
          <p:nvPr/>
        </p:nvSpPr>
        <p:spPr>
          <a:xfrm>
            <a:off x="141294" y="1803284"/>
            <a:ext cx="8545506" cy="2308324"/>
          </a:xfrm>
          <a:prstGeom prst="rect">
            <a:avLst/>
          </a:prstGeom>
          <a:noFill/>
        </p:spPr>
        <p:txBody>
          <a:bodyPr wrap="square" rtlCol="0">
            <a:spAutoFit/>
          </a:bodyPr>
          <a:lstStyle/>
          <a:p>
            <a:pPr marL="342900" indent="-342900" algn="just">
              <a:buFont typeface="Wingdings" pitchFamily="2" charset="2"/>
              <a:buChar char="v"/>
            </a:pPr>
            <a:r>
              <a:rPr lang="en-GB" sz="2400" dirty="0">
                <a:solidFill>
                  <a:srgbClr val="00B0F0"/>
                </a:solidFill>
              </a:rPr>
              <a:t>Byrd and Turner </a:t>
            </a:r>
            <a:r>
              <a:rPr lang="en-GB" sz="2400" dirty="0" smtClean="0"/>
              <a:t>define </a:t>
            </a:r>
            <a:r>
              <a:rPr lang="en-GB" sz="2400" dirty="0"/>
              <a:t>IT infrastructure as ‘‘shared IT resources consisting of </a:t>
            </a:r>
            <a:r>
              <a:rPr lang="en-GB" sz="2400" dirty="0" smtClean="0"/>
              <a:t>a technical </a:t>
            </a:r>
            <a:r>
              <a:rPr lang="en-GB" sz="2400" dirty="0"/>
              <a:t>physical base of hardware, software, communications technologies, data, </a:t>
            </a:r>
            <a:r>
              <a:rPr lang="en-GB" sz="2400" dirty="0" smtClean="0"/>
              <a:t>and core </a:t>
            </a:r>
            <a:r>
              <a:rPr lang="en-GB" sz="2400" dirty="0"/>
              <a:t>applications and a human component of skills, expertise, competencies, commitments, values, norms, and knowledge that combine to create IT services that are typically unique to an organization’’ </a:t>
            </a:r>
            <a:endParaRPr lang="en-US" sz="2400" dirty="0"/>
          </a:p>
        </p:txBody>
      </p:sp>
      <p:sp>
        <p:nvSpPr>
          <p:cNvPr id="2" name="TextBox 1"/>
          <p:cNvSpPr txBox="1"/>
          <p:nvPr/>
        </p:nvSpPr>
        <p:spPr>
          <a:xfrm>
            <a:off x="132502" y="4343400"/>
            <a:ext cx="8618463" cy="1200329"/>
          </a:xfrm>
          <a:prstGeom prst="rect">
            <a:avLst/>
          </a:prstGeom>
          <a:noFill/>
        </p:spPr>
        <p:txBody>
          <a:bodyPr wrap="square" rtlCol="0">
            <a:spAutoFit/>
          </a:bodyPr>
          <a:lstStyle/>
          <a:p>
            <a:pPr marL="342900" indent="-342900" algn="just">
              <a:buFont typeface="Wingdings" pitchFamily="2" charset="2"/>
              <a:buChar char="v"/>
            </a:pPr>
            <a:r>
              <a:rPr lang="en-GB" sz="2400" dirty="0"/>
              <a:t>Advanced information and process technologies enable manufacturers to facilitate quick, frequent, and accurate information transfer among members of a supply </a:t>
            </a:r>
            <a:r>
              <a:rPr lang="en-GB" sz="2400" dirty="0" smtClean="0"/>
              <a:t>chain. </a:t>
            </a:r>
            <a:endParaRPr lang="en-US" sz="2400" dirty="0">
              <a:solidFill>
                <a:srgbClr val="00B0F0"/>
              </a:solidFill>
            </a:endParaRPr>
          </a:p>
        </p:txBody>
      </p:sp>
    </p:spTree>
    <p:extLst>
      <p:ext uri="{BB962C8B-B14F-4D97-AF65-F5344CB8AC3E}">
        <p14:creationId xmlns:p14="http://schemas.microsoft.com/office/powerpoint/2010/main" val="621511364"/>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110490" y="821346"/>
            <a:ext cx="565404" cy="294347"/>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5"/>
          <p:cNvSpPr txBox="1"/>
          <p:nvPr/>
        </p:nvSpPr>
        <p:spPr>
          <a:xfrm>
            <a:off x="675894" y="651168"/>
            <a:ext cx="5071004" cy="584775"/>
          </a:xfrm>
          <a:prstGeom prst="rect">
            <a:avLst/>
          </a:prstGeom>
          <a:noFill/>
        </p:spPr>
        <p:txBody>
          <a:bodyPr wrap="none" rtlCol="0">
            <a:spAutoFit/>
          </a:bodyPr>
          <a:lstStyle/>
          <a:p>
            <a:r>
              <a:rPr lang="en-US" sz="3200" b="1" dirty="0"/>
              <a:t>Background and hypotheses </a:t>
            </a:r>
          </a:p>
        </p:txBody>
      </p:sp>
      <p:sp>
        <p:nvSpPr>
          <p:cNvPr id="3" name="Slide Number Placeholder 2"/>
          <p:cNvSpPr>
            <a:spLocks noGrp="1"/>
          </p:cNvSpPr>
          <p:nvPr>
            <p:ph type="sldNum" sz="quarter" idx="12"/>
          </p:nvPr>
        </p:nvSpPr>
        <p:spPr/>
        <p:txBody>
          <a:bodyPr/>
          <a:lstStyle/>
          <a:p>
            <a:fld id="{CD77F68A-6D82-49D2-B3D2-0CC5FBE9E4D9}" type="slidenum">
              <a:rPr lang="en-US" smtClean="0"/>
              <a:t>11</a:t>
            </a:fld>
            <a:endParaRPr lang="en-US" dirty="0"/>
          </a:p>
        </p:txBody>
      </p:sp>
      <p:cxnSp>
        <p:nvCxnSpPr>
          <p:cNvPr id="7" name="Straight Connector 6"/>
          <p:cNvCxnSpPr/>
          <p:nvPr/>
        </p:nvCxnSpPr>
        <p:spPr>
          <a:xfrm>
            <a:off x="393192" y="1235943"/>
            <a:ext cx="8369808" cy="0"/>
          </a:xfrm>
          <a:prstGeom prst="line">
            <a:avLst/>
          </a:prstGeom>
        </p:spPr>
        <p:style>
          <a:lnRef idx="2">
            <a:schemeClr val="accent2"/>
          </a:lnRef>
          <a:fillRef idx="0">
            <a:schemeClr val="accent2"/>
          </a:fillRef>
          <a:effectRef idx="1">
            <a:schemeClr val="accent2"/>
          </a:effectRef>
          <a:fontRef idx="minor">
            <a:schemeClr val="tx1"/>
          </a:fontRef>
        </p:style>
      </p:cxnSp>
      <p:sp>
        <p:nvSpPr>
          <p:cNvPr id="4" name="TextBox 3"/>
          <p:cNvSpPr txBox="1"/>
          <p:nvPr/>
        </p:nvSpPr>
        <p:spPr>
          <a:xfrm>
            <a:off x="304800" y="1371600"/>
            <a:ext cx="6160008" cy="461665"/>
          </a:xfrm>
          <a:prstGeom prst="rect">
            <a:avLst/>
          </a:prstGeom>
          <a:noFill/>
        </p:spPr>
        <p:txBody>
          <a:bodyPr wrap="square" rtlCol="0">
            <a:spAutoFit/>
          </a:bodyPr>
          <a:lstStyle/>
          <a:p>
            <a:r>
              <a:rPr lang="en-US" sz="2400" b="1" u="sng" dirty="0"/>
              <a:t> IT infrastructure capacity: </a:t>
            </a:r>
          </a:p>
        </p:txBody>
      </p:sp>
      <p:sp>
        <p:nvSpPr>
          <p:cNvPr id="2" name="TextBox 1"/>
          <p:cNvSpPr txBox="1"/>
          <p:nvPr/>
        </p:nvSpPr>
        <p:spPr>
          <a:xfrm>
            <a:off x="144537" y="1905000"/>
            <a:ext cx="8618463" cy="1569660"/>
          </a:xfrm>
          <a:prstGeom prst="rect">
            <a:avLst/>
          </a:prstGeom>
          <a:noFill/>
        </p:spPr>
        <p:txBody>
          <a:bodyPr wrap="square" rtlCol="0">
            <a:spAutoFit/>
          </a:bodyPr>
          <a:lstStyle/>
          <a:p>
            <a:pPr marL="342900" indent="-342900" algn="just">
              <a:buFont typeface="Wingdings" pitchFamily="2" charset="2"/>
              <a:buChar char="v"/>
            </a:pPr>
            <a:r>
              <a:rPr lang="en-GB" sz="2400" dirty="0">
                <a:solidFill>
                  <a:srgbClr val="00B0F0"/>
                </a:solidFill>
              </a:rPr>
              <a:t>Chou et al</a:t>
            </a:r>
            <a:r>
              <a:rPr lang="en-GB" sz="2400" dirty="0" smtClean="0"/>
              <a:t>. </a:t>
            </a:r>
            <a:r>
              <a:rPr lang="en-GB" sz="2400" dirty="0"/>
              <a:t>investigate whether different degrees of IT involvement lead to different processes that can lead to different outcomes, finding that IT intensity is positively associated with firm’s decision-making performance.</a:t>
            </a:r>
            <a:endParaRPr lang="en-US" sz="2400" dirty="0">
              <a:solidFill>
                <a:srgbClr val="00B0F0"/>
              </a:solidFill>
            </a:endParaRPr>
          </a:p>
        </p:txBody>
      </p:sp>
      <p:sp>
        <p:nvSpPr>
          <p:cNvPr id="9" name="TextBox 8"/>
          <p:cNvSpPr txBox="1"/>
          <p:nvPr/>
        </p:nvSpPr>
        <p:spPr>
          <a:xfrm>
            <a:off x="228600" y="3474660"/>
            <a:ext cx="8686800" cy="1569660"/>
          </a:xfrm>
          <a:prstGeom prst="rect">
            <a:avLst/>
          </a:prstGeom>
          <a:noFill/>
        </p:spPr>
        <p:txBody>
          <a:bodyPr wrap="square" rtlCol="0">
            <a:spAutoFit/>
          </a:bodyPr>
          <a:lstStyle/>
          <a:p>
            <a:pPr marL="342900" indent="-342900" algn="just">
              <a:buFont typeface="Wingdings" pitchFamily="2" charset="2"/>
              <a:buChar char="v"/>
            </a:pPr>
            <a:r>
              <a:rPr lang="en-GB" sz="2400" dirty="0" err="1">
                <a:solidFill>
                  <a:srgbClr val="00B0F0"/>
                </a:solidFill>
              </a:rPr>
              <a:t>Dewan</a:t>
            </a:r>
            <a:r>
              <a:rPr lang="en-GB" sz="2400" dirty="0">
                <a:solidFill>
                  <a:srgbClr val="00B0F0"/>
                </a:solidFill>
              </a:rPr>
              <a:t> et al</a:t>
            </a:r>
            <a:r>
              <a:rPr lang="en-GB" sz="2400" dirty="0" smtClean="0"/>
              <a:t>. </a:t>
            </a:r>
            <a:r>
              <a:rPr lang="en-GB" sz="2400" dirty="0"/>
              <a:t>show that Internet commerce technologies and advanced manufacturing technologies offer significant advantages to early adopters, who gain can market share and profits.</a:t>
            </a:r>
            <a:endParaRPr lang="en-US" sz="2400" dirty="0"/>
          </a:p>
        </p:txBody>
      </p:sp>
      <p:sp>
        <p:nvSpPr>
          <p:cNvPr id="10" name="TextBox 9"/>
          <p:cNvSpPr txBox="1"/>
          <p:nvPr/>
        </p:nvSpPr>
        <p:spPr>
          <a:xfrm>
            <a:off x="393192" y="5564832"/>
            <a:ext cx="8153400" cy="830997"/>
          </a:xfrm>
          <a:prstGeom prst="rect">
            <a:avLst/>
          </a:prstGeom>
          <a:noFill/>
        </p:spPr>
        <p:txBody>
          <a:bodyPr wrap="square" rtlCol="0">
            <a:spAutoFit/>
          </a:bodyPr>
          <a:lstStyle/>
          <a:p>
            <a:pPr algn="just"/>
            <a:r>
              <a:rPr lang="en-GB" sz="2400" b="1" dirty="0" smtClean="0"/>
              <a:t>H1: </a:t>
            </a:r>
            <a:r>
              <a:rPr lang="en-GB" sz="2400" b="1" dirty="0"/>
              <a:t>The IT infrastructure capacity of an industry network relates positively to the network’s global logistics </a:t>
            </a:r>
            <a:r>
              <a:rPr lang="en-GB" sz="2400" b="1" dirty="0" smtClean="0"/>
              <a:t>competence.</a:t>
            </a:r>
            <a:endParaRPr lang="en-US" sz="2400" b="1" dirty="0">
              <a:solidFill>
                <a:srgbClr val="00B0F0"/>
              </a:solidFill>
            </a:endParaRPr>
          </a:p>
        </p:txBody>
      </p:sp>
      <p:sp>
        <p:nvSpPr>
          <p:cNvPr id="11" name="TextBox 10"/>
          <p:cNvSpPr txBox="1"/>
          <p:nvPr/>
        </p:nvSpPr>
        <p:spPr>
          <a:xfrm>
            <a:off x="533400" y="5073134"/>
            <a:ext cx="2057400" cy="461665"/>
          </a:xfrm>
          <a:prstGeom prst="rect">
            <a:avLst/>
          </a:prstGeom>
          <a:noFill/>
        </p:spPr>
        <p:txBody>
          <a:bodyPr wrap="square" rtlCol="0">
            <a:spAutoFit/>
          </a:bodyPr>
          <a:lstStyle/>
          <a:p>
            <a:r>
              <a:rPr lang="en-GB" sz="2400" b="1" dirty="0" smtClean="0"/>
              <a:t>Hypothesis:</a:t>
            </a:r>
            <a:endParaRPr lang="en-US" sz="2400" b="1" dirty="0"/>
          </a:p>
        </p:txBody>
      </p:sp>
    </p:spTree>
    <p:extLst>
      <p:ext uri="{BB962C8B-B14F-4D97-AF65-F5344CB8AC3E}">
        <p14:creationId xmlns:p14="http://schemas.microsoft.com/office/powerpoint/2010/main" val="225616329"/>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110490" y="821346"/>
            <a:ext cx="565404" cy="294347"/>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5"/>
          <p:cNvSpPr txBox="1"/>
          <p:nvPr/>
        </p:nvSpPr>
        <p:spPr>
          <a:xfrm>
            <a:off x="675894" y="651168"/>
            <a:ext cx="5071004" cy="584775"/>
          </a:xfrm>
          <a:prstGeom prst="rect">
            <a:avLst/>
          </a:prstGeom>
          <a:noFill/>
        </p:spPr>
        <p:txBody>
          <a:bodyPr wrap="none" rtlCol="0">
            <a:spAutoFit/>
          </a:bodyPr>
          <a:lstStyle/>
          <a:p>
            <a:r>
              <a:rPr lang="en-US" sz="3200" b="1" dirty="0"/>
              <a:t>Background and hypotheses </a:t>
            </a:r>
          </a:p>
        </p:txBody>
      </p:sp>
      <p:sp>
        <p:nvSpPr>
          <p:cNvPr id="3" name="Slide Number Placeholder 2"/>
          <p:cNvSpPr>
            <a:spLocks noGrp="1"/>
          </p:cNvSpPr>
          <p:nvPr>
            <p:ph type="sldNum" sz="quarter" idx="12"/>
          </p:nvPr>
        </p:nvSpPr>
        <p:spPr/>
        <p:txBody>
          <a:bodyPr/>
          <a:lstStyle/>
          <a:p>
            <a:fld id="{CD77F68A-6D82-49D2-B3D2-0CC5FBE9E4D9}" type="slidenum">
              <a:rPr lang="en-US" smtClean="0"/>
              <a:t>12</a:t>
            </a:fld>
            <a:endParaRPr lang="en-US" dirty="0"/>
          </a:p>
        </p:txBody>
      </p:sp>
      <p:cxnSp>
        <p:nvCxnSpPr>
          <p:cNvPr id="7" name="Straight Connector 6"/>
          <p:cNvCxnSpPr/>
          <p:nvPr/>
        </p:nvCxnSpPr>
        <p:spPr>
          <a:xfrm>
            <a:off x="393192" y="1235943"/>
            <a:ext cx="8369808" cy="0"/>
          </a:xfrm>
          <a:prstGeom prst="line">
            <a:avLst/>
          </a:prstGeom>
        </p:spPr>
        <p:style>
          <a:lnRef idx="2">
            <a:schemeClr val="accent2"/>
          </a:lnRef>
          <a:fillRef idx="0">
            <a:schemeClr val="accent2"/>
          </a:fillRef>
          <a:effectRef idx="1">
            <a:schemeClr val="accent2"/>
          </a:effectRef>
          <a:fontRef idx="minor">
            <a:schemeClr val="tx1"/>
          </a:fontRef>
        </p:style>
      </p:cxnSp>
      <p:sp>
        <p:nvSpPr>
          <p:cNvPr id="4" name="TextBox 3"/>
          <p:cNvSpPr txBox="1"/>
          <p:nvPr/>
        </p:nvSpPr>
        <p:spPr>
          <a:xfrm>
            <a:off x="304800" y="1371600"/>
            <a:ext cx="6160008" cy="461665"/>
          </a:xfrm>
          <a:prstGeom prst="rect">
            <a:avLst/>
          </a:prstGeom>
          <a:noFill/>
        </p:spPr>
        <p:txBody>
          <a:bodyPr wrap="square" rtlCol="0">
            <a:spAutoFit/>
          </a:bodyPr>
          <a:lstStyle/>
          <a:p>
            <a:r>
              <a:rPr lang="en-US" sz="2400" b="1" u="sng" dirty="0"/>
              <a:t>Cross-organizational resource integration</a:t>
            </a:r>
            <a:r>
              <a:rPr lang="en-US" sz="2400" b="1" u="sng" dirty="0" smtClean="0"/>
              <a:t>: </a:t>
            </a:r>
            <a:endParaRPr lang="en-US" sz="2400" b="1" u="sng" dirty="0"/>
          </a:p>
        </p:txBody>
      </p:sp>
      <p:sp>
        <p:nvSpPr>
          <p:cNvPr id="8" name="TextBox 7"/>
          <p:cNvSpPr txBox="1"/>
          <p:nvPr/>
        </p:nvSpPr>
        <p:spPr>
          <a:xfrm>
            <a:off x="141294" y="1803284"/>
            <a:ext cx="8545506" cy="1200329"/>
          </a:xfrm>
          <a:prstGeom prst="rect">
            <a:avLst/>
          </a:prstGeom>
          <a:noFill/>
        </p:spPr>
        <p:txBody>
          <a:bodyPr wrap="square" rtlCol="0">
            <a:spAutoFit/>
          </a:bodyPr>
          <a:lstStyle/>
          <a:p>
            <a:pPr marL="342900" indent="-342900" algn="just">
              <a:buFont typeface="Wingdings" pitchFamily="2" charset="2"/>
              <a:buChar char="v"/>
            </a:pPr>
            <a:r>
              <a:rPr lang="en-GB" sz="2400" dirty="0"/>
              <a:t>Organizational integration is ‘‘the quality of the state of collaboration that exists among departments that are required to achieve unity of effort by the demands of the environment’</a:t>
            </a:r>
            <a:r>
              <a:rPr lang="en-US" sz="2400" dirty="0" smtClean="0"/>
              <a:t>.</a:t>
            </a:r>
            <a:endParaRPr lang="en-US" sz="2400" dirty="0"/>
          </a:p>
        </p:txBody>
      </p:sp>
      <p:sp>
        <p:nvSpPr>
          <p:cNvPr id="2" name="TextBox 1"/>
          <p:cNvSpPr txBox="1"/>
          <p:nvPr/>
        </p:nvSpPr>
        <p:spPr>
          <a:xfrm>
            <a:off x="144537" y="3003613"/>
            <a:ext cx="8618463" cy="2308324"/>
          </a:xfrm>
          <a:prstGeom prst="rect">
            <a:avLst/>
          </a:prstGeom>
          <a:noFill/>
        </p:spPr>
        <p:txBody>
          <a:bodyPr wrap="square" rtlCol="0">
            <a:spAutoFit/>
          </a:bodyPr>
          <a:lstStyle/>
          <a:p>
            <a:pPr marL="342900" indent="-342900" algn="just">
              <a:buFont typeface="Wingdings" pitchFamily="2" charset="2"/>
              <a:buChar char="v"/>
            </a:pPr>
            <a:r>
              <a:rPr lang="en-GB" sz="2400" dirty="0" smtClean="0"/>
              <a:t>Wisner and Tan maintain that the essence of ‘‘integrated logistics systems’’ is to manage inventories through strong partnerships with suppliers and transportation, distribution, and delivery services in order to replace high inventory levels with frequent communication and sophisticated information technologies to provide coordination and synergy</a:t>
            </a:r>
            <a:r>
              <a:rPr lang="en-US" sz="2400" dirty="0" smtClean="0"/>
              <a:t>.</a:t>
            </a:r>
            <a:endParaRPr lang="en-US" sz="2400" dirty="0">
              <a:solidFill>
                <a:srgbClr val="00B0F0"/>
              </a:solidFill>
            </a:endParaRPr>
          </a:p>
        </p:txBody>
      </p:sp>
      <p:sp>
        <p:nvSpPr>
          <p:cNvPr id="10" name="TextBox 9"/>
          <p:cNvSpPr txBox="1"/>
          <p:nvPr/>
        </p:nvSpPr>
        <p:spPr>
          <a:xfrm>
            <a:off x="268864" y="5301734"/>
            <a:ext cx="8369808" cy="1200329"/>
          </a:xfrm>
          <a:prstGeom prst="rect">
            <a:avLst/>
          </a:prstGeom>
          <a:noFill/>
        </p:spPr>
        <p:txBody>
          <a:bodyPr wrap="square" rtlCol="0">
            <a:spAutoFit/>
          </a:bodyPr>
          <a:lstStyle/>
          <a:p>
            <a:pPr algn="just"/>
            <a:r>
              <a:rPr lang="en-GB" sz="2400" b="1" dirty="0"/>
              <a:t>H2. The level of cross-organizational resource integration of an industry network relates positively to the network’s global logistics competence.</a:t>
            </a:r>
            <a:endParaRPr lang="en-US" sz="2400" b="1" dirty="0"/>
          </a:p>
        </p:txBody>
      </p:sp>
    </p:spTree>
    <p:extLst>
      <p:ext uri="{BB962C8B-B14F-4D97-AF65-F5344CB8AC3E}">
        <p14:creationId xmlns:p14="http://schemas.microsoft.com/office/powerpoint/2010/main" val="1543142894"/>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110490" y="821346"/>
            <a:ext cx="565404" cy="294347"/>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5"/>
          <p:cNvSpPr txBox="1"/>
          <p:nvPr/>
        </p:nvSpPr>
        <p:spPr>
          <a:xfrm>
            <a:off x="675894" y="651168"/>
            <a:ext cx="5071004" cy="584775"/>
          </a:xfrm>
          <a:prstGeom prst="rect">
            <a:avLst/>
          </a:prstGeom>
          <a:noFill/>
        </p:spPr>
        <p:txBody>
          <a:bodyPr wrap="none" rtlCol="0">
            <a:spAutoFit/>
          </a:bodyPr>
          <a:lstStyle/>
          <a:p>
            <a:r>
              <a:rPr lang="en-US" sz="3200" b="1" dirty="0"/>
              <a:t>Background and hypotheses </a:t>
            </a:r>
          </a:p>
        </p:txBody>
      </p:sp>
      <p:sp>
        <p:nvSpPr>
          <p:cNvPr id="3" name="Slide Number Placeholder 2"/>
          <p:cNvSpPr>
            <a:spLocks noGrp="1"/>
          </p:cNvSpPr>
          <p:nvPr>
            <p:ph type="sldNum" sz="quarter" idx="12"/>
          </p:nvPr>
        </p:nvSpPr>
        <p:spPr/>
        <p:txBody>
          <a:bodyPr/>
          <a:lstStyle/>
          <a:p>
            <a:fld id="{CD77F68A-6D82-49D2-B3D2-0CC5FBE9E4D9}" type="slidenum">
              <a:rPr lang="en-US" smtClean="0"/>
              <a:t>13</a:t>
            </a:fld>
            <a:endParaRPr lang="en-US" dirty="0"/>
          </a:p>
        </p:txBody>
      </p:sp>
      <p:cxnSp>
        <p:nvCxnSpPr>
          <p:cNvPr id="7" name="Straight Connector 6"/>
          <p:cNvCxnSpPr/>
          <p:nvPr/>
        </p:nvCxnSpPr>
        <p:spPr>
          <a:xfrm>
            <a:off x="393192" y="1235943"/>
            <a:ext cx="8369808" cy="0"/>
          </a:xfrm>
          <a:prstGeom prst="line">
            <a:avLst/>
          </a:prstGeom>
        </p:spPr>
        <p:style>
          <a:lnRef idx="2">
            <a:schemeClr val="accent2"/>
          </a:lnRef>
          <a:fillRef idx="0">
            <a:schemeClr val="accent2"/>
          </a:fillRef>
          <a:effectRef idx="1">
            <a:schemeClr val="accent2"/>
          </a:effectRef>
          <a:fontRef idx="minor">
            <a:schemeClr val="tx1"/>
          </a:fontRef>
        </p:style>
      </p:cxnSp>
      <p:sp>
        <p:nvSpPr>
          <p:cNvPr id="4" name="TextBox 3"/>
          <p:cNvSpPr txBox="1"/>
          <p:nvPr/>
        </p:nvSpPr>
        <p:spPr>
          <a:xfrm>
            <a:off x="304800" y="1371600"/>
            <a:ext cx="6160008" cy="461665"/>
          </a:xfrm>
          <a:prstGeom prst="rect">
            <a:avLst/>
          </a:prstGeom>
          <a:noFill/>
        </p:spPr>
        <p:txBody>
          <a:bodyPr wrap="square" rtlCol="0">
            <a:spAutoFit/>
          </a:bodyPr>
          <a:lstStyle/>
          <a:p>
            <a:r>
              <a:rPr lang="en-US" sz="2400" b="1" u="sng" dirty="0"/>
              <a:t>Manufacturing flexibility</a:t>
            </a:r>
            <a:r>
              <a:rPr lang="en-US" sz="2400" b="1" u="sng" dirty="0" smtClean="0"/>
              <a:t>: </a:t>
            </a:r>
            <a:endParaRPr lang="en-US" sz="2400" b="1" u="sng" dirty="0"/>
          </a:p>
        </p:txBody>
      </p:sp>
      <p:sp>
        <p:nvSpPr>
          <p:cNvPr id="8" name="TextBox 7"/>
          <p:cNvSpPr txBox="1"/>
          <p:nvPr/>
        </p:nvSpPr>
        <p:spPr>
          <a:xfrm>
            <a:off x="141294" y="1803284"/>
            <a:ext cx="8545506" cy="830997"/>
          </a:xfrm>
          <a:prstGeom prst="rect">
            <a:avLst/>
          </a:prstGeom>
          <a:noFill/>
        </p:spPr>
        <p:txBody>
          <a:bodyPr wrap="square" rtlCol="0">
            <a:spAutoFit/>
          </a:bodyPr>
          <a:lstStyle/>
          <a:p>
            <a:pPr marL="342900" indent="-342900" algn="just">
              <a:buFont typeface="Wingdings" pitchFamily="2" charset="2"/>
              <a:buChar char="v"/>
            </a:pPr>
            <a:r>
              <a:rPr lang="en-GB" sz="2400" dirty="0" err="1">
                <a:solidFill>
                  <a:srgbClr val="0070C0"/>
                </a:solidFill>
              </a:rPr>
              <a:t>Sethi</a:t>
            </a:r>
            <a:r>
              <a:rPr lang="en-GB" sz="2400" dirty="0">
                <a:solidFill>
                  <a:srgbClr val="0070C0"/>
                </a:solidFill>
              </a:rPr>
              <a:t> and </a:t>
            </a:r>
            <a:r>
              <a:rPr lang="en-GB" sz="2400" dirty="0" err="1">
                <a:solidFill>
                  <a:srgbClr val="0070C0"/>
                </a:solidFill>
              </a:rPr>
              <a:t>Sethi</a:t>
            </a:r>
            <a:r>
              <a:rPr lang="en-GB" sz="2400" dirty="0">
                <a:solidFill>
                  <a:srgbClr val="0070C0"/>
                </a:solidFill>
              </a:rPr>
              <a:t> </a:t>
            </a:r>
            <a:r>
              <a:rPr lang="en-GB" sz="2400" dirty="0" smtClean="0">
                <a:solidFill>
                  <a:srgbClr val="0070C0"/>
                </a:solidFill>
              </a:rPr>
              <a:t> </a:t>
            </a:r>
            <a:r>
              <a:rPr lang="en-GB" sz="2400" dirty="0"/>
              <a:t>suggest that both infrastructure and organizational factors strongly influence the level of flexibility.</a:t>
            </a:r>
            <a:endParaRPr lang="en-US" sz="2400" dirty="0"/>
          </a:p>
        </p:txBody>
      </p:sp>
      <p:sp>
        <p:nvSpPr>
          <p:cNvPr id="2" name="TextBox 1"/>
          <p:cNvSpPr txBox="1"/>
          <p:nvPr/>
        </p:nvSpPr>
        <p:spPr>
          <a:xfrm>
            <a:off x="110490" y="2743200"/>
            <a:ext cx="8618463" cy="3785652"/>
          </a:xfrm>
          <a:prstGeom prst="rect">
            <a:avLst/>
          </a:prstGeom>
          <a:noFill/>
        </p:spPr>
        <p:txBody>
          <a:bodyPr wrap="square" rtlCol="0">
            <a:spAutoFit/>
          </a:bodyPr>
          <a:lstStyle/>
          <a:p>
            <a:pPr marL="342900" indent="-342900" algn="just">
              <a:buFont typeface="Wingdings" pitchFamily="2" charset="2"/>
              <a:buChar char="v"/>
            </a:pPr>
            <a:r>
              <a:rPr lang="en-GB" sz="2400" dirty="0" smtClean="0">
                <a:solidFill>
                  <a:srgbClr val="0070C0"/>
                </a:solidFill>
              </a:rPr>
              <a:t>Chandra </a:t>
            </a:r>
            <a:r>
              <a:rPr lang="en-GB" sz="2400" dirty="0" err="1" smtClean="0">
                <a:solidFill>
                  <a:srgbClr val="0070C0"/>
                </a:solidFill>
              </a:rPr>
              <a:t>shekar</a:t>
            </a:r>
            <a:r>
              <a:rPr lang="en-GB" sz="2400" dirty="0" smtClean="0">
                <a:solidFill>
                  <a:srgbClr val="0070C0"/>
                </a:solidFill>
              </a:rPr>
              <a:t> </a:t>
            </a:r>
            <a:r>
              <a:rPr lang="en-GB" sz="2400" dirty="0">
                <a:solidFill>
                  <a:srgbClr val="0070C0"/>
                </a:solidFill>
              </a:rPr>
              <a:t>and </a:t>
            </a:r>
            <a:r>
              <a:rPr lang="en-GB" sz="2400" dirty="0" err="1">
                <a:solidFill>
                  <a:srgbClr val="0070C0"/>
                </a:solidFill>
              </a:rPr>
              <a:t>Schary</a:t>
            </a:r>
            <a:r>
              <a:rPr lang="en-GB" sz="2400" dirty="0">
                <a:solidFill>
                  <a:srgbClr val="0070C0"/>
                </a:solidFill>
              </a:rPr>
              <a:t> </a:t>
            </a:r>
            <a:r>
              <a:rPr lang="en-GB" sz="2400" dirty="0" smtClean="0">
                <a:solidFill>
                  <a:srgbClr val="0070C0"/>
                </a:solidFill>
              </a:rPr>
              <a:t> </a:t>
            </a:r>
            <a:r>
              <a:rPr lang="en-GB" sz="2400" dirty="0"/>
              <a:t>claim that </a:t>
            </a:r>
            <a:r>
              <a:rPr lang="en-GB" sz="2400" dirty="0" smtClean="0"/>
              <a:t>supply chains </a:t>
            </a:r>
            <a:r>
              <a:rPr lang="en-GB" sz="2400" dirty="0"/>
              <a:t>can achieve organizational flexibility in two ways: through organic change </a:t>
            </a:r>
            <a:r>
              <a:rPr lang="en-GB" sz="2400" dirty="0" smtClean="0"/>
              <a:t>or through </a:t>
            </a:r>
            <a:r>
              <a:rPr lang="en-GB" sz="2400" dirty="0"/>
              <a:t>modularity</a:t>
            </a:r>
            <a:r>
              <a:rPr lang="en-GB" sz="2400" dirty="0" smtClean="0"/>
              <a:t>.</a:t>
            </a:r>
          </a:p>
          <a:p>
            <a:pPr marL="342900" indent="-342900" algn="just">
              <a:buFont typeface="Wingdings" pitchFamily="2" charset="2"/>
              <a:buChar char="v"/>
            </a:pPr>
            <a:r>
              <a:rPr lang="en-GB" sz="2400" dirty="0">
                <a:solidFill>
                  <a:srgbClr val="0070C0"/>
                </a:solidFill>
              </a:rPr>
              <a:t>Vickery et </a:t>
            </a:r>
            <a:r>
              <a:rPr lang="en-GB" sz="2400" dirty="0" smtClean="0">
                <a:solidFill>
                  <a:srgbClr val="0070C0"/>
                </a:solidFill>
              </a:rPr>
              <a:t>al </a:t>
            </a:r>
            <a:r>
              <a:rPr lang="en-GB" sz="2400" dirty="0"/>
              <a:t>provide empirical evidence that performance in various dimensions of supply chain flexibility can be directly related to overall firm </a:t>
            </a:r>
            <a:r>
              <a:rPr lang="en-GB" sz="2400" dirty="0" smtClean="0"/>
              <a:t>performance.</a:t>
            </a:r>
          </a:p>
          <a:p>
            <a:pPr algn="just"/>
            <a:r>
              <a:rPr lang="en-GB" sz="2400" dirty="0" smtClean="0"/>
              <a:t>The </a:t>
            </a:r>
            <a:r>
              <a:rPr lang="en-GB" sz="2400" dirty="0"/>
              <a:t>following hypothesis is </a:t>
            </a:r>
            <a:r>
              <a:rPr lang="en-GB" sz="2400" dirty="0" smtClean="0"/>
              <a:t>proposed:</a:t>
            </a:r>
          </a:p>
          <a:p>
            <a:pPr algn="just"/>
            <a:r>
              <a:rPr lang="en-GB" sz="2400" b="1" dirty="0" smtClean="0"/>
              <a:t>H3: </a:t>
            </a:r>
            <a:r>
              <a:rPr lang="en-GB" sz="2400" b="1" dirty="0"/>
              <a:t>Manufacturing flexibility of an industry network relates positively to the network’s global logistics </a:t>
            </a:r>
            <a:r>
              <a:rPr lang="en-GB" sz="2400" b="1" dirty="0" smtClean="0"/>
              <a:t>competence.</a:t>
            </a:r>
            <a:endParaRPr lang="en-GB" sz="2400" b="1" dirty="0"/>
          </a:p>
          <a:p>
            <a:pPr marL="342900" indent="-342900" algn="just">
              <a:buFont typeface="Wingdings" pitchFamily="2" charset="2"/>
              <a:buChar char="v"/>
            </a:pPr>
            <a:endParaRPr lang="en-GB" sz="2400" dirty="0" smtClean="0"/>
          </a:p>
        </p:txBody>
      </p:sp>
    </p:spTree>
    <p:extLst>
      <p:ext uri="{BB962C8B-B14F-4D97-AF65-F5344CB8AC3E}">
        <p14:creationId xmlns:p14="http://schemas.microsoft.com/office/powerpoint/2010/main" val="2579533692"/>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110490" y="821346"/>
            <a:ext cx="565404" cy="294347"/>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5"/>
          <p:cNvSpPr txBox="1"/>
          <p:nvPr/>
        </p:nvSpPr>
        <p:spPr>
          <a:xfrm>
            <a:off x="675894" y="651168"/>
            <a:ext cx="5071004" cy="584775"/>
          </a:xfrm>
          <a:prstGeom prst="rect">
            <a:avLst/>
          </a:prstGeom>
          <a:noFill/>
        </p:spPr>
        <p:txBody>
          <a:bodyPr wrap="none" rtlCol="0">
            <a:spAutoFit/>
          </a:bodyPr>
          <a:lstStyle/>
          <a:p>
            <a:r>
              <a:rPr lang="en-US" sz="3200" b="1" dirty="0"/>
              <a:t>Background and hypotheses </a:t>
            </a:r>
          </a:p>
        </p:txBody>
      </p:sp>
      <p:sp>
        <p:nvSpPr>
          <p:cNvPr id="3" name="Slide Number Placeholder 2"/>
          <p:cNvSpPr>
            <a:spLocks noGrp="1"/>
          </p:cNvSpPr>
          <p:nvPr>
            <p:ph type="sldNum" sz="quarter" idx="12"/>
          </p:nvPr>
        </p:nvSpPr>
        <p:spPr/>
        <p:txBody>
          <a:bodyPr/>
          <a:lstStyle/>
          <a:p>
            <a:fld id="{CD77F68A-6D82-49D2-B3D2-0CC5FBE9E4D9}" type="slidenum">
              <a:rPr lang="en-US" smtClean="0"/>
              <a:t>14</a:t>
            </a:fld>
            <a:endParaRPr lang="en-US" dirty="0"/>
          </a:p>
        </p:txBody>
      </p:sp>
      <p:cxnSp>
        <p:nvCxnSpPr>
          <p:cNvPr id="7" name="Straight Connector 6"/>
          <p:cNvCxnSpPr/>
          <p:nvPr/>
        </p:nvCxnSpPr>
        <p:spPr>
          <a:xfrm>
            <a:off x="393192" y="1235943"/>
            <a:ext cx="8369808" cy="0"/>
          </a:xfrm>
          <a:prstGeom prst="line">
            <a:avLst/>
          </a:prstGeom>
        </p:spPr>
        <p:style>
          <a:lnRef idx="2">
            <a:schemeClr val="accent2"/>
          </a:lnRef>
          <a:fillRef idx="0">
            <a:schemeClr val="accent2"/>
          </a:fillRef>
          <a:effectRef idx="1">
            <a:schemeClr val="accent2"/>
          </a:effectRef>
          <a:fontRef idx="minor">
            <a:schemeClr val="tx1"/>
          </a:fontRef>
        </p:style>
      </p:cxnSp>
      <p:sp>
        <p:nvSpPr>
          <p:cNvPr id="4" name="TextBox 3"/>
          <p:cNvSpPr txBox="1"/>
          <p:nvPr/>
        </p:nvSpPr>
        <p:spPr>
          <a:xfrm>
            <a:off x="304800" y="1371600"/>
            <a:ext cx="6160008" cy="461665"/>
          </a:xfrm>
          <a:prstGeom prst="rect">
            <a:avLst/>
          </a:prstGeom>
          <a:noFill/>
        </p:spPr>
        <p:txBody>
          <a:bodyPr wrap="square" rtlCol="0">
            <a:spAutoFit/>
          </a:bodyPr>
          <a:lstStyle/>
          <a:p>
            <a:r>
              <a:rPr lang="en-US" sz="2400" b="1" u="sng" dirty="0"/>
              <a:t>Information sharing</a:t>
            </a:r>
            <a:r>
              <a:rPr lang="en-US" sz="2400" b="1" u="sng" dirty="0" smtClean="0"/>
              <a:t>: </a:t>
            </a:r>
            <a:endParaRPr lang="en-US" sz="2400" b="1" u="sng" dirty="0"/>
          </a:p>
        </p:txBody>
      </p:sp>
      <p:sp>
        <p:nvSpPr>
          <p:cNvPr id="8" name="TextBox 7"/>
          <p:cNvSpPr txBox="1"/>
          <p:nvPr/>
        </p:nvSpPr>
        <p:spPr>
          <a:xfrm>
            <a:off x="141294" y="1803283"/>
            <a:ext cx="8545506" cy="1200329"/>
          </a:xfrm>
          <a:prstGeom prst="rect">
            <a:avLst/>
          </a:prstGeom>
          <a:noFill/>
        </p:spPr>
        <p:txBody>
          <a:bodyPr wrap="square" rtlCol="0">
            <a:spAutoFit/>
          </a:bodyPr>
          <a:lstStyle/>
          <a:p>
            <a:pPr marL="342900" indent="-342900" algn="just">
              <a:buFont typeface="Wingdings" pitchFamily="2" charset="2"/>
              <a:buChar char="v"/>
            </a:pPr>
            <a:r>
              <a:rPr lang="en-GB" sz="2400" dirty="0" smtClean="0">
                <a:solidFill>
                  <a:srgbClr val="0070C0"/>
                </a:solidFill>
              </a:rPr>
              <a:t>Penrose</a:t>
            </a:r>
            <a:r>
              <a:rPr lang="en-GB" sz="2400" dirty="0" smtClean="0"/>
              <a:t> </a:t>
            </a:r>
            <a:r>
              <a:rPr lang="en-GB" sz="2400" dirty="0"/>
              <a:t>first recognized the role of knowledge in business management, stressing that knowledge is the important intangible resource for the growth of the firm.</a:t>
            </a:r>
            <a:endParaRPr lang="en-US" sz="2400" dirty="0"/>
          </a:p>
        </p:txBody>
      </p:sp>
      <p:sp>
        <p:nvSpPr>
          <p:cNvPr id="9" name="TextBox 8"/>
          <p:cNvSpPr txBox="1"/>
          <p:nvPr/>
        </p:nvSpPr>
        <p:spPr>
          <a:xfrm>
            <a:off x="110490" y="2991463"/>
            <a:ext cx="8446008" cy="1200329"/>
          </a:xfrm>
          <a:prstGeom prst="rect">
            <a:avLst/>
          </a:prstGeom>
          <a:noFill/>
        </p:spPr>
        <p:txBody>
          <a:bodyPr wrap="square" rtlCol="0">
            <a:spAutoFit/>
          </a:bodyPr>
          <a:lstStyle/>
          <a:p>
            <a:pPr marL="342900" indent="-342900" algn="just">
              <a:buFont typeface="Wingdings" pitchFamily="2" charset="2"/>
              <a:buChar char="v"/>
            </a:pPr>
            <a:r>
              <a:rPr lang="en-GB" sz="2400" dirty="0">
                <a:solidFill>
                  <a:srgbClr val="0070C0"/>
                </a:solidFill>
              </a:rPr>
              <a:t>et </a:t>
            </a:r>
            <a:r>
              <a:rPr lang="en-GB" sz="2400" dirty="0" smtClean="0">
                <a:solidFill>
                  <a:srgbClr val="0070C0"/>
                </a:solidFill>
              </a:rPr>
              <a:t>al </a:t>
            </a:r>
            <a:r>
              <a:rPr lang="en-GB" sz="2400" dirty="0"/>
              <a:t>provide empirical evidence that there is a positive relationship between information sharing, integration and overall supply chain performance. </a:t>
            </a:r>
            <a:endParaRPr lang="en-US" sz="2400" dirty="0"/>
          </a:p>
        </p:txBody>
      </p:sp>
      <p:sp>
        <p:nvSpPr>
          <p:cNvPr id="10" name="TextBox 9"/>
          <p:cNvSpPr txBox="1"/>
          <p:nvPr/>
        </p:nvSpPr>
        <p:spPr>
          <a:xfrm>
            <a:off x="197268" y="4419600"/>
            <a:ext cx="8565732" cy="1569660"/>
          </a:xfrm>
          <a:prstGeom prst="rect">
            <a:avLst/>
          </a:prstGeom>
          <a:noFill/>
        </p:spPr>
        <p:txBody>
          <a:bodyPr wrap="square" rtlCol="0">
            <a:spAutoFit/>
          </a:bodyPr>
          <a:lstStyle/>
          <a:p>
            <a:pPr marL="285750" indent="-285750">
              <a:buFont typeface="Wingdings" pitchFamily="2" charset="2"/>
              <a:buChar char="v"/>
            </a:pPr>
            <a:r>
              <a:rPr lang="en-GB" sz="2400" dirty="0" smtClean="0"/>
              <a:t>We </a:t>
            </a:r>
            <a:r>
              <a:rPr lang="en-GB" sz="2400" dirty="0"/>
              <a:t>hypothesize that information sharing leads to superior global logistics </a:t>
            </a:r>
            <a:r>
              <a:rPr lang="en-GB" sz="2400" dirty="0" smtClean="0"/>
              <a:t>performance:</a:t>
            </a:r>
          </a:p>
          <a:p>
            <a:pPr algn="just"/>
            <a:r>
              <a:rPr lang="en-GB" sz="2400" b="1" dirty="0" smtClean="0"/>
              <a:t>H4: </a:t>
            </a:r>
            <a:r>
              <a:rPr lang="en-GB" sz="2400" b="1" dirty="0"/>
              <a:t>The level of information sharing in an industry network relates positively to the network’s global logistics competence.</a:t>
            </a:r>
            <a:endParaRPr lang="en-US" sz="2400" b="1" dirty="0"/>
          </a:p>
        </p:txBody>
      </p:sp>
    </p:spTree>
    <p:extLst>
      <p:ext uri="{BB962C8B-B14F-4D97-AF65-F5344CB8AC3E}">
        <p14:creationId xmlns:p14="http://schemas.microsoft.com/office/powerpoint/2010/main" val="578675219"/>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110490" y="821346"/>
            <a:ext cx="565404" cy="294347"/>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5"/>
          <p:cNvSpPr txBox="1"/>
          <p:nvPr/>
        </p:nvSpPr>
        <p:spPr>
          <a:xfrm>
            <a:off x="675894" y="651168"/>
            <a:ext cx="5071004" cy="584775"/>
          </a:xfrm>
          <a:prstGeom prst="rect">
            <a:avLst/>
          </a:prstGeom>
          <a:noFill/>
        </p:spPr>
        <p:txBody>
          <a:bodyPr wrap="none" rtlCol="0">
            <a:spAutoFit/>
          </a:bodyPr>
          <a:lstStyle/>
          <a:p>
            <a:r>
              <a:rPr lang="en-US" sz="3200" b="1" dirty="0"/>
              <a:t>Background and hypotheses </a:t>
            </a:r>
          </a:p>
        </p:txBody>
      </p:sp>
      <p:sp>
        <p:nvSpPr>
          <p:cNvPr id="3" name="Slide Number Placeholder 2"/>
          <p:cNvSpPr>
            <a:spLocks noGrp="1"/>
          </p:cNvSpPr>
          <p:nvPr>
            <p:ph type="sldNum" sz="quarter" idx="12"/>
          </p:nvPr>
        </p:nvSpPr>
        <p:spPr/>
        <p:txBody>
          <a:bodyPr/>
          <a:lstStyle/>
          <a:p>
            <a:fld id="{CD77F68A-6D82-49D2-B3D2-0CC5FBE9E4D9}" type="slidenum">
              <a:rPr lang="en-US" smtClean="0"/>
              <a:t>15</a:t>
            </a:fld>
            <a:endParaRPr lang="en-US" dirty="0"/>
          </a:p>
        </p:txBody>
      </p:sp>
      <p:cxnSp>
        <p:nvCxnSpPr>
          <p:cNvPr id="7" name="Straight Connector 6"/>
          <p:cNvCxnSpPr/>
          <p:nvPr/>
        </p:nvCxnSpPr>
        <p:spPr>
          <a:xfrm>
            <a:off x="393192" y="1235943"/>
            <a:ext cx="8369808" cy="0"/>
          </a:xfrm>
          <a:prstGeom prst="line">
            <a:avLst/>
          </a:prstGeom>
        </p:spPr>
        <p:style>
          <a:lnRef idx="2">
            <a:schemeClr val="accent2"/>
          </a:lnRef>
          <a:fillRef idx="0">
            <a:schemeClr val="accent2"/>
          </a:fillRef>
          <a:effectRef idx="1">
            <a:schemeClr val="accent2"/>
          </a:effectRef>
          <a:fontRef idx="minor">
            <a:schemeClr val="tx1"/>
          </a:fontRef>
        </p:style>
      </p:cxnSp>
      <p:sp>
        <p:nvSpPr>
          <p:cNvPr id="4" name="TextBox 3"/>
          <p:cNvSpPr txBox="1"/>
          <p:nvPr/>
        </p:nvSpPr>
        <p:spPr>
          <a:xfrm>
            <a:off x="304800" y="1371600"/>
            <a:ext cx="6160008" cy="461665"/>
          </a:xfrm>
          <a:prstGeom prst="rect">
            <a:avLst/>
          </a:prstGeom>
          <a:noFill/>
        </p:spPr>
        <p:txBody>
          <a:bodyPr wrap="square" rtlCol="0">
            <a:spAutoFit/>
          </a:bodyPr>
          <a:lstStyle/>
          <a:p>
            <a:r>
              <a:rPr lang="en-US" sz="2400" b="1" u="sng" dirty="0" smtClean="0"/>
              <a:t>Asset </a:t>
            </a:r>
            <a:r>
              <a:rPr lang="en-US" sz="2400" b="1" u="sng" dirty="0"/>
              <a:t>specificity </a:t>
            </a:r>
            <a:r>
              <a:rPr lang="en-US" sz="2400" b="1" u="sng" dirty="0" smtClean="0"/>
              <a:t>: </a:t>
            </a:r>
            <a:endParaRPr lang="en-US" sz="2400" b="1" u="sng" dirty="0"/>
          </a:p>
        </p:txBody>
      </p:sp>
      <p:sp>
        <p:nvSpPr>
          <p:cNvPr id="8" name="TextBox 7"/>
          <p:cNvSpPr txBox="1"/>
          <p:nvPr/>
        </p:nvSpPr>
        <p:spPr>
          <a:xfrm>
            <a:off x="141294" y="1803284"/>
            <a:ext cx="8545506" cy="830997"/>
          </a:xfrm>
          <a:prstGeom prst="rect">
            <a:avLst/>
          </a:prstGeom>
          <a:noFill/>
        </p:spPr>
        <p:txBody>
          <a:bodyPr wrap="square" rtlCol="0">
            <a:spAutoFit/>
          </a:bodyPr>
          <a:lstStyle/>
          <a:p>
            <a:pPr marL="342900" indent="-342900" algn="just">
              <a:buFont typeface="Wingdings" pitchFamily="2" charset="2"/>
              <a:buChar char="v"/>
            </a:pPr>
            <a:r>
              <a:rPr lang="en-GB" sz="2400" dirty="0" smtClean="0"/>
              <a:t>specific </a:t>
            </a:r>
            <a:r>
              <a:rPr lang="en-GB" sz="2400" dirty="0"/>
              <a:t>assets can enhance efficiency of </a:t>
            </a:r>
            <a:r>
              <a:rPr lang="en-GB" sz="2400" dirty="0" smtClean="0"/>
              <a:t>inter firm </a:t>
            </a:r>
            <a:r>
              <a:rPr lang="en-GB" sz="2400" dirty="0"/>
              <a:t>cooperation and integration to achieve greater supply chain </a:t>
            </a:r>
            <a:r>
              <a:rPr lang="en-GB" sz="2400" dirty="0" smtClean="0"/>
              <a:t>performance.</a:t>
            </a:r>
            <a:endParaRPr lang="en-US" sz="2400" dirty="0"/>
          </a:p>
        </p:txBody>
      </p:sp>
      <p:sp>
        <p:nvSpPr>
          <p:cNvPr id="2" name="TextBox 1"/>
          <p:cNvSpPr txBox="1"/>
          <p:nvPr/>
        </p:nvSpPr>
        <p:spPr>
          <a:xfrm>
            <a:off x="162249" y="2895600"/>
            <a:ext cx="8524551" cy="3046988"/>
          </a:xfrm>
          <a:prstGeom prst="rect">
            <a:avLst/>
          </a:prstGeom>
          <a:noFill/>
        </p:spPr>
        <p:txBody>
          <a:bodyPr wrap="square" rtlCol="0">
            <a:spAutoFit/>
          </a:bodyPr>
          <a:lstStyle/>
          <a:p>
            <a:pPr marL="342900" indent="-342900" algn="just">
              <a:buFont typeface="Wingdings" pitchFamily="2" charset="2"/>
              <a:buChar char="v"/>
            </a:pPr>
            <a:r>
              <a:rPr lang="en-GB" sz="2400" dirty="0">
                <a:solidFill>
                  <a:srgbClr val="0070C0"/>
                </a:solidFill>
              </a:rPr>
              <a:t>Bucklin and </a:t>
            </a:r>
            <a:r>
              <a:rPr lang="en-GB" sz="2400" dirty="0" err="1">
                <a:solidFill>
                  <a:srgbClr val="0070C0"/>
                </a:solidFill>
              </a:rPr>
              <a:t>Sengupta</a:t>
            </a:r>
            <a:r>
              <a:rPr lang="en-GB" sz="2400" dirty="0">
                <a:solidFill>
                  <a:srgbClr val="0070C0"/>
                </a:solidFill>
              </a:rPr>
              <a:t> </a:t>
            </a:r>
            <a:r>
              <a:rPr lang="en-GB" sz="2400" dirty="0" smtClean="0">
                <a:solidFill>
                  <a:srgbClr val="0070C0"/>
                </a:solidFill>
              </a:rPr>
              <a:t> </a:t>
            </a:r>
            <a:r>
              <a:rPr lang="en-GB" sz="2400" dirty="0"/>
              <a:t>explore the role of asset specificity, uncertainty, and frequency on power imbalances in co-marketing alliances. The relationship between asset specificity and firm performance is not conclusive</a:t>
            </a:r>
            <a:r>
              <a:rPr lang="en-US" sz="2400" dirty="0" smtClean="0"/>
              <a:t>.</a:t>
            </a:r>
          </a:p>
          <a:p>
            <a:pPr marL="342900" indent="-342900" algn="just">
              <a:buFont typeface="Wingdings" pitchFamily="2" charset="2"/>
              <a:buChar char="v"/>
            </a:pPr>
            <a:r>
              <a:rPr lang="en-GB" sz="2400" dirty="0"/>
              <a:t>Therefore, the following hypothesis can be tentatively </a:t>
            </a:r>
            <a:r>
              <a:rPr lang="en-GB" sz="2400" dirty="0" smtClean="0"/>
              <a:t>proposed:</a:t>
            </a:r>
          </a:p>
          <a:p>
            <a:pPr marL="342900" indent="-342900" algn="just">
              <a:buFont typeface="Wingdings" pitchFamily="2" charset="2"/>
              <a:buChar char="v"/>
            </a:pPr>
            <a:r>
              <a:rPr lang="en-GB" sz="2400" b="1" dirty="0" smtClean="0"/>
              <a:t>H5:The </a:t>
            </a:r>
            <a:r>
              <a:rPr lang="en-GB" sz="2400" b="1" dirty="0"/>
              <a:t>level of relationship-specific investment in an industry network relates negatively to the network’s global logistics competence.</a:t>
            </a:r>
            <a:endParaRPr lang="en-US" sz="2400" b="1" dirty="0"/>
          </a:p>
        </p:txBody>
      </p:sp>
    </p:spTree>
    <p:extLst>
      <p:ext uri="{BB962C8B-B14F-4D97-AF65-F5344CB8AC3E}">
        <p14:creationId xmlns:p14="http://schemas.microsoft.com/office/powerpoint/2010/main" val="2351521627"/>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89413" y="821346"/>
            <a:ext cx="565404" cy="294347"/>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5"/>
          <p:cNvSpPr txBox="1"/>
          <p:nvPr/>
        </p:nvSpPr>
        <p:spPr>
          <a:xfrm>
            <a:off x="675894" y="653307"/>
            <a:ext cx="3359959" cy="584775"/>
          </a:xfrm>
          <a:prstGeom prst="rect">
            <a:avLst/>
          </a:prstGeom>
          <a:noFill/>
        </p:spPr>
        <p:txBody>
          <a:bodyPr wrap="none" rtlCol="0">
            <a:spAutoFit/>
          </a:bodyPr>
          <a:lstStyle/>
          <a:p>
            <a:r>
              <a:rPr lang="en-US" sz="3200" b="1" dirty="0"/>
              <a:t>Research method </a:t>
            </a:r>
            <a:r>
              <a:rPr lang="en-US" sz="3200" b="1" dirty="0" smtClean="0"/>
              <a:t>:</a:t>
            </a:r>
            <a:endParaRPr lang="en-US" sz="3200" b="1" dirty="0">
              <a:latin typeface="Times New Roman" pitchFamily="18" charset="0"/>
              <a:cs typeface="Times New Roman" pitchFamily="18" charset="0"/>
            </a:endParaRPr>
          </a:p>
        </p:txBody>
      </p:sp>
      <p:sp>
        <p:nvSpPr>
          <p:cNvPr id="4" name="TextBox 3"/>
          <p:cNvSpPr txBox="1"/>
          <p:nvPr/>
        </p:nvSpPr>
        <p:spPr>
          <a:xfrm>
            <a:off x="457200" y="1447800"/>
            <a:ext cx="3048000" cy="461665"/>
          </a:xfrm>
          <a:prstGeom prst="rect">
            <a:avLst/>
          </a:prstGeom>
          <a:noFill/>
        </p:spPr>
        <p:txBody>
          <a:bodyPr wrap="square" rtlCol="0">
            <a:spAutoFit/>
          </a:bodyPr>
          <a:lstStyle/>
          <a:p>
            <a:pPr algn="just"/>
            <a:r>
              <a:rPr lang="en-US" sz="2400" b="1" u="sng" dirty="0"/>
              <a:t>Sample and </a:t>
            </a:r>
            <a:r>
              <a:rPr lang="en-US" sz="2400" b="1" u="sng" dirty="0" smtClean="0"/>
              <a:t>Materials:</a:t>
            </a:r>
            <a:endParaRPr lang="en-US" sz="2400" b="1" u="sng" dirty="0"/>
          </a:p>
        </p:txBody>
      </p:sp>
      <p:sp>
        <p:nvSpPr>
          <p:cNvPr id="9" name="TextBox 8"/>
          <p:cNvSpPr txBox="1"/>
          <p:nvPr/>
        </p:nvSpPr>
        <p:spPr>
          <a:xfrm>
            <a:off x="265711" y="1930143"/>
            <a:ext cx="8360534" cy="830997"/>
          </a:xfrm>
          <a:prstGeom prst="rect">
            <a:avLst/>
          </a:prstGeom>
          <a:noFill/>
        </p:spPr>
        <p:txBody>
          <a:bodyPr wrap="square" rtlCol="0">
            <a:spAutoFit/>
          </a:bodyPr>
          <a:lstStyle/>
          <a:p>
            <a:pPr marL="285750" indent="-285750" algn="just">
              <a:buFont typeface="Wingdings" pitchFamily="2" charset="2"/>
              <a:buChar char="v"/>
            </a:pPr>
            <a:r>
              <a:rPr lang="en-US" sz="2400" dirty="0" smtClean="0"/>
              <a:t> </a:t>
            </a:r>
            <a:r>
              <a:rPr lang="en-US" sz="2400" dirty="0"/>
              <a:t>Several studies have used anagram tasks to study goal setting behavior </a:t>
            </a:r>
            <a:r>
              <a:rPr lang="en-US" sz="2400" dirty="0">
                <a:solidFill>
                  <a:srgbClr val="00B0F0"/>
                </a:solidFill>
              </a:rPr>
              <a:t>(Locke &amp; Latham, 1990</a:t>
            </a:r>
            <a:r>
              <a:rPr lang="en-US" sz="2400" dirty="0" smtClean="0">
                <a:solidFill>
                  <a:srgbClr val="00B0F0"/>
                </a:solidFill>
              </a:rPr>
              <a:t>).</a:t>
            </a:r>
            <a:endParaRPr lang="en-US" sz="2400" dirty="0">
              <a:solidFill>
                <a:srgbClr val="00B0F0"/>
              </a:solidFill>
            </a:endParaRPr>
          </a:p>
        </p:txBody>
      </p:sp>
      <p:sp>
        <p:nvSpPr>
          <p:cNvPr id="10" name="TextBox 9"/>
          <p:cNvSpPr txBox="1"/>
          <p:nvPr/>
        </p:nvSpPr>
        <p:spPr>
          <a:xfrm>
            <a:off x="270574" y="2667000"/>
            <a:ext cx="8704814" cy="830997"/>
          </a:xfrm>
          <a:prstGeom prst="rect">
            <a:avLst/>
          </a:prstGeom>
          <a:noFill/>
        </p:spPr>
        <p:txBody>
          <a:bodyPr wrap="square" rtlCol="0">
            <a:spAutoFit/>
          </a:bodyPr>
          <a:lstStyle/>
          <a:p>
            <a:pPr marL="285750" indent="-285750">
              <a:buFont typeface="Wingdings" pitchFamily="2" charset="2"/>
              <a:buChar char="v"/>
            </a:pPr>
            <a:r>
              <a:rPr lang="en-US" sz="2400" dirty="0"/>
              <a:t>we used a modified version of </a:t>
            </a:r>
            <a:r>
              <a:rPr lang="en-US" sz="2400" dirty="0">
                <a:solidFill>
                  <a:srgbClr val="00B0F0"/>
                </a:solidFill>
              </a:rPr>
              <a:t>Vance and </a:t>
            </a:r>
            <a:r>
              <a:rPr lang="en-US" sz="2400" dirty="0" err="1">
                <a:solidFill>
                  <a:srgbClr val="00B0F0"/>
                </a:solidFill>
              </a:rPr>
              <a:t>Colella’s</a:t>
            </a:r>
            <a:r>
              <a:rPr lang="en-US" sz="2400" dirty="0">
                <a:solidFill>
                  <a:srgbClr val="00B0F0"/>
                </a:solidFill>
              </a:rPr>
              <a:t> (1990) </a:t>
            </a:r>
            <a:r>
              <a:rPr lang="en-US" sz="2400" dirty="0"/>
              <a:t>anagram task.</a:t>
            </a:r>
          </a:p>
        </p:txBody>
      </p:sp>
      <p:sp>
        <p:nvSpPr>
          <p:cNvPr id="11" name="TextBox 10"/>
          <p:cNvSpPr txBox="1"/>
          <p:nvPr/>
        </p:nvSpPr>
        <p:spPr>
          <a:xfrm>
            <a:off x="282750" y="3352800"/>
            <a:ext cx="8137188" cy="830997"/>
          </a:xfrm>
          <a:prstGeom prst="rect">
            <a:avLst/>
          </a:prstGeom>
          <a:noFill/>
        </p:spPr>
        <p:txBody>
          <a:bodyPr wrap="square" rtlCol="0">
            <a:spAutoFit/>
          </a:bodyPr>
          <a:lstStyle/>
          <a:p>
            <a:pPr marL="342900" indent="-342900" algn="just">
              <a:buFont typeface="Wingdings" pitchFamily="2" charset="2"/>
              <a:buChar char="v"/>
            </a:pPr>
            <a:r>
              <a:rPr lang="en-US" sz="2400" dirty="0"/>
              <a:t>We adapted this task to examine the link between goals and unethical behavior.</a:t>
            </a:r>
          </a:p>
        </p:txBody>
      </p:sp>
      <p:cxnSp>
        <p:nvCxnSpPr>
          <p:cNvPr id="3" name="Straight Connector 2"/>
          <p:cNvCxnSpPr/>
          <p:nvPr/>
        </p:nvCxnSpPr>
        <p:spPr>
          <a:xfrm flipV="1">
            <a:off x="457200" y="1271461"/>
            <a:ext cx="8518188" cy="1"/>
          </a:xfrm>
          <a:prstGeom prst="line">
            <a:avLst/>
          </a:prstGeom>
        </p:spPr>
        <p:style>
          <a:lnRef idx="2">
            <a:schemeClr val="accent2"/>
          </a:lnRef>
          <a:fillRef idx="0">
            <a:schemeClr val="accent2"/>
          </a:fillRef>
          <a:effectRef idx="1">
            <a:schemeClr val="accent2"/>
          </a:effectRef>
          <a:fontRef idx="minor">
            <a:schemeClr val="tx1"/>
          </a:fontRef>
        </p:style>
      </p:cxnSp>
      <p:sp>
        <p:nvSpPr>
          <p:cNvPr id="2" name="Slide Number Placeholder 1"/>
          <p:cNvSpPr>
            <a:spLocks noGrp="1"/>
          </p:cNvSpPr>
          <p:nvPr>
            <p:ph type="sldNum" sz="quarter" idx="12"/>
          </p:nvPr>
        </p:nvSpPr>
        <p:spPr/>
        <p:txBody>
          <a:bodyPr/>
          <a:lstStyle/>
          <a:p>
            <a:fld id="{CD77F68A-6D82-49D2-B3D2-0CC5FBE9E4D9}" type="slidenum">
              <a:rPr lang="en-US" smtClean="0"/>
              <a:t>16</a:t>
            </a:fld>
            <a:endParaRPr lang="en-US"/>
          </a:p>
        </p:txBody>
      </p:sp>
      <p:sp>
        <p:nvSpPr>
          <p:cNvPr id="7" name="TextBox 6"/>
          <p:cNvSpPr txBox="1"/>
          <p:nvPr/>
        </p:nvSpPr>
        <p:spPr>
          <a:xfrm>
            <a:off x="144536" y="4183797"/>
            <a:ext cx="8618463" cy="1569660"/>
          </a:xfrm>
          <a:prstGeom prst="rect">
            <a:avLst/>
          </a:prstGeom>
          <a:noFill/>
        </p:spPr>
        <p:txBody>
          <a:bodyPr wrap="square" rtlCol="0">
            <a:spAutoFit/>
          </a:bodyPr>
          <a:lstStyle/>
          <a:p>
            <a:pPr marL="342900" indent="-342900" algn="just">
              <a:buFont typeface="Wingdings" pitchFamily="2" charset="2"/>
              <a:buChar char="v"/>
            </a:pPr>
            <a:r>
              <a:rPr lang="en-US" sz="2400" dirty="0" smtClean="0"/>
              <a:t>We recruited </a:t>
            </a:r>
            <a:r>
              <a:rPr lang="en-US" sz="2400" dirty="0"/>
              <a:t>70 participants for a pilot </a:t>
            </a:r>
            <a:r>
              <a:rPr lang="en-US" sz="2400" dirty="0" smtClean="0"/>
              <a:t>study, our </a:t>
            </a:r>
            <a:r>
              <a:rPr lang="en-US" sz="2400" dirty="0"/>
              <a:t>pilot participants performed this word creation task nine times with different combinations of </a:t>
            </a:r>
            <a:r>
              <a:rPr lang="en-US" sz="2400" dirty="0" smtClean="0"/>
              <a:t>letters</a:t>
            </a:r>
            <a:r>
              <a:rPr lang="en-US" sz="2400" dirty="0"/>
              <a:t>, and we used results from this pilot study to identify our performance goal.</a:t>
            </a:r>
          </a:p>
        </p:txBody>
      </p:sp>
    </p:spTree>
    <p:extLst>
      <p:ext uri="{BB962C8B-B14F-4D97-AF65-F5344CB8AC3E}">
        <p14:creationId xmlns:p14="http://schemas.microsoft.com/office/powerpoint/2010/main" val="2146564910"/>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89413" y="821346"/>
            <a:ext cx="565404" cy="294347"/>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5"/>
          <p:cNvSpPr txBox="1"/>
          <p:nvPr/>
        </p:nvSpPr>
        <p:spPr>
          <a:xfrm>
            <a:off x="675894" y="653307"/>
            <a:ext cx="3359959" cy="584775"/>
          </a:xfrm>
          <a:prstGeom prst="rect">
            <a:avLst/>
          </a:prstGeom>
          <a:noFill/>
        </p:spPr>
        <p:txBody>
          <a:bodyPr wrap="none" rtlCol="0">
            <a:spAutoFit/>
          </a:bodyPr>
          <a:lstStyle/>
          <a:p>
            <a:r>
              <a:rPr lang="en-US" sz="3200" b="1" dirty="0"/>
              <a:t>Research method </a:t>
            </a:r>
            <a:r>
              <a:rPr lang="en-US" sz="3200" b="1" dirty="0" smtClean="0"/>
              <a:t>:</a:t>
            </a:r>
            <a:endParaRPr lang="en-US" sz="3200" b="1" dirty="0">
              <a:latin typeface="Times New Roman" pitchFamily="18" charset="0"/>
              <a:cs typeface="Times New Roman" pitchFamily="18" charset="0"/>
            </a:endParaRPr>
          </a:p>
        </p:txBody>
      </p:sp>
      <p:sp>
        <p:nvSpPr>
          <p:cNvPr id="4" name="TextBox 3"/>
          <p:cNvSpPr txBox="1"/>
          <p:nvPr/>
        </p:nvSpPr>
        <p:spPr>
          <a:xfrm>
            <a:off x="457200" y="1447800"/>
            <a:ext cx="3048000" cy="461665"/>
          </a:xfrm>
          <a:prstGeom prst="rect">
            <a:avLst/>
          </a:prstGeom>
          <a:noFill/>
        </p:spPr>
        <p:txBody>
          <a:bodyPr wrap="square" rtlCol="0">
            <a:spAutoFit/>
          </a:bodyPr>
          <a:lstStyle/>
          <a:p>
            <a:pPr algn="just"/>
            <a:r>
              <a:rPr lang="en-US" sz="2400" b="1" u="sng" dirty="0"/>
              <a:t>Sample and </a:t>
            </a:r>
            <a:r>
              <a:rPr lang="en-US" sz="2400" b="1" u="sng" dirty="0" smtClean="0"/>
              <a:t>Materials:</a:t>
            </a:r>
            <a:endParaRPr lang="en-US" sz="2400" b="1" u="sng" dirty="0"/>
          </a:p>
        </p:txBody>
      </p:sp>
      <p:sp>
        <p:nvSpPr>
          <p:cNvPr id="9" name="TextBox 8"/>
          <p:cNvSpPr txBox="1"/>
          <p:nvPr/>
        </p:nvSpPr>
        <p:spPr>
          <a:xfrm>
            <a:off x="265710" y="1930143"/>
            <a:ext cx="8497289" cy="830997"/>
          </a:xfrm>
          <a:prstGeom prst="rect">
            <a:avLst/>
          </a:prstGeom>
          <a:noFill/>
        </p:spPr>
        <p:txBody>
          <a:bodyPr wrap="square" rtlCol="0">
            <a:spAutoFit/>
          </a:bodyPr>
          <a:lstStyle/>
          <a:p>
            <a:pPr marL="285750" indent="-285750" algn="just">
              <a:buFont typeface="Wingdings" pitchFamily="2" charset="2"/>
              <a:buChar char="v"/>
            </a:pPr>
            <a:r>
              <a:rPr lang="en-GB" sz="2400" dirty="0"/>
              <a:t>Data were gathered through surveys mailed to qualified informants in Taiwan’s manufacturers</a:t>
            </a:r>
            <a:endParaRPr lang="en-US" sz="2400" dirty="0">
              <a:solidFill>
                <a:srgbClr val="00B0F0"/>
              </a:solidFill>
            </a:endParaRPr>
          </a:p>
        </p:txBody>
      </p:sp>
      <p:cxnSp>
        <p:nvCxnSpPr>
          <p:cNvPr id="3" name="Straight Connector 2"/>
          <p:cNvCxnSpPr/>
          <p:nvPr/>
        </p:nvCxnSpPr>
        <p:spPr>
          <a:xfrm flipV="1">
            <a:off x="457200" y="1271461"/>
            <a:ext cx="8518188" cy="1"/>
          </a:xfrm>
          <a:prstGeom prst="line">
            <a:avLst/>
          </a:prstGeom>
        </p:spPr>
        <p:style>
          <a:lnRef idx="2">
            <a:schemeClr val="accent2"/>
          </a:lnRef>
          <a:fillRef idx="0">
            <a:schemeClr val="accent2"/>
          </a:fillRef>
          <a:effectRef idx="1">
            <a:schemeClr val="accent2"/>
          </a:effectRef>
          <a:fontRef idx="minor">
            <a:schemeClr val="tx1"/>
          </a:fontRef>
        </p:style>
      </p:cxnSp>
      <p:sp>
        <p:nvSpPr>
          <p:cNvPr id="2" name="Slide Number Placeholder 1"/>
          <p:cNvSpPr>
            <a:spLocks noGrp="1"/>
          </p:cNvSpPr>
          <p:nvPr>
            <p:ph type="sldNum" sz="quarter" idx="12"/>
          </p:nvPr>
        </p:nvSpPr>
        <p:spPr/>
        <p:txBody>
          <a:bodyPr/>
          <a:lstStyle/>
          <a:p>
            <a:fld id="{CD77F68A-6D82-49D2-B3D2-0CC5FBE9E4D9}" type="slidenum">
              <a:rPr lang="en-US" smtClean="0"/>
              <a:t>17</a:t>
            </a:fld>
            <a:endParaRPr lang="en-US"/>
          </a:p>
        </p:txBody>
      </p:sp>
      <p:sp>
        <p:nvSpPr>
          <p:cNvPr id="7" name="TextBox 6"/>
          <p:cNvSpPr txBox="1"/>
          <p:nvPr/>
        </p:nvSpPr>
        <p:spPr>
          <a:xfrm>
            <a:off x="144535" y="2790448"/>
            <a:ext cx="8694663" cy="2308324"/>
          </a:xfrm>
          <a:prstGeom prst="rect">
            <a:avLst/>
          </a:prstGeom>
          <a:noFill/>
        </p:spPr>
        <p:txBody>
          <a:bodyPr wrap="square" rtlCol="0">
            <a:spAutoFit/>
          </a:bodyPr>
          <a:lstStyle/>
          <a:p>
            <a:pPr marL="342900" indent="-342900" algn="just">
              <a:buFont typeface="Wingdings" pitchFamily="2" charset="2"/>
              <a:buChar char="v"/>
            </a:pPr>
            <a:r>
              <a:rPr lang="en-GB" sz="2400" dirty="0" smtClean="0"/>
              <a:t> </a:t>
            </a:r>
            <a:r>
              <a:rPr lang="en-GB" sz="2400" dirty="0"/>
              <a:t>From this database, we selected manufacturers in electronics, chemicals, and materials with 200 or more employees</a:t>
            </a:r>
            <a:r>
              <a:rPr lang="en-GB" sz="2400" dirty="0" smtClean="0"/>
              <a:t>.</a:t>
            </a:r>
          </a:p>
          <a:p>
            <a:pPr marL="342900" indent="-342900" algn="just">
              <a:buFont typeface="Wingdings" pitchFamily="2" charset="2"/>
              <a:buChar char="v"/>
            </a:pPr>
            <a:r>
              <a:rPr lang="en-GB" sz="2400" dirty="0" smtClean="0"/>
              <a:t>The </a:t>
            </a:r>
            <a:r>
              <a:rPr lang="en-GB" sz="2400" dirty="0"/>
              <a:t>117 returned surveys, 104 were complete and used for regression </a:t>
            </a:r>
            <a:r>
              <a:rPr lang="en-GB" sz="2400" dirty="0" smtClean="0"/>
              <a:t>analysis.</a:t>
            </a:r>
          </a:p>
          <a:p>
            <a:pPr marL="342900" indent="-342900" algn="just">
              <a:buFont typeface="Wingdings" pitchFamily="2" charset="2"/>
              <a:buChar char="v"/>
            </a:pPr>
            <a:endParaRPr lang="en-GB" sz="2400" dirty="0" smtClean="0"/>
          </a:p>
          <a:p>
            <a:pPr marL="342900" indent="-342900" algn="just">
              <a:buFont typeface="Wingdings" pitchFamily="2" charset="2"/>
              <a:buChar char="v"/>
            </a:pPr>
            <a:endParaRPr lang="en-US" sz="2400" dirty="0"/>
          </a:p>
        </p:txBody>
      </p:sp>
    </p:spTree>
    <p:extLst>
      <p:ext uri="{BB962C8B-B14F-4D97-AF65-F5344CB8AC3E}">
        <p14:creationId xmlns:p14="http://schemas.microsoft.com/office/powerpoint/2010/main" val="39590268"/>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89413" y="821346"/>
            <a:ext cx="565404" cy="294347"/>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5"/>
          <p:cNvSpPr txBox="1"/>
          <p:nvPr/>
        </p:nvSpPr>
        <p:spPr>
          <a:xfrm>
            <a:off x="654817" y="676130"/>
            <a:ext cx="3359959" cy="584775"/>
          </a:xfrm>
          <a:prstGeom prst="rect">
            <a:avLst/>
          </a:prstGeom>
          <a:noFill/>
        </p:spPr>
        <p:txBody>
          <a:bodyPr wrap="none" rtlCol="0">
            <a:spAutoFit/>
          </a:bodyPr>
          <a:lstStyle/>
          <a:p>
            <a:r>
              <a:rPr lang="en-US" sz="3200" b="1" dirty="0"/>
              <a:t>Research method </a:t>
            </a:r>
            <a:r>
              <a:rPr lang="en-US" sz="3200" b="1" dirty="0" smtClean="0"/>
              <a:t>:</a:t>
            </a:r>
            <a:endParaRPr lang="en-US" sz="3200" b="1" dirty="0">
              <a:latin typeface="Times New Roman" pitchFamily="18" charset="0"/>
              <a:cs typeface="Times New Roman" pitchFamily="18" charset="0"/>
            </a:endParaRPr>
          </a:p>
        </p:txBody>
      </p:sp>
      <p:sp>
        <p:nvSpPr>
          <p:cNvPr id="3" name="TextBox 2"/>
          <p:cNvSpPr txBox="1"/>
          <p:nvPr/>
        </p:nvSpPr>
        <p:spPr>
          <a:xfrm>
            <a:off x="399677" y="1447800"/>
            <a:ext cx="6050783" cy="461665"/>
          </a:xfrm>
          <a:prstGeom prst="rect">
            <a:avLst/>
          </a:prstGeom>
          <a:noFill/>
        </p:spPr>
        <p:txBody>
          <a:bodyPr wrap="square" rtlCol="0">
            <a:spAutoFit/>
          </a:bodyPr>
          <a:lstStyle/>
          <a:p>
            <a:r>
              <a:rPr lang="en-US" sz="2400" b="1" dirty="0" smtClean="0"/>
              <a:t>Procedures: </a:t>
            </a:r>
            <a:endParaRPr lang="en-US" sz="2400" b="1" u="sng" dirty="0"/>
          </a:p>
        </p:txBody>
      </p:sp>
      <p:cxnSp>
        <p:nvCxnSpPr>
          <p:cNvPr id="7" name="Straight Connector 6"/>
          <p:cNvCxnSpPr/>
          <p:nvPr/>
        </p:nvCxnSpPr>
        <p:spPr>
          <a:xfrm flipV="1">
            <a:off x="89413" y="1217493"/>
            <a:ext cx="8902187" cy="38100"/>
          </a:xfrm>
          <a:prstGeom prst="line">
            <a:avLst/>
          </a:prstGeom>
        </p:spPr>
        <p:style>
          <a:lnRef idx="2">
            <a:schemeClr val="accent2"/>
          </a:lnRef>
          <a:fillRef idx="0">
            <a:schemeClr val="accent2"/>
          </a:fillRef>
          <a:effectRef idx="1">
            <a:schemeClr val="accent2"/>
          </a:effectRef>
          <a:fontRef idx="minor">
            <a:schemeClr val="tx1"/>
          </a:fontRef>
        </p:style>
      </p:cxnSp>
      <p:sp>
        <p:nvSpPr>
          <p:cNvPr id="4" name="Slide Number Placeholder 3"/>
          <p:cNvSpPr>
            <a:spLocks noGrp="1"/>
          </p:cNvSpPr>
          <p:nvPr>
            <p:ph type="sldNum" sz="quarter" idx="12"/>
          </p:nvPr>
        </p:nvSpPr>
        <p:spPr/>
        <p:txBody>
          <a:bodyPr/>
          <a:lstStyle/>
          <a:p>
            <a:fld id="{CD77F68A-6D82-49D2-B3D2-0CC5FBE9E4D9}" type="slidenum">
              <a:rPr lang="en-US" smtClean="0"/>
              <a:t>18</a:t>
            </a:fld>
            <a:endParaRPr lang="en-US"/>
          </a:p>
        </p:txBody>
      </p:sp>
      <p:sp>
        <p:nvSpPr>
          <p:cNvPr id="8" name="TextBox 7"/>
          <p:cNvSpPr txBox="1"/>
          <p:nvPr/>
        </p:nvSpPr>
        <p:spPr>
          <a:xfrm>
            <a:off x="228600" y="1968230"/>
            <a:ext cx="8763000" cy="3785652"/>
          </a:xfrm>
          <a:prstGeom prst="rect">
            <a:avLst/>
          </a:prstGeom>
          <a:noFill/>
        </p:spPr>
        <p:txBody>
          <a:bodyPr wrap="square" rtlCol="0">
            <a:spAutoFit/>
          </a:bodyPr>
          <a:lstStyle/>
          <a:p>
            <a:pPr marL="285750" indent="-285750" algn="just">
              <a:buFont typeface="Wingdings" pitchFamily="2" charset="2"/>
              <a:buChar char="v"/>
            </a:pPr>
            <a:r>
              <a:rPr lang="en-GB" sz="2400" dirty="0"/>
              <a:t>All variables have been standardized. The </a:t>
            </a:r>
            <a:r>
              <a:rPr lang="en-GB" sz="2400" dirty="0" err="1"/>
              <a:t>Cronbach</a:t>
            </a:r>
            <a:r>
              <a:rPr lang="en-GB" sz="2400" dirty="0"/>
              <a:t> a value of those question items is 0.828, indicating that the measure is quite reliable</a:t>
            </a:r>
            <a:r>
              <a:rPr lang="en-GB" sz="2400" dirty="0" smtClean="0"/>
              <a:t>.</a:t>
            </a:r>
          </a:p>
          <a:p>
            <a:pPr marL="285750" indent="-285750" algn="just">
              <a:buFont typeface="Wingdings" pitchFamily="2" charset="2"/>
              <a:buChar char="v"/>
            </a:pPr>
            <a:r>
              <a:rPr lang="en-GB" sz="2400" dirty="0" smtClean="0"/>
              <a:t>IT </a:t>
            </a:r>
            <a:r>
              <a:rPr lang="en-GB" sz="2400" dirty="0"/>
              <a:t>infrastructure capacity, resource integration, manufacturing flexibility, asset specificity, information sharing, and </a:t>
            </a:r>
            <a:r>
              <a:rPr lang="en-GB" sz="2400" dirty="0" err="1"/>
              <a:t>Guanxi</a:t>
            </a:r>
            <a:r>
              <a:rPr lang="en-GB" sz="2400" dirty="0"/>
              <a:t>, are 0.79, 0.80, 0.82, 0.81, 0.77, and 0.84, respectively</a:t>
            </a:r>
            <a:r>
              <a:rPr lang="en-GB" sz="2400" dirty="0" smtClean="0"/>
              <a:t>.</a:t>
            </a:r>
          </a:p>
          <a:p>
            <a:pPr marL="285750" indent="-285750" algn="just">
              <a:buFont typeface="Wingdings" pitchFamily="2" charset="2"/>
              <a:buChar char="v"/>
            </a:pPr>
            <a:r>
              <a:rPr lang="en-GB" sz="2400" dirty="0"/>
              <a:t>An a level of 0.7 or above is generally acceptable </a:t>
            </a:r>
            <a:r>
              <a:rPr lang="en-US" sz="2400" dirty="0" smtClean="0"/>
              <a:t>.</a:t>
            </a:r>
          </a:p>
          <a:p>
            <a:pPr marL="285750" indent="-285750" algn="just">
              <a:buFont typeface="Wingdings" pitchFamily="2" charset="2"/>
              <a:buChar char="v"/>
            </a:pPr>
            <a:r>
              <a:rPr lang="en-GB" sz="2400" dirty="0"/>
              <a:t>The multiple regression technique seems to be an appropriate method for data analysis. </a:t>
            </a:r>
            <a:endParaRPr lang="en-GB" sz="2400" dirty="0" smtClean="0"/>
          </a:p>
          <a:p>
            <a:pPr algn="just"/>
            <a:endParaRPr lang="en-US" sz="2400" dirty="0"/>
          </a:p>
        </p:txBody>
      </p:sp>
    </p:spTree>
    <p:extLst>
      <p:ext uri="{BB962C8B-B14F-4D97-AF65-F5344CB8AC3E}">
        <p14:creationId xmlns:p14="http://schemas.microsoft.com/office/powerpoint/2010/main" val="2973134742"/>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89413" y="821346"/>
            <a:ext cx="565404" cy="294347"/>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5"/>
          <p:cNvSpPr txBox="1"/>
          <p:nvPr/>
        </p:nvSpPr>
        <p:spPr>
          <a:xfrm>
            <a:off x="654817" y="676130"/>
            <a:ext cx="1610121" cy="584775"/>
          </a:xfrm>
          <a:prstGeom prst="rect">
            <a:avLst/>
          </a:prstGeom>
          <a:noFill/>
        </p:spPr>
        <p:txBody>
          <a:bodyPr wrap="none" rtlCol="0">
            <a:spAutoFit/>
          </a:bodyPr>
          <a:lstStyle/>
          <a:p>
            <a:r>
              <a:rPr lang="en-US" sz="3200" b="1" dirty="0" smtClean="0"/>
              <a:t>Results</a:t>
            </a:r>
            <a:r>
              <a:rPr lang="en-US" sz="3200" dirty="0" smtClean="0"/>
              <a:t> :</a:t>
            </a:r>
            <a:endParaRPr lang="en-US" sz="3200" dirty="0">
              <a:latin typeface="Times New Roman" pitchFamily="18" charset="0"/>
              <a:cs typeface="Times New Roman" pitchFamily="18" charset="0"/>
            </a:endParaRPr>
          </a:p>
        </p:txBody>
      </p:sp>
      <p:cxnSp>
        <p:nvCxnSpPr>
          <p:cNvPr id="12" name="Straight Connector 11"/>
          <p:cNvCxnSpPr/>
          <p:nvPr/>
        </p:nvCxnSpPr>
        <p:spPr>
          <a:xfrm>
            <a:off x="152400" y="1251177"/>
            <a:ext cx="8839200" cy="9728"/>
          </a:xfrm>
          <a:prstGeom prst="line">
            <a:avLst/>
          </a:prstGeom>
        </p:spPr>
        <p:style>
          <a:lnRef idx="2">
            <a:schemeClr val="accent2"/>
          </a:lnRef>
          <a:fillRef idx="0">
            <a:schemeClr val="accent2"/>
          </a:fillRef>
          <a:effectRef idx="1">
            <a:schemeClr val="accent2"/>
          </a:effectRef>
          <a:fontRef idx="minor">
            <a:schemeClr val="tx1"/>
          </a:fontRef>
        </p:style>
      </p:cxnSp>
      <p:sp>
        <p:nvSpPr>
          <p:cNvPr id="4" name="Slide Number Placeholder 3"/>
          <p:cNvSpPr>
            <a:spLocks noGrp="1"/>
          </p:cNvSpPr>
          <p:nvPr>
            <p:ph type="sldNum" sz="quarter" idx="12"/>
          </p:nvPr>
        </p:nvSpPr>
        <p:spPr/>
        <p:txBody>
          <a:bodyPr/>
          <a:lstStyle/>
          <a:p>
            <a:fld id="{CD77F68A-6D82-49D2-B3D2-0CC5FBE9E4D9}" type="slidenum">
              <a:rPr lang="en-US" smtClean="0"/>
              <a:t>19</a:t>
            </a:fld>
            <a:endParaRPr lang="en-US"/>
          </a:p>
        </p:txBody>
      </p:sp>
      <p:sp>
        <p:nvSpPr>
          <p:cNvPr id="10" name="TextBox 9"/>
          <p:cNvSpPr txBox="1"/>
          <p:nvPr/>
        </p:nvSpPr>
        <p:spPr>
          <a:xfrm>
            <a:off x="175098" y="1524000"/>
            <a:ext cx="8390885" cy="1569660"/>
          </a:xfrm>
          <a:prstGeom prst="rect">
            <a:avLst/>
          </a:prstGeom>
          <a:noFill/>
        </p:spPr>
        <p:txBody>
          <a:bodyPr wrap="square" rtlCol="0">
            <a:spAutoFit/>
          </a:bodyPr>
          <a:lstStyle/>
          <a:p>
            <a:pPr marL="342900" indent="-342900" algn="just">
              <a:buFont typeface="Wingdings" pitchFamily="2" charset="2"/>
              <a:buChar char="v"/>
            </a:pPr>
            <a:r>
              <a:rPr lang="en-GB" sz="2400" dirty="0"/>
              <a:t>Model A includes only the direct effects of five independent variables: IT infrastructure capacity, resource integration, manufacturing flexibility, information sharing, and asset specificity</a:t>
            </a:r>
            <a:r>
              <a:rPr lang="en-GB" sz="2400" dirty="0" smtClean="0"/>
              <a:t>.</a:t>
            </a:r>
            <a:endParaRPr lang="en-US" dirty="0"/>
          </a:p>
        </p:txBody>
      </p:sp>
      <p:sp>
        <p:nvSpPr>
          <p:cNvPr id="13" name="TextBox 12"/>
          <p:cNvSpPr txBox="1"/>
          <p:nvPr/>
        </p:nvSpPr>
        <p:spPr>
          <a:xfrm>
            <a:off x="152400" y="3191608"/>
            <a:ext cx="8619486" cy="1569660"/>
          </a:xfrm>
          <a:prstGeom prst="rect">
            <a:avLst/>
          </a:prstGeom>
          <a:noFill/>
        </p:spPr>
        <p:txBody>
          <a:bodyPr wrap="square" rtlCol="0">
            <a:spAutoFit/>
          </a:bodyPr>
          <a:lstStyle/>
          <a:p>
            <a:pPr marL="285750" indent="-285750" algn="just">
              <a:buFont typeface="Wingdings" pitchFamily="2" charset="2"/>
              <a:buChar char="v"/>
            </a:pPr>
            <a:r>
              <a:rPr lang="en-GB" sz="2400" dirty="0"/>
              <a:t>Of these, only resource integration, asset specificity, and IT infrastructure capacity have significant effects on global logistics competence. Here, the F-value and R2 are 7.76 and 0.284, respectively.</a:t>
            </a:r>
            <a:endParaRPr lang="en-US" sz="2400" dirty="0"/>
          </a:p>
        </p:txBody>
      </p:sp>
      <p:sp>
        <p:nvSpPr>
          <p:cNvPr id="2" name="TextBox 1"/>
          <p:cNvSpPr txBox="1"/>
          <p:nvPr/>
        </p:nvSpPr>
        <p:spPr>
          <a:xfrm>
            <a:off x="134815" y="4876800"/>
            <a:ext cx="8653143" cy="1200329"/>
          </a:xfrm>
          <a:prstGeom prst="rect">
            <a:avLst/>
          </a:prstGeom>
          <a:noFill/>
        </p:spPr>
        <p:txBody>
          <a:bodyPr wrap="square" rtlCol="0">
            <a:spAutoFit/>
          </a:bodyPr>
          <a:lstStyle/>
          <a:p>
            <a:pPr marL="285750" indent="-285750" algn="just">
              <a:buFont typeface="Wingdings" pitchFamily="2" charset="2"/>
              <a:buChar char="v"/>
            </a:pPr>
            <a:r>
              <a:rPr lang="en-GB" sz="2400" dirty="0"/>
              <a:t>Model B adds </a:t>
            </a:r>
            <a:r>
              <a:rPr lang="en-GB" sz="2400" dirty="0" err="1"/>
              <a:t>guanxi</a:t>
            </a:r>
            <a:r>
              <a:rPr lang="en-GB" sz="2400" dirty="0"/>
              <a:t> as an independent variable. The F-value and R2 of regression Model B are 6.53 and 0.288, respectively, indicating that the effect of </a:t>
            </a:r>
            <a:r>
              <a:rPr lang="en-GB" sz="2400" dirty="0" err="1"/>
              <a:t>guanxi</a:t>
            </a:r>
            <a:r>
              <a:rPr lang="en-GB" sz="2400" dirty="0"/>
              <a:t> is not significant.</a:t>
            </a:r>
          </a:p>
        </p:txBody>
      </p:sp>
    </p:spTree>
    <p:extLst>
      <p:ext uri="{BB962C8B-B14F-4D97-AF65-F5344CB8AC3E}">
        <p14:creationId xmlns:p14="http://schemas.microsoft.com/office/powerpoint/2010/main" val="937542791"/>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6000"/>
          </a:stretch>
        </a:blipFill>
        <a:effectLst/>
      </p:bgPr>
    </p:bg>
    <p:spTree>
      <p:nvGrpSpPr>
        <p:cNvPr id="1" name=""/>
        <p:cNvGrpSpPr/>
        <p:nvPr/>
      </p:nvGrpSpPr>
      <p:grpSpPr>
        <a:xfrm>
          <a:off x="0" y="0"/>
          <a:ext cx="0" cy="0"/>
          <a:chOff x="0" y="0"/>
          <a:chExt cx="0" cy="0"/>
        </a:xfrm>
      </p:grpSpPr>
      <p:sp>
        <p:nvSpPr>
          <p:cNvPr id="4" name="TextBox 3"/>
          <p:cNvSpPr txBox="1"/>
          <p:nvPr/>
        </p:nvSpPr>
        <p:spPr>
          <a:xfrm>
            <a:off x="1857983" y="1066800"/>
            <a:ext cx="3810000" cy="646331"/>
          </a:xfrm>
          <a:prstGeom prst="rect">
            <a:avLst/>
          </a:prstGeom>
          <a:noFill/>
        </p:spPr>
        <p:txBody>
          <a:bodyPr wrap="square" rtlCol="0">
            <a:spAutoFit/>
          </a:bodyPr>
          <a:lstStyle/>
          <a:p>
            <a:r>
              <a:rPr lang="en-US" sz="3600" dirty="0" smtClean="0"/>
              <a:t>  </a:t>
            </a:r>
            <a:r>
              <a:rPr lang="en-US" sz="3600" b="1" dirty="0" smtClean="0">
                <a:latin typeface="Tahoma" pitchFamily="34" charset="0"/>
                <a:ea typeface="Tahoma" pitchFamily="34" charset="0"/>
                <a:cs typeface="Tahoma" pitchFamily="34" charset="0"/>
              </a:rPr>
              <a:t>Outline</a:t>
            </a:r>
            <a:endParaRPr lang="en-US" sz="3600" b="1" dirty="0">
              <a:latin typeface="Tahoma" pitchFamily="34" charset="0"/>
              <a:ea typeface="Tahoma" pitchFamily="34" charset="0"/>
              <a:cs typeface="Tahoma" pitchFamily="34" charset="0"/>
            </a:endParaRPr>
          </a:p>
        </p:txBody>
      </p:sp>
      <p:sp>
        <p:nvSpPr>
          <p:cNvPr id="6" name="TextBox 5"/>
          <p:cNvSpPr txBox="1"/>
          <p:nvPr/>
        </p:nvSpPr>
        <p:spPr>
          <a:xfrm>
            <a:off x="1676400" y="2362200"/>
            <a:ext cx="6858000" cy="2308324"/>
          </a:xfrm>
          <a:prstGeom prst="rect">
            <a:avLst/>
          </a:prstGeom>
          <a:noFill/>
        </p:spPr>
        <p:txBody>
          <a:bodyPr wrap="square" rtlCol="0">
            <a:spAutoFit/>
          </a:bodyPr>
          <a:lstStyle/>
          <a:p>
            <a:pPr marL="342900" indent="-342900" algn="just">
              <a:buFont typeface="+mj-lt"/>
              <a:buAutoNum type="arabicPeriod"/>
            </a:pPr>
            <a:r>
              <a:rPr lang="en-US" sz="2400" dirty="0" smtClean="0">
                <a:latin typeface="Tahoma" pitchFamily="34" charset="0"/>
                <a:ea typeface="Tahoma" pitchFamily="34" charset="0"/>
                <a:cs typeface="Tahoma" pitchFamily="34" charset="0"/>
              </a:rPr>
              <a:t>Introduction  </a:t>
            </a:r>
          </a:p>
          <a:p>
            <a:pPr marL="342900" indent="-342900" algn="just">
              <a:buFont typeface="+mj-lt"/>
              <a:buAutoNum type="arabicPeriod"/>
            </a:pPr>
            <a:r>
              <a:rPr lang="en-US" sz="2400" dirty="0">
                <a:latin typeface="Tahoma" pitchFamily="34" charset="0"/>
                <a:ea typeface="Tahoma" pitchFamily="34" charset="0"/>
                <a:cs typeface="Tahoma" pitchFamily="34" charset="0"/>
              </a:rPr>
              <a:t>B</a:t>
            </a:r>
            <a:r>
              <a:rPr lang="en-US" sz="2400" dirty="0" smtClean="0">
                <a:latin typeface="Tahoma" pitchFamily="34" charset="0"/>
                <a:ea typeface="Tahoma" pitchFamily="34" charset="0"/>
                <a:cs typeface="Tahoma" pitchFamily="34" charset="0"/>
              </a:rPr>
              <a:t>ackground and hypotheses </a:t>
            </a:r>
          </a:p>
          <a:p>
            <a:pPr marL="342900" indent="-342900" algn="just">
              <a:buFont typeface="+mj-lt"/>
              <a:buAutoNum type="arabicPeriod"/>
            </a:pPr>
            <a:r>
              <a:rPr lang="en-US" sz="2400" dirty="0" smtClean="0">
                <a:latin typeface="Tahoma" pitchFamily="34" charset="0"/>
                <a:ea typeface="Tahoma" pitchFamily="34" charset="0"/>
                <a:cs typeface="Tahoma" pitchFamily="34" charset="0"/>
              </a:rPr>
              <a:t>Research Method</a:t>
            </a:r>
          </a:p>
          <a:p>
            <a:pPr marL="342900" indent="-342900" algn="just">
              <a:buFont typeface="+mj-lt"/>
              <a:buAutoNum type="arabicPeriod"/>
            </a:pPr>
            <a:r>
              <a:rPr lang="en-US" sz="2400" dirty="0" smtClean="0">
                <a:latin typeface="Tahoma" pitchFamily="34" charset="0"/>
                <a:ea typeface="Tahoma" pitchFamily="34" charset="0"/>
                <a:cs typeface="Tahoma" pitchFamily="34" charset="0"/>
              </a:rPr>
              <a:t>Results</a:t>
            </a:r>
          </a:p>
          <a:p>
            <a:pPr marL="342900" indent="-342900" algn="just">
              <a:buFont typeface="+mj-lt"/>
              <a:buAutoNum type="arabicPeriod"/>
            </a:pPr>
            <a:r>
              <a:rPr lang="en-US" sz="2400" dirty="0" smtClean="0">
                <a:latin typeface="Tahoma" pitchFamily="34" charset="0"/>
                <a:ea typeface="Tahoma" pitchFamily="34" charset="0"/>
                <a:cs typeface="Tahoma" pitchFamily="34" charset="0"/>
              </a:rPr>
              <a:t>Discussion</a:t>
            </a:r>
          </a:p>
          <a:p>
            <a:pPr marL="342900" indent="-342900" algn="just">
              <a:buFont typeface="+mj-lt"/>
              <a:buAutoNum type="arabicPeriod"/>
            </a:pPr>
            <a:r>
              <a:rPr lang="en-US" sz="2400" dirty="0" smtClean="0">
                <a:latin typeface="Tahoma" pitchFamily="34" charset="0"/>
                <a:ea typeface="Tahoma" pitchFamily="34" charset="0"/>
                <a:cs typeface="Tahoma" pitchFamily="34" charset="0"/>
              </a:rPr>
              <a:t>Limitations and Future research</a:t>
            </a:r>
          </a:p>
        </p:txBody>
      </p:sp>
      <p:cxnSp>
        <p:nvCxnSpPr>
          <p:cNvPr id="9" name="Straight Connector 8"/>
          <p:cNvCxnSpPr/>
          <p:nvPr/>
        </p:nvCxnSpPr>
        <p:spPr>
          <a:xfrm>
            <a:off x="1428345" y="1828800"/>
            <a:ext cx="6553200" cy="0"/>
          </a:xfrm>
          <a:prstGeom prst="line">
            <a:avLst/>
          </a:prstGeom>
        </p:spPr>
        <p:style>
          <a:lnRef idx="2">
            <a:schemeClr val="accent2"/>
          </a:lnRef>
          <a:fillRef idx="0">
            <a:schemeClr val="accent2"/>
          </a:fillRef>
          <a:effectRef idx="1">
            <a:schemeClr val="accent2"/>
          </a:effectRef>
          <a:fontRef idx="minor">
            <a:schemeClr val="tx1"/>
          </a:fontRef>
        </p:style>
      </p:cxnSp>
      <p:sp>
        <p:nvSpPr>
          <p:cNvPr id="2" name="Slide Number Placeholder 1"/>
          <p:cNvSpPr>
            <a:spLocks noGrp="1"/>
          </p:cNvSpPr>
          <p:nvPr>
            <p:ph type="sldNum" sz="quarter" idx="12"/>
          </p:nvPr>
        </p:nvSpPr>
        <p:spPr/>
        <p:txBody>
          <a:bodyPr/>
          <a:lstStyle/>
          <a:p>
            <a:fld id="{CD77F68A-6D82-49D2-B3D2-0CC5FBE9E4D9}" type="slidenum">
              <a:rPr lang="en-US" smtClean="0"/>
              <a:t>2</a:t>
            </a:fld>
            <a:endParaRPr lang="en-US"/>
          </a:p>
        </p:txBody>
      </p:sp>
    </p:spTree>
    <p:extLst>
      <p:ext uri="{BB962C8B-B14F-4D97-AF65-F5344CB8AC3E}">
        <p14:creationId xmlns:p14="http://schemas.microsoft.com/office/powerpoint/2010/main" val="3103535442"/>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89413" y="821346"/>
            <a:ext cx="565404" cy="294347"/>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5"/>
          <p:cNvSpPr txBox="1"/>
          <p:nvPr/>
        </p:nvSpPr>
        <p:spPr>
          <a:xfrm>
            <a:off x="654817" y="676130"/>
            <a:ext cx="1610121" cy="584775"/>
          </a:xfrm>
          <a:prstGeom prst="rect">
            <a:avLst/>
          </a:prstGeom>
          <a:noFill/>
        </p:spPr>
        <p:txBody>
          <a:bodyPr wrap="none" rtlCol="0">
            <a:spAutoFit/>
          </a:bodyPr>
          <a:lstStyle/>
          <a:p>
            <a:r>
              <a:rPr lang="en-US" sz="3200" b="1" dirty="0" smtClean="0"/>
              <a:t>Results</a:t>
            </a:r>
            <a:r>
              <a:rPr lang="en-US" sz="3200" dirty="0" smtClean="0"/>
              <a:t> :</a:t>
            </a:r>
            <a:endParaRPr lang="en-US" sz="3200" dirty="0">
              <a:latin typeface="Times New Roman" pitchFamily="18" charset="0"/>
              <a:cs typeface="Times New Roman" pitchFamily="18" charset="0"/>
            </a:endParaRPr>
          </a:p>
        </p:txBody>
      </p:sp>
      <p:cxnSp>
        <p:nvCxnSpPr>
          <p:cNvPr id="12" name="Straight Connector 11"/>
          <p:cNvCxnSpPr/>
          <p:nvPr/>
        </p:nvCxnSpPr>
        <p:spPr>
          <a:xfrm>
            <a:off x="152400" y="1251177"/>
            <a:ext cx="8839200" cy="9728"/>
          </a:xfrm>
          <a:prstGeom prst="line">
            <a:avLst/>
          </a:prstGeom>
        </p:spPr>
        <p:style>
          <a:lnRef idx="2">
            <a:schemeClr val="accent2"/>
          </a:lnRef>
          <a:fillRef idx="0">
            <a:schemeClr val="accent2"/>
          </a:fillRef>
          <a:effectRef idx="1">
            <a:schemeClr val="accent2"/>
          </a:effectRef>
          <a:fontRef idx="minor">
            <a:schemeClr val="tx1"/>
          </a:fontRef>
        </p:style>
      </p:cxnSp>
      <p:sp>
        <p:nvSpPr>
          <p:cNvPr id="4" name="Slide Number Placeholder 3"/>
          <p:cNvSpPr>
            <a:spLocks noGrp="1"/>
          </p:cNvSpPr>
          <p:nvPr>
            <p:ph type="sldNum" sz="quarter" idx="12"/>
          </p:nvPr>
        </p:nvSpPr>
        <p:spPr/>
        <p:txBody>
          <a:bodyPr/>
          <a:lstStyle/>
          <a:p>
            <a:fld id="{CD77F68A-6D82-49D2-B3D2-0CC5FBE9E4D9}" type="slidenum">
              <a:rPr lang="en-US" smtClean="0"/>
              <a:t>20</a:t>
            </a:fld>
            <a:endParaRPr lang="en-US"/>
          </a:p>
        </p:txBody>
      </p:sp>
      <p:sp>
        <p:nvSpPr>
          <p:cNvPr id="10" name="TextBox 9"/>
          <p:cNvSpPr txBox="1"/>
          <p:nvPr/>
        </p:nvSpPr>
        <p:spPr>
          <a:xfrm>
            <a:off x="175098" y="1524000"/>
            <a:ext cx="8390885" cy="830997"/>
          </a:xfrm>
          <a:prstGeom prst="rect">
            <a:avLst/>
          </a:prstGeom>
          <a:noFill/>
        </p:spPr>
        <p:txBody>
          <a:bodyPr wrap="square" rtlCol="0">
            <a:spAutoFit/>
          </a:bodyPr>
          <a:lstStyle/>
          <a:p>
            <a:pPr marL="342900" indent="-342900" algn="just">
              <a:buFont typeface="Wingdings" pitchFamily="2" charset="2"/>
              <a:buChar char="v"/>
            </a:pPr>
            <a:r>
              <a:rPr lang="en-GB" sz="2400" dirty="0"/>
              <a:t>In fact, the empirical studies do not have consistent results on the effect of </a:t>
            </a:r>
            <a:r>
              <a:rPr lang="en-GB" sz="2400" dirty="0" err="1"/>
              <a:t>guanxi</a:t>
            </a:r>
            <a:r>
              <a:rPr lang="en-GB" sz="2400" dirty="0"/>
              <a:t> on performance.</a:t>
            </a:r>
            <a:endParaRPr lang="en-US" dirty="0"/>
          </a:p>
        </p:txBody>
      </p:sp>
      <p:sp>
        <p:nvSpPr>
          <p:cNvPr id="2" name="TextBox 1"/>
          <p:cNvSpPr txBox="1"/>
          <p:nvPr/>
        </p:nvSpPr>
        <p:spPr>
          <a:xfrm>
            <a:off x="187569" y="2438400"/>
            <a:ext cx="8653143" cy="830997"/>
          </a:xfrm>
          <a:prstGeom prst="rect">
            <a:avLst/>
          </a:prstGeom>
          <a:noFill/>
        </p:spPr>
        <p:txBody>
          <a:bodyPr wrap="square" rtlCol="0">
            <a:spAutoFit/>
          </a:bodyPr>
          <a:lstStyle/>
          <a:p>
            <a:pPr marL="285750" indent="-285750" algn="just">
              <a:buFont typeface="Wingdings" pitchFamily="2" charset="2"/>
              <a:buChar char="v"/>
            </a:pPr>
            <a:r>
              <a:rPr lang="en-US" sz="2400" dirty="0"/>
              <a:t> </a:t>
            </a:r>
            <a:r>
              <a:rPr lang="en-GB" sz="2400" dirty="0"/>
              <a:t>In the third model, the interaction terms between </a:t>
            </a:r>
            <a:r>
              <a:rPr lang="en-GB" sz="2400" dirty="0" err="1"/>
              <a:t>guanxi</a:t>
            </a:r>
            <a:r>
              <a:rPr lang="en-GB" sz="2400" dirty="0"/>
              <a:t> and the other four independent variables were included.</a:t>
            </a:r>
            <a:endParaRPr lang="en-US" sz="2400" dirty="0"/>
          </a:p>
        </p:txBody>
      </p:sp>
      <p:sp>
        <p:nvSpPr>
          <p:cNvPr id="3" name="TextBox 2"/>
          <p:cNvSpPr txBox="1"/>
          <p:nvPr/>
        </p:nvSpPr>
        <p:spPr>
          <a:xfrm>
            <a:off x="100410" y="3352800"/>
            <a:ext cx="8740302" cy="1200329"/>
          </a:xfrm>
          <a:prstGeom prst="rect">
            <a:avLst/>
          </a:prstGeom>
          <a:noFill/>
        </p:spPr>
        <p:txBody>
          <a:bodyPr wrap="square" rtlCol="0">
            <a:spAutoFit/>
          </a:bodyPr>
          <a:lstStyle/>
          <a:p>
            <a:pPr marL="285750" indent="-285750" algn="just">
              <a:buFont typeface="Wingdings" pitchFamily="2" charset="2"/>
              <a:buChar char="v"/>
            </a:pPr>
            <a:r>
              <a:rPr lang="en-GB" sz="2400" dirty="0"/>
              <a:t>Here, the F-value and R2 of regression Model C are 6.06 and 0.395, respectively, indicating that the interaction terms significantly improve the explanatory power on global logistics competence.</a:t>
            </a:r>
            <a:endParaRPr lang="en-US" sz="2400" dirty="0"/>
          </a:p>
        </p:txBody>
      </p:sp>
      <p:sp>
        <p:nvSpPr>
          <p:cNvPr id="7" name="TextBox 6"/>
          <p:cNvSpPr txBox="1"/>
          <p:nvPr/>
        </p:nvSpPr>
        <p:spPr>
          <a:xfrm>
            <a:off x="275118" y="4724399"/>
            <a:ext cx="8390885" cy="830997"/>
          </a:xfrm>
          <a:prstGeom prst="rect">
            <a:avLst/>
          </a:prstGeom>
          <a:noFill/>
        </p:spPr>
        <p:txBody>
          <a:bodyPr wrap="square" rtlCol="0">
            <a:spAutoFit/>
          </a:bodyPr>
          <a:lstStyle/>
          <a:p>
            <a:pPr marL="285750" indent="-285750" algn="just">
              <a:buFont typeface="Wingdings" pitchFamily="2" charset="2"/>
              <a:buChar char="v"/>
            </a:pPr>
            <a:r>
              <a:rPr lang="en-GB" sz="2400" dirty="0"/>
              <a:t>We therefore accept Model C as a better model to explain global logistics competence.</a:t>
            </a:r>
            <a:endParaRPr lang="en-US" sz="2400" dirty="0"/>
          </a:p>
        </p:txBody>
      </p:sp>
    </p:spTree>
    <p:extLst>
      <p:ext uri="{BB962C8B-B14F-4D97-AF65-F5344CB8AC3E}">
        <p14:creationId xmlns:p14="http://schemas.microsoft.com/office/powerpoint/2010/main" val="3407104624"/>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89413" y="821346"/>
            <a:ext cx="565404" cy="294347"/>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5"/>
          <p:cNvSpPr txBox="1"/>
          <p:nvPr/>
        </p:nvSpPr>
        <p:spPr>
          <a:xfrm>
            <a:off x="654817" y="676130"/>
            <a:ext cx="1610121" cy="584775"/>
          </a:xfrm>
          <a:prstGeom prst="rect">
            <a:avLst/>
          </a:prstGeom>
          <a:noFill/>
        </p:spPr>
        <p:txBody>
          <a:bodyPr wrap="none" rtlCol="0">
            <a:spAutoFit/>
          </a:bodyPr>
          <a:lstStyle/>
          <a:p>
            <a:r>
              <a:rPr lang="en-US" sz="3200" b="1" dirty="0" smtClean="0"/>
              <a:t>Results</a:t>
            </a:r>
            <a:r>
              <a:rPr lang="en-US" sz="3200" dirty="0" smtClean="0"/>
              <a:t> :</a:t>
            </a:r>
            <a:endParaRPr lang="en-US" sz="3200" dirty="0">
              <a:latin typeface="Times New Roman" pitchFamily="18" charset="0"/>
              <a:cs typeface="Times New Roman" pitchFamily="18" charset="0"/>
            </a:endParaRPr>
          </a:p>
        </p:txBody>
      </p:sp>
      <p:cxnSp>
        <p:nvCxnSpPr>
          <p:cNvPr id="12" name="Straight Connector 11"/>
          <p:cNvCxnSpPr/>
          <p:nvPr/>
        </p:nvCxnSpPr>
        <p:spPr>
          <a:xfrm>
            <a:off x="152400" y="1251177"/>
            <a:ext cx="8839200" cy="9728"/>
          </a:xfrm>
          <a:prstGeom prst="line">
            <a:avLst/>
          </a:prstGeom>
        </p:spPr>
        <p:style>
          <a:lnRef idx="2">
            <a:schemeClr val="accent2"/>
          </a:lnRef>
          <a:fillRef idx="0">
            <a:schemeClr val="accent2"/>
          </a:fillRef>
          <a:effectRef idx="1">
            <a:schemeClr val="accent2"/>
          </a:effectRef>
          <a:fontRef idx="minor">
            <a:schemeClr val="tx1"/>
          </a:fontRef>
        </p:style>
      </p:cxnSp>
      <p:sp>
        <p:nvSpPr>
          <p:cNvPr id="4" name="Slide Number Placeholder 3"/>
          <p:cNvSpPr>
            <a:spLocks noGrp="1"/>
          </p:cNvSpPr>
          <p:nvPr>
            <p:ph type="sldNum" sz="quarter" idx="12"/>
          </p:nvPr>
        </p:nvSpPr>
        <p:spPr/>
        <p:txBody>
          <a:bodyPr/>
          <a:lstStyle/>
          <a:p>
            <a:fld id="{CD77F68A-6D82-49D2-B3D2-0CC5FBE9E4D9}" type="slidenum">
              <a:rPr lang="en-US" smtClean="0"/>
              <a:t>21</a:t>
            </a:fld>
            <a:endParaRPr lang="en-US"/>
          </a:p>
        </p:txBody>
      </p:sp>
      <p:sp>
        <p:nvSpPr>
          <p:cNvPr id="10" name="TextBox 9"/>
          <p:cNvSpPr txBox="1"/>
          <p:nvPr/>
        </p:nvSpPr>
        <p:spPr>
          <a:xfrm>
            <a:off x="175098" y="1524000"/>
            <a:ext cx="8390885" cy="1200329"/>
          </a:xfrm>
          <a:prstGeom prst="rect">
            <a:avLst/>
          </a:prstGeom>
          <a:noFill/>
        </p:spPr>
        <p:txBody>
          <a:bodyPr wrap="square" rtlCol="0">
            <a:spAutoFit/>
          </a:bodyPr>
          <a:lstStyle/>
          <a:p>
            <a:pPr marL="342900" indent="-342900" algn="just">
              <a:buFont typeface="Wingdings" pitchFamily="2" charset="2"/>
              <a:buChar char="v"/>
            </a:pPr>
            <a:r>
              <a:rPr lang="en-GB" sz="2400" dirty="0"/>
              <a:t>Model C includes interaction effects of </a:t>
            </a:r>
            <a:r>
              <a:rPr lang="en-GB" sz="2400" dirty="0" err="1"/>
              <a:t>guanxi</a:t>
            </a:r>
            <a:r>
              <a:rPr lang="en-GB" sz="2400" dirty="0"/>
              <a:t> with resource integration, manufacturing flexibility, information sharing, and asset </a:t>
            </a:r>
            <a:r>
              <a:rPr lang="en-GB" sz="2400" dirty="0" smtClean="0"/>
              <a:t>specificity.</a:t>
            </a:r>
            <a:endParaRPr lang="en-US" dirty="0"/>
          </a:p>
        </p:txBody>
      </p:sp>
      <p:sp>
        <p:nvSpPr>
          <p:cNvPr id="3" name="TextBox 2"/>
          <p:cNvSpPr txBox="1"/>
          <p:nvPr/>
        </p:nvSpPr>
        <p:spPr>
          <a:xfrm>
            <a:off x="201849" y="2724329"/>
            <a:ext cx="8740302" cy="1200329"/>
          </a:xfrm>
          <a:prstGeom prst="rect">
            <a:avLst/>
          </a:prstGeom>
          <a:noFill/>
        </p:spPr>
        <p:txBody>
          <a:bodyPr wrap="square" rtlCol="0">
            <a:spAutoFit/>
          </a:bodyPr>
          <a:lstStyle/>
          <a:p>
            <a:pPr marL="285750" indent="-285750" algn="just">
              <a:buFont typeface="Wingdings" pitchFamily="2" charset="2"/>
              <a:buChar char="v"/>
            </a:pPr>
            <a:r>
              <a:rPr lang="en-GB" sz="2400" dirty="0"/>
              <a:t>Here, the R2 value is significantly improved from 0.28 to 0.39, and the main effects are unchanged for resource integration and IT infrastructure capacity.</a:t>
            </a:r>
            <a:endParaRPr lang="en-US" sz="2400" dirty="0"/>
          </a:p>
        </p:txBody>
      </p:sp>
      <p:sp>
        <p:nvSpPr>
          <p:cNvPr id="7" name="TextBox 6"/>
          <p:cNvSpPr txBox="1"/>
          <p:nvPr/>
        </p:nvSpPr>
        <p:spPr>
          <a:xfrm>
            <a:off x="201849" y="3924658"/>
            <a:ext cx="8534400" cy="830997"/>
          </a:xfrm>
          <a:prstGeom prst="rect">
            <a:avLst/>
          </a:prstGeom>
          <a:noFill/>
        </p:spPr>
        <p:txBody>
          <a:bodyPr wrap="square" rtlCol="0">
            <a:spAutoFit/>
          </a:bodyPr>
          <a:lstStyle/>
          <a:p>
            <a:pPr marL="285750" indent="-285750" algn="just">
              <a:buFont typeface="Wingdings" pitchFamily="2" charset="2"/>
              <a:buChar char="v"/>
            </a:pPr>
            <a:r>
              <a:rPr lang="en-GB" sz="2400" dirty="0"/>
              <a:t>The main effect of manufacturing flexibility becomes significant, which is consistent with the literature.</a:t>
            </a:r>
            <a:endParaRPr lang="en-US" sz="2400" dirty="0"/>
          </a:p>
        </p:txBody>
      </p:sp>
      <p:sp>
        <p:nvSpPr>
          <p:cNvPr id="2" name="TextBox 1"/>
          <p:cNvSpPr txBox="1"/>
          <p:nvPr/>
        </p:nvSpPr>
        <p:spPr>
          <a:xfrm>
            <a:off x="253324" y="4869597"/>
            <a:ext cx="8431449" cy="830997"/>
          </a:xfrm>
          <a:prstGeom prst="rect">
            <a:avLst/>
          </a:prstGeom>
          <a:noFill/>
        </p:spPr>
        <p:txBody>
          <a:bodyPr wrap="square" rtlCol="0">
            <a:spAutoFit/>
          </a:bodyPr>
          <a:lstStyle/>
          <a:p>
            <a:pPr marL="285750" indent="-285750" algn="just">
              <a:buFont typeface="Wingdings" pitchFamily="2" charset="2"/>
              <a:buChar char="v"/>
            </a:pPr>
            <a:r>
              <a:rPr lang="en-GB" sz="2400" dirty="0"/>
              <a:t>The negative effect of asset specificity becomes insignificant when including the interaction effects of </a:t>
            </a:r>
            <a:r>
              <a:rPr lang="en-GB" sz="2400" dirty="0" err="1"/>
              <a:t>guanxi</a:t>
            </a:r>
            <a:r>
              <a:rPr lang="en-GB" sz="2400" dirty="0"/>
              <a:t> </a:t>
            </a:r>
            <a:r>
              <a:rPr lang="en-GB" sz="2400" dirty="0" smtClean="0"/>
              <a:t>culture.</a:t>
            </a:r>
            <a:endParaRPr lang="en-US" sz="2400" dirty="0"/>
          </a:p>
        </p:txBody>
      </p:sp>
    </p:spTree>
    <p:extLst>
      <p:ext uri="{BB962C8B-B14F-4D97-AF65-F5344CB8AC3E}">
        <p14:creationId xmlns:p14="http://schemas.microsoft.com/office/powerpoint/2010/main" val="1979052773"/>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89413" y="821346"/>
            <a:ext cx="565404" cy="294347"/>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5"/>
          <p:cNvSpPr txBox="1"/>
          <p:nvPr/>
        </p:nvSpPr>
        <p:spPr>
          <a:xfrm>
            <a:off x="654817" y="676130"/>
            <a:ext cx="1610121" cy="584775"/>
          </a:xfrm>
          <a:prstGeom prst="rect">
            <a:avLst/>
          </a:prstGeom>
          <a:noFill/>
        </p:spPr>
        <p:txBody>
          <a:bodyPr wrap="none" rtlCol="0">
            <a:spAutoFit/>
          </a:bodyPr>
          <a:lstStyle/>
          <a:p>
            <a:r>
              <a:rPr lang="en-US" sz="3200" b="1" dirty="0" smtClean="0"/>
              <a:t>Results</a:t>
            </a:r>
            <a:r>
              <a:rPr lang="en-US" sz="3200" dirty="0" smtClean="0"/>
              <a:t> :</a:t>
            </a:r>
            <a:endParaRPr lang="en-US" sz="3200" dirty="0">
              <a:latin typeface="Times New Roman" pitchFamily="18" charset="0"/>
              <a:cs typeface="Times New Roman" pitchFamily="18" charset="0"/>
            </a:endParaRPr>
          </a:p>
        </p:txBody>
      </p:sp>
      <p:cxnSp>
        <p:nvCxnSpPr>
          <p:cNvPr id="12" name="Straight Connector 11"/>
          <p:cNvCxnSpPr/>
          <p:nvPr/>
        </p:nvCxnSpPr>
        <p:spPr>
          <a:xfrm>
            <a:off x="152400" y="1251177"/>
            <a:ext cx="8839200" cy="9728"/>
          </a:xfrm>
          <a:prstGeom prst="line">
            <a:avLst/>
          </a:prstGeom>
        </p:spPr>
        <p:style>
          <a:lnRef idx="2">
            <a:schemeClr val="accent2"/>
          </a:lnRef>
          <a:fillRef idx="0">
            <a:schemeClr val="accent2"/>
          </a:fillRef>
          <a:effectRef idx="1">
            <a:schemeClr val="accent2"/>
          </a:effectRef>
          <a:fontRef idx="minor">
            <a:schemeClr val="tx1"/>
          </a:fontRef>
        </p:style>
      </p:cxnSp>
      <p:sp>
        <p:nvSpPr>
          <p:cNvPr id="4" name="Slide Number Placeholder 3"/>
          <p:cNvSpPr>
            <a:spLocks noGrp="1"/>
          </p:cNvSpPr>
          <p:nvPr>
            <p:ph type="sldNum" sz="quarter" idx="12"/>
          </p:nvPr>
        </p:nvSpPr>
        <p:spPr/>
        <p:txBody>
          <a:bodyPr/>
          <a:lstStyle/>
          <a:p>
            <a:fld id="{CD77F68A-6D82-49D2-B3D2-0CC5FBE9E4D9}" type="slidenum">
              <a:rPr lang="en-US" smtClean="0"/>
              <a:t>22</a:t>
            </a:fld>
            <a:endParaRPr lang="en-US"/>
          </a:p>
        </p:txBody>
      </p:sp>
      <p:sp>
        <p:nvSpPr>
          <p:cNvPr id="10" name="TextBox 9"/>
          <p:cNvSpPr txBox="1"/>
          <p:nvPr/>
        </p:nvSpPr>
        <p:spPr>
          <a:xfrm>
            <a:off x="175098" y="1447800"/>
            <a:ext cx="8390885" cy="1200329"/>
          </a:xfrm>
          <a:prstGeom prst="rect">
            <a:avLst/>
          </a:prstGeom>
          <a:noFill/>
        </p:spPr>
        <p:txBody>
          <a:bodyPr wrap="square" rtlCol="0">
            <a:spAutoFit/>
          </a:bodyPr>
          <a:lstStyle/>
          <a:p>
            <a:pPr marL="342900" indent="-342900" algn="just">
              <a:buFont typeface="Wingdings" pitchFamily="2" charset="2"/>
              <a:buChar char="v"/>
            </a:pPr>
            <a:r>
              <a:rPr lang="en-GB" sz="2400" dirty="0"/>
              <a:t>The most interesting result of the interaction model is that there is a very high level of negative interaction effects of </a:t>
            </a:r>
            <a:r>
              <a:rPr lang="en-GB" sz="2400" dirty="0" err="1"/>
              <a:t>guanxi</a:t>
            </a:r>
            <a:r>
              <a:rPr lang="en-GB" sz="2400" dirty="0"/>
              <a:t> and information sharing.</a:t>
            </a:r>
            <a:endParaRPr lang="en-US" dirty="0"/>
          </a:p>
        </p:txBody>
      </p:sp>
    </p:spTree>
    <p:extLst>
      <p:ext uri="{BB962C8B-B14F-4D97-AF65-F5344CB8AC3E}">
        <p14:creationId xmlns:p14="http://schemas.microsoft.com/office/powerpoint/2010/main" val="1409931072"/>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89413" y="821346"/>
            <a:ext cx="565404" cy="294347"/>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5"/>
          <p:cNvSpPr txBox="1"/>
          <p:nvPr/>
        </p:nvSpPr>
        <p:spPr>
          <a:xfrm>
            <a:off x="654817" y="676130"/>
            <a:ext cx="1610121" cy="584775"/>
          </a:xfrm>
          <a:prstGeom prst="rect">
            <a:avLst/>
          </a:prstGeom>
          <a:noFill/>
        </p:spPr>
        <p:txBody>
          <a:bodyPr wrap="none" rtlCol="0">
            <a:spAutoFit/>
          </a:bodyPr>
          <a:lstStyle/>
          <a:p>
            <a:r>
              <a:rPr lang="en-US" sz="3200" b="1" dirty="0" smtClean="0"/>
              <a:t>Results</a:t>
            </a:r>
            <a:r>
              <a:rPr lang="en-US" sz="3200" dirty="0" smtClean="0"/>
              <a:t> :</a:t>
            </a:r>
            <a:endParaRPr lang="en-US" sz="3200" dirty="0">
              <a:latin typeface="Times New Roman" pitchFamily="18" charset="0"/>
              <a:cs typeface="Times New Roman" pitchFamily="18" charset="0"/>
            </a:endParaRPr>
          </a:p>
        </p:txBody>
      </p:sp>
      <p:cxnSp>
        <p:nvCxnSpPr>
          <p:cNvPr id="12" name="Straight Connector 11"/>
          <p:cNvCxnSpPr/>
          <p:nvPr/>
        </p:nvCxnSpPr>
        <p:spPr>
          <a:xfrm>
            <a:off x="152400" y="1251177"/>
            <a:ext cx="8839200" cy="9728"/>
          </a:xfrm>
          <a:prstGeom prst="line">
            <a:avLst/>
          </a:prstGeom>
        </p:spPr>
        <p:style>
          <a:lnRef idx="2">
            <a:schemeClr val="accent2"/>
          </a:lnRef>
          <a:fillRef idx="0">
            <a:schemeClr val="accent2"/>
          </a:fillRef>
          <a:effectRef idx="1">
            <a:schemeClr val="accent2"/>
          </a:effectRef>
          <a:fontRef idx="minor">
            <a:schemeClr val="tx1"/>
          </a:fontRef>
        </p:style>
      </p:cxnSp>
      <p:sp>
        <p:nvSpPr>
          <p:cNvPr id="4" name="Slide Number Placeholder 3"/>
          <p:cNvSpPr>
            <a:spLocks noGrp="1"/>
          </p:cNvSpPr>
          <p:nvPr>
            <p:ph type="sldNum" sz="quarter" idx="12"/>
          </p:nvPr>
        </p:nvSpPr>
        <p:spPr/>
        <p:txBody>
          <a:bodyPr/>
          <a:lstStyle/>
          <a:p>
            <a:fld id="{CD77F68A-6D82-49D2-B3D2-0CC5FBE9E4D9}" type="slidenum">
              <a:rPr lang="en-US" smtClean="0"/>
              <a:t>23</a:t>
            </a:fld>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1752600"/>
            <a:ext cx="7772400" cy="3886199"/>
          </a:xfrm>
          <a:prstGeom prst="rect">
            <a:avLst/>
          </a:prstGeom>
        </p:spPr>
      </p:pic>
    </p:spTree>
    <p:extLst>
      <p:ext uri="{BB962C8B-B14F-4D97-AF65-F5344CB8AC3E}">
        <p14:creationId xmlns:p14="http://schemas.microsoft.com/office/powerpoint/2010/main" val="3958035746"/>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89413" y="821346"/>
            <a:ext cx="565404" cy="294347"/>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5"/>
          <p:cNvSpPr txBox="1"/>
          <p:nvPr/>
        </p:nvSpPr>
        <p:spPr>
          <a:xfrm>
            <a:off x="654817" y="676130"/>
            <a:ext cx="1610121" cy="584775"/>
          </a:xfrm>
          <a:prstGeom prst="rect">
            <a:avLst/>
          </a:prstGeom>
          <a:noFill/>
        </p:spPr>
        <p:txBody>
          <a:bodyPr wrap="none" rtlCol="0">
            <a:spAutoFit/>
          </a:bodyPr>
          <a:lstStyle/>
          <a:p>
            <a:r>
              <a:rPr lang="en-US" sz="3200" b="1" dirty="0" smtClean="0"/>
              <a:t>Results</a:t>
            </a:r>
            <a:r>
              <a:rPr lang="en-US" sz="3200" dirty="0" smtClean="0"/>
              <a:t> :</a:t>
            </a:r>
            <a:endParaRPr lang="en-US" sz="3200" dirty="0">
              <a:latin typeface="Times New Roman" pitchFamily="18" charset="0"/>
              <a:cs typeface="Times New Roman" pitchFamily="18" charset="0"/>
            </a:endParaRPr>
          </a:p>
        </p:txBody>
      </p:sp>
      <p:cxnSp>
        <p:nvCxnSpPr>
          <p:cNvPr id="12" name="Straight Connector 11"/>
          <p:cNvCxnSpPr/>
          <p:nvPr/>
        </p:nvCxnSpPr>
        <p:spPr>
          <a:xfrm>
            <a:off x="152400" y="1251177"/>
            <a:ext cx="8839200" cy="9728"/>
          </a:xfrm>
          <a:prstGeom prst="line">
            <a:avLst/>
          </a:prstGeom>
        </p:spPr>
        <p:style>
          <a:lnRef idx="2">
            <a:schemeClr val="accent2"/>
          </a:lnRef>
          <a:fillRef idx="0">
            <a:schemeClr val="accent2"/>
          </a:fillRef>
          <a:effectRef idx="1">
            <a:schemeClr val="accent2"/>
          </a:effectRef>
          <a:fontRef idx="minor">
            <a:schemeClr val="tx1"/>
          </a:fontRef>
        </p:style>
      </p:cxnSp>
      <p:sp>
        <p:nvSpPr>
          <p:cNvPr id="4" name="Slide Number Placeholder 3"/>
          <p:cNvSpPr>
            <a:spLocks noGrp="1"/>
          </p:cNvSpPr>
          <p:nvPr>
            <p:ph type="sldNum" sz="quarter" idx="12"/>
          </p:nvPr>
        </p:nvSpPr>
        <p:spPr/>
        <p:txBody>
          <a:bodyPr/>
          <a:lstStyle/>
          <a:p>
            <a:fld id="{CD77F68A-6D82-49D2-B3D2-0CC5FBE9E4D9}" type="slidenum">
              <a:rPr lang="en-US" smtClean="0"/>
              <a:t>24</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2115" y="1371600"/>
            <a:ext cx="8086085" cy="4572000"/>
          </a:xfrm>
          <a:prstGeom prst="rect">
            <a:avLst/>
          </a:prstGeom>
        </p:spPr>
      </p:pic>
    </p:spTree>
    <p:extLst>
      <p:ext uri="{BB962C8B-B14F-4D97-AF65-F5344CB8AC3E}">
        <p14:creationId xmlns:p14="http://schemas.microsoft.com/office/powerpoint/2010/main" val="378445590"/>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89413" y="821346"/>
            <a:ext cx="565404" cy="294347"/>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5"/>
          <p:cNvSpPr txBox="1"/>
          <p:nvPr/>
        </p:nvSpPr>
        <p:spPr>
          <a:xfrm>
            <a:off x="654817" y="676130"/>
            <a:ext cx="2173993" cy="584775"/>
          </a:xfrm>
          <a:prstGeom prst="rect">
            <a:avLst/>
          </a:prstGeom>
          <a:noFill/>
        </p:spPr>
        <p:txBody>
          <a:bodyPr wrap="none" rtlCol="0">
            <a:spAutoFit/>
          </a:bodyPr>
          <a:lstStyle/>
          <a:p>
            <a:r>
              <a:rPr lang="en-US" sz="3200" b="1" dirty="0"/>
              <a:t>Discussion</a:t>
            </a:r>
            <a:r>
              <a:rPr lang="en-US" sz="3200" b="1" dirty="0" smtClean="0"/>
              <a:t> :</a:t>
            </a:r>
            <a:endParaRPr lang="en-US" sz="3200" b="1" dirty="0">
              <a:latin typeface="Times New Roman" pitchFamily="18" charset="0"/>
              <a:cs typeface="Times New Roman" pitchFamily="18" charset="0"/>
            </a:endParaRPr>
          </a:p>
        </p:txBody>
      </p:sp>
      <p:cxnSp>
        <p:nvCxnSpPr>
          <p:cNvPr id="12" name="Straight Connector 11"/>
          <p:cNvCxnSpPr/>
          <p:nvPr/>
        </p:nvCxnSpPr>
        <p:spPr>
          <a:xfrm>
            <a:off x="152400" y="1251177"/>
            <a:ext cx="8839200" cy="9728"/>
          </a:xfrm>
          <a:prstGeom prst="line">
            <a:avLst/>
          </a:prstGeom>
        </p:spPr>
        <p:style>
          <a:lnRef idx="2">
            <a:schemeClr val="accent2"/>
          </a:lnRef>
          <a:fillRef idx="0">
            <a:schemeClr val="accent2"/>
          </a:fillRef>
          <a:effectRef idx="1">
            <a:schemeClr val="accent2"/>
          </a:effectRef>
          <a:fontRef idx="minor">
            <a:schemeClr val="tx1"/>
          </a:fontRef>
        </p:style>
      </p:cxnSp>
      <p:sp>
        <p:nvSpPr>
          <p:cNvPr id="4" name="Slide Number Placeholder 3"/>
          <p:cNvSpPr>
            <a:spLocks noGrp="1"/>
          </p:cNvSpPr>
          <p:nvPr>
            <p:ph type="sldNum" sz="quarter" idx="12"/>
          </p:nvPr>
        </p:nvSpPr>
        <p:spPr/>
        <p:txBody>
          <a:bodyPr/>
          <a:lstStyle/>
          <a:p>
            <a:fld id="{CD77F68A-6D82-49D2-B3D2-0CC5FBE9E4D9}" type="slidenum">
              <a:rPr lang="en-US" smtClean="0"/>
              <a:t>25</a:t>
            </a:fld>
            <a:endParaRPr lang="en-US"/>
          </a:p>
        </p:txBody>
      </p:sp>
      <p:sp>
        <p:nvSpPr>
          <p:cNvPr id="9" name="TextBox 8"/>
          <p:cNvSpPr txBox="1"/>
          <p:nvPr/>
        </p:nvSpPr>
        <p:spPr>
          <a:xfrm>
            <a:off x="143234" y="1600200"/>
            <a:ext cx="8686800" cy="1569660"/>
          </a:xfrm>
          <a:prstGeom prst="rect">
            <a:avLst/>
          </a:prstGeom>
          <a:noFill/>
        </p:spPr>
        <p:txBody>
          <a:bodyPr wrap="square" rtlCol="0">
            <a:spAutoFit/>
          </a:bodyPr>
          <a:lstStyle/>
          <a:p>
            <a:pPr marL="342900" indent="-342900" algn="just">
              <a:buFont typeface="Wingdings" pitchFamily="2" charset="2"/>
              <a:buChar char="v"/>
            </a:pPr>
            <a:r>
              <a:rPr lang="en-GB" sz="2400" dirty="0"/>
              <a:t>These results are consistent with previous findings in the literature [15]. However, the main effects of information sharing and asset specificity do not significantly affect global logistics competence in the Chinese supply networks.</a:t>
            </a:r>
            <a:endParaRPr lang="en-US" sz="2400" dirty="0"/>
          </a:p>
        </p:txBody>
      </p:sp>
      <p:sp>
        <p:nvSpPr>
          <p:cNvPr id="14" name="TextBox 13"/>
          <p:cNvSpPr txBox="1"/>
          <p:nvPr/>
        </p:nvSpPr>
        <p:spPr>
          <a:xfrm>
            <a:off x="131885" y="3169860"/>
            <a:ext cx="8610990" cy="1569660"/>
          </a:xfrm>
          <a:prstGeom prst="rect">
            <a:avLst/>
          </a:prstGeom>
          <a:noFill/>
        </p:spPr>
        <p:txBody>
          <a:bodyPr wrap="square" rtlCol="0">
            <a:spAutoFit/>
          </a:bodyPr>
          <a:lstStyle/>
          <a:p>
            <a:pPr marL="285750" indent="-285750" algn="just">
              <a:buFont typeface="Wingdings" pitchFamily="2" charset="2"/>
              <a:buChar char="v"/>
            </a:pPr>
            <a:r>
              <a:rPr lang="en-GB" sz="2400" dirty="0"/>
              <a:t>Though </a:t>
            </a:r>
            <a:r>
              <a:rPr lang="en-GB" sz="2400" dirty="0" err="1"/>
              <a:t>guanxi</a:t>
            </a:r>
            <a:r>
              <a:rPr lang="en-GB" sz="2400" dirty="0"/>
              <a:t> itself does not directly affect global logistics competence, it does mitigate the effects of information sharing and manufacturing flexibility, which theoretically have major impacts on global logistics competence.</a:t>
            </a:r>
            <a:endParaRPr lang="en-US" sz="2400" dirty="0"/>
          </a:p>
        </p:txBody>
      </p:sp>
      <p:sp>
        <p:nvSpPr>
          <p:cNvPr id="2" name="TextBox 1"/>
          <p:cNvSpPr txBox="1"/>
          <p:nvPr/>
        </p:nvSpPr>
        <p:spPr>
          <a:xfrm>
            <a:off x="224968" y="4770895"/>
            <a:ext cx="8457919" cy="1200329"/>
          </a:xfrm>
          <a:prstGeom prst="rect">
            <a:avLst/>
          </a:prstGeom>
          <a:noFill/>
        </p:spPr>
        <p:txBody>
          <a:bodyPr wrap="square" rtlCol="0">
            <a:spAutoFit/>
          </a:bodyPr>
          <a:lstStyle/>
          <a:p>
            <a:pPr marL="285750" indent="-285750" algn="just">
              <a:buFont typeface="Wingdings" pitchFamily="2" charset="2"/>
              <a:buChar char="v"/>
            </a:pPr>
            <a:r>
              <a:rPr lang="en-GB" sz="2400" dirty="0"/>
              <a:t>However, </a:t>
            </a:r>
            <a:r>
              <a:rPr lang="en-GB" sz="2400" dirty="0" err="1"/>
              <a:t>guanxi</a:t>
            </a:r>
            <a:r>
              <a:rPr lang="en-GB" sz="2400" dirty="0"/>
              <a:t> strengthens the effect of resource integration on global logistics competence and asset specificity becomes unimportant when taking </a:t>
            </a:r>
            <a:r>
              <a:rPr lang="en-GB" sz="2400" dirty="0" err="1"/>
              <a:t>guanxi</a:t>
            </a:r>
            <a:r>
              <a:rPr lang="en-GB" sz="2400" dirty="0"/>
              <a:t> into account.</a:t>
            </a:r>
            <a:endParaRPr lang="en-US" sz="2400" dirty="0"/>
          </a:p>
        </p:txBody>
      </p:sp>
    </p:spTree>
    <p:extLst>
      <p:ext uri="{BB962C8B-B14F-4D97-AF65-F5344CB8AC3E}">
        <p14:creationId xmlns:p14="http://schemas.microsoft.com/office/powerpoint/2010/main" val="2176576041"/>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89413" y="821346"/>
            <a:ext cx="565404" cy="294347"/>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5"/>
          <p:cNvSpPr txBox="1"/>
          <p:nvPr/>
        </p:nvSpPr>
        <p:spPr>
          <a:xfrm>
            <a:off x="654817" y="676130"/>
            <a:ext cx="2133918" cy="584775"/>
          </a:xfrm>
          <a:prstGeom prst="rect">
            <a:avLst/>
          </a:prstGeom>
          <a:noFill/>
        </p:spPr>
        <p:txBody>
          <a:bodyPr wrap="none" rtlCol="0">
            <a:spAutoFit/>
          </a:bodyPr>
          <a:lstStyle/>
          <a:p>
            <a:r>
              <a:rPr lang="en-US" sz="3200" dirty="0" smtClean="0"/>
              <a:t>Discussion :</a:t>
            </a:r>
            <a:endParaRPr lang="en-US" sz="3200" dirty="0">
              <a:latin typeface="Times New Roman" pitchFamily="18" charset="0"/>
              <a:cs typeface="Times New Roman" pitchFamily="18" charset="0"/>
            </a:endParaRPr>
          </a:p>
        </p:txBody>
      </p:sp>
      <p:cxnSp>
        <p:nvCxnSpPr>
          <p:cNvPr id="12" name="Straight Connector 11"/>
          <p:cNvCxnSpPr/>
          <p:nvPr/>
        </p:nvCxnSpPr>
        <p:spPr>
          <a:xfrm>
            <a:off x="152400" y="1251177"/>
            <a:ext cx="8839200" cy="9728"/>
          </a:xfrm>
          <a:prstGeom prst="line">
            <a:avLst/>
          </a:prstGeom>
        </p:spPr>
        <p:style>
          <a:lnRef idx="2">
            <a:schemeClr val="accent2"/>
          </a:lnRef>
          <a:fillRef idx="0">
            <a:schemeClr val="accent2"/>
          </a:fillRef>
          <a:effectRef idx="1">
            <a:schemeClr val="accent2"/>
          </a:effectRef>
          <a:fontRef idx="minor">
            <a:schemeClr val="tx1"/>
          </a:fontRef>
        </p:style>
      </p:cxnSp>
      <p:sp>
        <p:nvSpPr>
          <p:cNvPr id="3" name="TextBox 2"/>
          <p:cNvSpPr txBox="1"/>
          <p:nvPr/>
        </p:nvSpPr>
        <p:spPr>
          <a:xfrm>
            <a:off x="152400" y="1573823"/>
            <a:ext cx="8389264" cy="830997"/>
          </a:xfrm>
          <a:prstGeom prst="rect">
            <a:avLst/>
          </a:prstGeom>
          <a:noFill/>
        </p:spPr>
        <p:txBody>
          <a:bodyPr wrap="square" rtlCol="0">
            <a:spAutoFit/>
          </a:bodyPr>
          <a:lstStyle/>
          <a:p>
            <a:pPr marL="342900" indent="-342900" algn="just">
              <a:buFont typeface="Wingdings" pitchFamily="2" charset="2"/>
              <a:buChar char="v"/>
            </a:pPr>
            <a:r>
              <a:rPr lang="en-GB" sz="2400" dirty="0" err="1"/>
              <a:t>Guanxi</a:t>
            </a:r>
            <a:r>
              <a:rPr lang="en-GB" sz="2400" dirty="0"/>
              <a:t> culture could interact with information sharing, resource integration, and manufacturing flexibility.</a:t>
            </a:r>
            <a:endParaRPr lang="en-US" sz="2400" dirty="0"/>
          </a:p>
        </p:txBody>
      </p:sp>
      <p:sp>
        <p:nvSpPr>
          <p:cNvPr id="7" name="Slide Number Placeholder 6"/>
          <p:cNvSpPr>
            <a:spLocks noGrp="1"/>
          </p:cNvSpPr>
          <p:nvPr>
            <p:ph type="sldNum" sz="quarter" idx="12"/>
          </p:nvPr>
        </p:nvSpPr>
        <p:spPr/>
        <p:txBody>
          <a:bodyPr/>
          <a:lstStyle/>
          <a:p>
            <a:fld id="{CD77F68A-6D82-49D2-B3D2-0CC5FBE9E4D9}" type="slidenum">
              <a:rPr lang="en-US" smtClean="0"/>
              <a:t>26</a:t>
            </a:fld>
            <a:endParaRPr lang="en-US"/>
          </a:p>
        </p:txBody>
      </p:sp>
      <p:sp>
        <p:nvSpPr>
          <p:cNvPr id="10" name="TextBox 9"/>
          <p:cNvSpPr txBox="1"/>
          <p:nvPr/>
        </p:nvSpPr>
        <p:spPr>
          <a:xfrm>
            <a:off x="231274" y="2743200"/>
            <a:ext cx="8477624" cy="830997"/>
          </a:xfrm>
          <a:prstGeom prst="rect">
            <a:avLst/>
          </a:prstGeom>
          <a:noFill/>
        </p:spPr>
        <p:txBody>
          <a:bodyPr wrap="square" rtlCol="0">
            <a:spAutoFit/>
          </a:bodyPr>
          <a:lstStyle/>
          <a:p>
            <a:pPr marL="285750" indent="-285750" algn="just">
              <a:buFont typeface="Wingdings" pitchFamily="2" charset="2"/>
              <a:buChar char="v"/>
            </a:pPr>
            <a:r>
              <a:rPr lang="en-GB" sz="2400" dirty="0"/>
              <a:t>These findings are useful for managers dealing with </a:t>
            </a:r>
            <a:r>
              <a:rPr lang="en-GB" sz="2400" dirty="0" err="1"/>
              <a:t>interfirm</a:t>
            </a:r>
            <a:r>
              <a:rPr lang="en-GB" sz="2400" dirty="0"/>
              <a:t> partnerships and supply chain management.</a:t>
            </a:r>
            <a:endParaRPr lang="en-US" sz="2400" dirty="0"/>
          </a:p>
        </p:txBody>
      </p:sp>
      <p:sp>
        <p:nvSpPr>
          <p:cNvPr id="2" name="TextBox 1"/>
          <p:cNvSpPr txBox="1"/>
          <p:nvPr/>
        </p:nvSpPr>
        <p:spPr>
          <a:xfrm>
            <a:off x="301694" y="3886200"/>
            <a:ext cx="8336783" cy="1569660"/>
          </a:xfrm>
          <a:prstGeom prst="rect">
            <a:avLst/>
          </a:prstGeom>
          <a:noFill/>
        </p:spPr>
        <p:txBody>
          <a:bodyPr wrap="square" rtlCol="0">
            <a:spAutoFit/>
          </a:bodyPr>
          <a:lstStyle/>
          <a:p>
            <a:pPr marL="342900" indent="-342900" algn="just">
              <a:buFont typeface="Wingdings" pitchFamily="2" charset="2"/>
              <a:buChar char="v"/>
            </a:pPr>
            <a:r>
              <a:rPr lang="en-GB" sz="2400" dirty="0"/>
              <a:t>Accelerated by the advancement of new information and communication technologies, global sourcing, global production and global logistics have become a new trend in business </a:t>
            </a:r>
            <a:r>
              <a:rPr lang="en-GB" sz="2400" dirty="0" smtClean="0"/>
              <a:t>practice.</a:t>
            </a:r>
            <a:endParaRPr lang="en-US" sz="2400" dirty="0"/>
          </a:p>
        </p:txBody>
      </p:sp>
    </p:spTree>
    <p:extLst>
      <p:ext uri="{BB962C8B-B14F-4D97-AF65-F5344CB8AC3E}">
        <p14:creationId xmlns:p14="http://schemas.microsoft.com/office/powerpoint/2010/main" val="3499879142"/>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89413" y="821346"/>
            <a:ext cx="565404" cy="294347"/>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5"/>
          <p:cNvSpPr txBox="1"/>
          <p:nvPr/>
        </p:nvSpPr>
        <p:spPr>
          <a:xfrm>
            <a:off x="654817" y="676130"/>
            <a:ext cx="5602368" cy="584775"/>
          </a:xfrm>
          <a:prstGeom prst="rect">
            <a:avLst/>
          </a:prstGeom>
          <a:noFill/>
        </p:spPr>
        <p:txBody>
          <a:bodyPr wrap="none" rtlCol="0">
            <a:spAutoFit/>
          </a:bodyPr>
          <a:lstStyle/>
          <a:p>
            <a:r>
              <a:rPr lang="en-US" sz="3200" b="1" dirty="0" smtClean="0"/>
              <a:t>Limitations </a:t>
            </a:r>
            <a:r>
              <a:rPr lang="en-US" sz="3200" b="1" dirty="0"/>
              <a:t>and future research </a:t>
            </a:r>
          </a:p>
        </p:txBody>
      </p:sp>
      <p:cxnSp>
        <p:nvCxnSpPr>
          <p:cNvPr id="12" name="Straight Connector 11"/>
          <p:cNvCxnSpPr/>
          <p:nvPr/>
        </p:nvCxnSpPr>
        <p:spPr>
          <a:xfrm>
            <a:off x="152400" y="1251177"/>
            <a:ext cx="8839200" cy="9728"/>
          </a:xfrm>
          <a:prstGeom prst="line">
            <a:avLst/>
          </a:prstGeom>
        </p:spPr>
        <p:style>
          <a:lnRef idx="2">
            <a:schemeClr val="accent2"/>
          </a:lnRef>
          <a:fillRef idx="0">
            <a:schemeClr val="accent2"/>
          </a:fillRef>
          <a:effectRef idx="1">
            <a:schemeClr val="accent2"/>
          </a:effectRef>
          <a:fontRef idx="minor">
            <a:schemeClr val="tx1"/>
          </a:fontRef>
        </p:style>
      </p:cxnSp>
      <p:sp>
        <p:nvSpPr>
          <p:cNvPr id="2" name="TextBox 1"/>
          <p:cNvSpPr txBox="1"/>
          <p:nvPr/>
        </p:nvSpPr>
        <p:spPr>
          <a:xfrm>
            <a:off x="304800" y="1600200"/>
            <a:ext cx="8534400" cy="2677656"/>
          </a:xfrm>
          <a:prstGeom prst="rect">
            <a:avLst/>
          </a:prstGeom>
          <a:noFill/>
        </p:spPr>
        <p:txBody>
          <a:bodyPr wrap="square" rtlCol="0">
            <a:spAutoFit/>
          </a:bodyPr>
          <a:lstStyle/>
          <a:p>
            <a:pPr marL="285750" indent="-285750" algn="just">
              <a:buFont typeface="Wingdings" pitchFamily="2" charset="2"/>
              <a:buChar char="v"/>
            </a:pPr>
            <a:r>
              <a:rPr lang="en-GB" sz="2400" dirty="0"/>
              <a:t>The findings presented in this paper were limited to analyses of self-reported survey data, the causal relationships between those findings and financial performance are beyond the scope of this research.</a:t>
            </a:r>
          </a:p>
          <a:p>
            <a:pPr marL="285750" indent="-285750" algn="just">
              <a:buFont typeface="Wingdings" pitchFamily="2" charset="2"/>
              <a:buChar char="v"/>
            </a:pPr>
            <a:r>
              <a:rPr lang="en-GB" sz="2400" dirty="0"/>
              <a:t>The causal relationships between global logistics competence, supply chain effectiveness, and financial performance are also significant topics for future research.</a:t>
            </a:r>
            <a:endParaRPr lang="en-US" sz="2400" dirty="0"/>
          </a:p>
        </p:txBody>
      </p:sp>
      <p:sp>
        <p:nvSpPr>
          <p:cNvPr id="3" name="TextBox 2"/>
          <p:cNvSpPr txBox="1"/>
          <p:nvPr/>
        </p:nvSpPr>
        <p:spPr>
          <a:xfrm>
            <a:off x="152400" y="4419600"/>
            <a:ext cx="8301379" cy="830997"/>
          </a:xfrm>
          <a:prstGeom prst="rect">
            <a:avLst/>
          </a:prstGeom>
          <a:noFill/>
        </p:spPr>
        <p:txBody>
          <a:bodyPr wrap="square" rtlCol="0">
            <a:spAutoFit/>
          </a:bodyPr>
          <a:lstStyle/>
          <a:p>
            <a:pPr marL="285750" indent="-285750" algn="just">
              <a:buFont typeface="Wingdings" pitchFamily="2" charset="2"/>
              <a:buChar char="v"/>
            </a:pPr>
            <a:r>
              <a:rPr lang="en-GB" sz="2400" dirty="0"/>
              <a:t>Future research should investigate the potential cultural impacts on </a:t>
            </a:r>
            <a:r>
              <a:rPr lang="en-GB" sz="2400" dirty="0" smtClean="0"/>
              <a:t>inter firm </a:t>
            </a:r>
            <a:r>
              <a:rPr lang="en-GB" sz="2400" dirty="0"/>
              <a:t>partnership and supply chain </a:t>
            </a:r>
            <a:r>
              <a:rPr lang="en-GB" sz="2400" dirty="0" smtClean="0"/>
              <a:t>integration.</a:t>
            </a:r>
            <a:endParaRPr lang="en-US" sz="2400" dirty="0"/>
          </a:p>
        </p:txBody>
      </p:sp>
      <p:sp>
        <p:nvSpPr>
          <p:cNvPr id="4" name="Slide Number Placeholder 3"/>
          <p:cNvSpPr>
            <a:spLocks noGrp="1"/>
          </p:cNvSpPr>
          <p:nvPr>
            <p:ph type="sldNum" sz="quarter" idx="12"/>
          </p:nvPr>
        </p:nvSpPr>
        <p:spPr/>
        <p:txBody>
          <a:bodyPr/>
          <a:lstStyle/>
          <a:p>
            <a:fld id="{CD77F68A-6D82-49D2-B3D2-0CC5FBE9E4D9}" type="slidenum">
              <a:rPr lang="en-US" smtClean="0"/>
              <a:t>27</a:t>
            </a:fld>
            <a:endParaRPr lang="en-US"/>
          </a:p>
        </p:txBody>
      </p:sp>
    </p:spTree>
    <p:extLst>
      <p:ext uri="{BB962C8B-B14F-4D97-AF65-F5344CB8AC3E}">
        <p14:creationId xmlns:p14="http://schemas.microsoft.com/office/powerpoint/2010/main" val="523362156"/>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533400"/>
            <a:ext cx="8229600" cy="5638800"/>
          </a:xfrm>
          <a:prstGeom prst="rect">
            <a:avLst/>
          </a:prstGeom>
        </p:spPr>
      </p:pic>
      <p:sp>
        <p:nvSpPr>
          <p:cNvPr id="3" name="Slide Number Placeholder 2"/>
          <p:cNvSpPr>
            <a:spLocks noGrp="1"/>
          </p:cNvSpPr>
          <p:nvPr>
            <p:ph type="sldNum" sz="quarter" idx="12"/>
          </p:nvPr>
        </p:nvSpPr>
        <p:spPr/>
        <p:txBody>
          <a:bodyPr/>
          <a:lstStyle/>
          <a:p>
            <a:fld id="{CD77F68A-6D82-49D2-B3D2-0CC5FBE9E4D9}" type="slidenum">
              <a:rPr lang="en-US" smtClean="0"/>
              <a:t>28</a:t>
            </a:fld>
            <a:endParaRPr lang="en-US"/>
          </a:p>
        </p:txBody>
      </p:sp>
    </p:spTree>
    <p:extLst>
      <p:ext uri="{BB962C8B-B14F-4D97-AF65-F5344CB8AC3E}">
        <p14:creationId xmlns:p14="http://schemas.microsoft.com/office/powerpoint/2010/main" val="4280296110"/>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49647" y="774113"/>
            <a:ext cx="2524024" cy="584775"/>
          </a:xfrm>
          <a:prstGeom prst="rect">
            <a:avLst/>
          </a:prstGeom>
          <a:noFill/>
        </p:spPr>
        <p:txBody>
          <a:bodyPr wrap="none" rtlCol="0">
            <a:spAutoFit/>
          </a:bodyPr>
          <a:lstStyle/>
          <a:p>
            <a:r>
              <a:rPr lang="en-US" sz="3200" b="1" dirty="0" smtClean="0">
                <a:latin typeface="Times New Roman" pitchFamily="18" charset="0"/>
                <a:cs typeface="Times New Roman" pitchFamily="18" charset="0"/>
              </a:rPr>
              <a:t>Introduction</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p:txBody>
      </p:sp>
      <p:cxnSp>
        <p:nvCxnSpPr>
          <p:cNvPr id="7" name="Straight Connector 6"/>
          <p:cNvCxnSpPr/>
          <p:nvPr/>
        </p:nvCxnSpPr>
        <p:spPr>
          <a:xfrm>
            <a:off x="949647" y="1358888"/>
            <a:ext cx="7841725" cy="0"/>
          </a:xfrm>
          <a:prstGeom prst="line">
            <a:avLst/>
          </a:prstGeom>
        </p:spPr>
        <p:style>
          <a:lnRef idx="2">
            <a:schemeClr val="accent2"/>
          </a:lnRef>
          <a:fillRef idx="0">
            <a:schemeClr val="accent2"/>
          </a:fillRef>
          <a:effectRef idx="1">
            <a:schemeClr val="accent2"/>
          </a:effectRef>
          <a:fontRef idx="minor">
            <a:schemeClr val="tx1"/>
          </a:fontRef>
        </p:style>
      </p:cxnSp>
      <p:sp>
        <p:nvSpPr>
          <p:cNvPr id="4" name="Slide Number Placeholder 3"/>
          <p:cNvSpPr>
            <a:spLocks noGrp="1"/>
          </p:cNvSpPr>
          <p:nvPr>
            <p:ph type="sldNum" sz="quarter" idx="12"/>
          </p:nvPr>
        </p:nvSpPr>
        <p:spPr/>
        <p:txBody>
          <a:bodyPr/>
          <a:lstStyle/>
          <a:p>
            <a:fld id="{CD77F68A-6D82-49D2-B3D2-0CC5FBE9E4D9}" type="slidenum">
              <a:rPr lang="en-US" smtClean="0"/>
              <a:t>3</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046" y="950901"/>
            <a:ext cx="665163" cy="407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1524000"/>
            <a:ext cx="8153400" cy="5277121"/>
          </a:xfrm>
          <a:prstGeom prst="rect">
            <a:avLst/>
          </a:prstGeom>
        </p:spPr>
      </p:pic>
    </p:spTree>
    <p:extLst>
      <p:ext uri="{BB962C8B-B14F-4D97-AF65-F5344CB8AC3E}">
        <p14:creationId xmlns:p14="http://schemas.microsoft.com/office/powerpoint/2010/main" val="1785712454"/>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49647" y="774113"/>
            <a:ext cx="2524024" cy="584775"/>
          </a:xfrm>
          <a:prstGeom prst="rect">
            <a:avLst/>
          </a:prstGeom>
          <a:noFill/>
        </p:spPr>
        <p:txBody>
          <a:bodyPr wrap="none" rtlCol="0">
            <a:spAutoFit/>
          </a:bodyPr>
          <a:lstStyle/>
          <a:p>
            <a:r>
              <a:rPr lang="en-US" sz="3200" b="1" dirty="0" smtClean="0">
                <a:latin typeface="Times New Roman" pitchFamily="18" charset="0"/>
                <a:cs typeface="Times New Roman" pitchFamily="18" charset="0"/>
              </a:rPr>
              <a:t>Introduction</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p:txBody>
      </p:sp>
      <p:sp>
        <p:nvSpPr>
          <p:cNvPr id="2" name="TextBox 1"/>
          <p:cNvSpPr txBox="1"/>
          <p:nvPr/>
        </p:nvSpPr>
        <p:spPr>
          <a:xfrm>
            <a:off x="360485" y="1725811"/>
            <a:ext cx="8477655" cy="1200329"/>
          </a:xfrm>
          <a:prstGeom prst="rect">
            <a:avLst/>
          </a:prstGeom>
          <a:noFill/>
        </p:spPr>
        <p:txBody>
          <a:bodyPr wrap="square" rtlCol="0">
            <a:spAutoFit/>
          </a:bodyPr>
          <a:lstStyle/>
          <a:p>
            <a:pPr marL="285750" indent="-285750" algn="just">
              <a:buFont typeface="Wingdings" pitchFamily="2" charset="2"/>
              <a:buChar char="v"/>
            </a:pPr>
            <a:r>
              <a:rPr lang="en-GB" sz="2400" dirty="0"/>
              <a:t>Global logistics is a complex inter-organizational </a:t>
            </a:r>
            <a:r>
              <a:rPr lang="en-GB" sz="2400" dirty="0" smtClean="0"/>
              <a:t>process.</a:t>
            </a:r>
            <a:r>
              <a:rPr lang="en-US" dirty="0"/>
              <a:t> </a:t>
            </a:r>
            <a:r>
              <a:rPr lang="en-US" sz="2400" dirty="0"/>
              <a:t>Thus, to build </a:t>
            </a:r>
            <a:r>
              <a:rPr lang="en-US" sz="2400" dirty="0" smtClean="0"/>
              <a:t>global </a:t>
            </a:r>
            <a:r>
              <a:rPr lang="en-GB" sz="2400" dirty="0"/>
              <a:t>logistics competence poses a major challenge for manufacturing-based companies.</a:t>
            </a:r>
            <a:endParaRPr lang="en-US" sz="2400" dirty="0"/>
          </a:p>
        </p:txBody>
      </p:sp>
      <p:sp>
        <p:nvSpPr>
          <p:cNvPr id="3" name="TextBox 2"/>
          <p:cNvSpPr txBox="1"/>
          <p:nvPr/>
        </p:nvSpPr>
        <p:spPr>
          <a:xfrm>
            <a:off x="332112" y="2933234"/>
            <a:ext cx="8534400" cy="1569660"/>
          </a:xfrm>
          <a:prstGeom prst="rect">
            <a:avLst/>
          </a:prstGeom>
          <a:noFill/>
        </p:spPr>
        <p:txBody>
          <a:bodyPr wrap="square" rtlCol="0">
            <a:spAutoFit/>
          </a:bodyPr>
          <a:lstStyle/>
          <a:p>
            <a:pPr marL="342900" indent="-342900" algn="just">
              <a:buFont typeface="Wingdings" pitchFamily="2" charset="2"/>
              <a:buChar char="v"/>
            </a:pPr>
            <a:r>
              <a:rPr lang="en-GB" sz="2400" dirty="0"/>
              <a:t> In </a:t>
            </a:r>
            <a:r>
              <a:rPr lang="en-GB" sz="2400" dirty="0" smtClean="0"/>
              <a:t>today’s world </a:t>
            </a:r>
            <a:r>
              <a:rPr lang="en-GB" sz="2400" dirty="0"/>
              <a:t>economy, Chinese manufacturer networks serve as important production bases </a:t>
            </a:r>
            <a:r>
              <a:rPr lang="en-GB" sz="2400" dirty="0" smtClean="0"/>
              <a:t>for many </a:t>
            </a:r>
            <a:r>
              <a:rPr lang="en-GB" sz="2400" dirty="0"/>
              <a:t>goods ranging from sport shoes and umbrellas to cellular phones and </a:t>
            </a:r>
            <a:r>
              <a:rPr lang="en-GB" sz="2400" dirty="0" smtClean="0"/>
              <a:t>notebook computers.</a:t>
            </a:r>
            <a:endParaRPr lang="en-US" sz="2400" dirty="0">
              <a:latin typeface="+mj-lt"/>
              <a:ea typeface="Tahoma" pitchFamily="34" charset="0"/>
              <a:cs typeface="Tahoma" pitchFamily="34" charset="0"/>
            </a:endParaRPr>
          </a:p>
        </p:txBody>
      </p:sp>
      <p:cxnSp>
        <p:nvCxnSpPr>
          <p:cNvPr id="7" name="Straight Connector 6"/>
          <p:cNvCxnSpPr/>
          <p:nvPr/>
        </p:nvCxnSpPr>
        <p:spPr>
          <a:xfrm>
            <a:off x="949647" y="1358888"/>
            <a:ext cx="7841725" cy="0"/>
          </a:xfrm>
          <a:prstGeom prst="line">
            <a:avLst/>
          </a:prstGeom>
        </p:spPr>
        <p:style>
          <a:lnRef idx="2">
            <a:schemeClr val="accent2"/>
          </a:lnRef>
          <a:fillRef idx="0">
            <a:schemeClr val="accent2"/>
          </a:fillRef>
          <a:effectRef idx="1">
            <a:schemeClr val="accent2"/>
          </a:effectRef>
          <a:fontRef idx="minor">
            <a:schemeClr val="tx1"/>
          </a:fontRef>
        </p:style>
      </p:cxnSp>
      <p:sp>
        <p:nvSpPr>
          <p:cNvPr id="4" name="Slide Number Placeholder 3"/>
          <p:cNvSpPr>
            <a:spLocks noGrp="1"/>
          </p:cNvSpPr>
          <p:nvPr>
            <p:ph type="sldNum" sz="quarter" idx="12"/>
          </p:nvPr>
        </p:nvSpPr>
        <p:spPr/>
        <p:txBody>
          <a:bodyPr/>
          <a:lstStyle/>
          <a:p>
            <a:fld id="{CD77F68A-6D82-49D2-B3D2-0CC5FBE9E4D9}" type="slidenum">
              <a:rPr lang="en-US" smtClean="0"/>
              <a:t>4</a:t>
            </a:fld>
            <a:endParaRPr lang="en-US"/>
          </a:p>
        </p:txBody>
      </p:sp>
      <p:sp>
        <p:nvSpPr>
          <p:cNvPr id="8" name="TextBox 7"/>
          <p:cNvSpPr txBox="1"/>
          <p:nvPr/>
        </p:nvSpPr>
        <p:spPr>
          <a:xfrm>
            <a:off x="288600" y="4645269"/>
            <a:ext cx="8722456" cy="830997"/>
          </a:xfrm>
          <a:prstGeom prst="rect">
            <a:avLst/>
          </a:prstGeom>
          <a:noFill/>
        </p:spPr>
        <p:txBody>
          <a:bodyPr wrap="square" rtlCol="0">
            <a:spAutoFit/>
          </a:bodyPr>
          <a:lstStyle/>
          <a:p>
            <a:pPr marL="285750" indent="-285750" algn="just">
              <a:buFont typeface="Wingdings" pitchFamily="2" charset="2"/>
              <a:buChar char="v"/>
            </a:pPr>
            <a:r>
              <a:rPr lang="en-GB" sz="2400" dirty="0"/>
              <a:t>Many </a:t>
            </a:r>
            <a:r>
              <a:rPr lang="en-GB" sz="2400" dirty="0" smtClean="0"/>
              <a:t>scholars have </a:t>
            </a:r>
            <a:r>
              <a:rPr lang="en-GB" sz="2400" dirty="0"/>
              <a:t>noted that </a:t>
            </a:r>
            <a:r>
              <a:rPr lang="en-GB" sz="2400" dirty="0" err="1"/>
              <a:t>guanxi</a:t>
            </a:r>
            <a:r>
              <a:rPr lang="en-GB" sz="2400" dirty="0"/>
              <a:t> (or </a:t>
            </a:r>
            <a:r>
              <a:rPr lang="en-GB" sz="2400" dirty="0" smtClean="0"/>
              <a:t>connections)relationships </a:t>
            </a:r>
            <a:r>
              <a:rPr lang="en-GB" sz="2400" dirty="0"/>
              <a:t>are a key business practice in China</a:t>
            </a:r>
            <a:r>
              <a:rPr lang="en-US" sz="2400" dirty="0" smtClean="0"/>
              <a:t>. </a:t>
            </a:r>
            <a:endParaRPr lang="en-US" sz="24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046" y="950901"/>
            <a:ext cx="665163" cy="407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26562741"/>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49647" y="774113"/>
            <a:ext cx="2524024" cy="584775"/>
          </a:xfrm>
          <a:prstGeom prst="rect">
            <a:avLst/>
          </a:prstGeom>
          <a:noFill/>
        </p:spPr>
        <p:txBody>
          <a:bodyPr wrap="none" rtlCol="0">
            <a:spAutoFit/>
          </a:bodyPr>
          <a:lstStyle/>
          <a:p>
            <a:r>
              <a:rPr lang="en-US" sz="3200" b="1" dirty="0" smtClean="0">
                <a:latin typeface="Times New Roman" pitchFamily="18" charset="0"/>
                <a:cs typeface="Times New Roman" pitchFamily="18" charset="0"/>
              </a:rPr>
              <a:t>Introduction</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p:txBody>
      </p:sp>
      <p:sp>
        <p:nvSpPr>
          <p:cNvPr id="2" name="TextBox 1"/>
          <p:cNvSpPr txBox="1"/>
          <p:nvPr/>
        </p:nvSpPr>
        <p:spPr>
          <a:xfrm>
            <a:off x="437745" y="1788050"/>
            <a:ext cx="8477655" cy="830997"/>
          </a:xfrm>
          <a:prstGeom prst="rect">
            <a:avLst/>
          </a:prstGeom>
          <a:noFill/>
        </p:spPr>
        <p:txBody>
          <a:bodyPr wrap="square" rtlCol="0">
            <a:spAutoFit/>
          </a:bodyPr>
          <a:lstStyle/>
          <a:p>
            <a:pPr marL="342900" indent="-342900">
              <a:buFont typeface="Wingdings" pitchFamily="2" charset="2"/>
              <a:buChar char="v"/>
            </a:pPr>
            <a:r>
              <a:rPr lang="en-GB" sz="2400" dirty="0"/>
              <a:t>Unfortunately, little empirical work has been done to investigate the role of </a:t>
            </a:r>
            <a:r>
              <a:rPr lang="en-GB" sz="2400" dirty="0" err="1"/>
              <a:t>guanxi</a:t>
            </a:r>
            <a:r>
              <a:rPr lang="en-GB" sz="2400" dirty="0"/>
              <a:t> in the logistics and supply chain literature.</a:t>
            </a:r>
            <a:endParaRPr lang="en-US" sz="2400" dirty="0"/>
          </a:p>
        </p:txBody>
      </p:sp>
      <p:sp>
        <p:nvSpPr>
          <p:cNvPr id="3" name="TextBox 2"/>
          <p:cNvSpPr txBox="1"/>
          <p:nvPr/>
        </p:nvSpPr>
        <p:spPr>
          <a:xfrm>
            <a:off x="230595" y="3124199"/>
            <a:ext cx="8534400" cy="1200329"/>
          </a:xfrm>
          <a:prstGeom prst="rect">
            <a:avLst/>
          </a:prstGeom>
          <a:noFill/>
        </p:spPr>
        <p:txBody>
          <a:bodyPr wrap="square" rtlCol="0">
            <a:spAutoFit/>
          </a:bodyPr>
          <a:lstStyle/>
          <a:p>
            <a:pPr marL="342900" indent="-342900" algn="just">
              <a:buFont typeface="Wingdings" pitchFamily="2" charset="2"/>
              <a:buChar char="v"/>
            </a:pPr>
            <a:r>
              <a:rPr lang="en-GB" sz="2400" dirty="0"/>
              <a:t>This paper presents a theoretical framework and empirical evidence on how to enhance global logistics competence by leveraging </a:t>
            </a:r>
            <a:r>
              <a:rPr lang="en-GB" sz="2400" dirty="0" err="1"/>
              <a:t>guanxi</a:t>
            </a:r>
            <a:r>
              <a:rPr lang="en-GB" sz="2400" dirty="0"/>
              <a:t> relationships with Chinese Suppliers.</a:t>
            </a:r>
          </a:p>
        </p:txBody>
      </p:sp>
      <p:cxnSp>
        <p:nvCxnSpPr>
          <p:cNvPr id="7" name="Straight Connector 6"/>
          <p:cNvCxnSpPr/>
          <p:nvPr/>
        </p:nvCxnSpPr>
        <p:spPr>
          <a:xfrm>
            <a:off x="949647" y="1358888"/>
            <a:ext cx="7841725" cy="0"/>
          </a:xfrm>
          <a:prstGeom prst="line">
            <a:avLst/>
          </a:prstGeom>
        </p:spPr>
        <p:style>
          <a:lnRef idx="2">
            <a:schemeClr val="accent2"/>
          </a:lnRef>
          <a:fillRef idx="0">
            <a:schemeClr val="accent2"/>
          </a:fillRef>
          <a:effectRef idx="1">
            <a:schemeClr val="accent2"/>
          </a:effectRef>
          <a:fontRef idx="minor">
            <a:schemeClr val="tx1"/>
          </a:fontRef>
        </p:style>
      </p:cxnSp>
      <p:sp>
        <p:nvSpPr>
          <p:cNvPr id="4" name="Slide Number Placeholder 3"/>
          <p:cNvSpPr>
            <a:spLocks noGrp="1"/>
          </p:cNvSpPr>
          <p:nvPr>
            <p:ph type="sldNum" sz="quarter" idx="12"/>
          </p:nvPr>
        </p:nvSpPr>
        <p:spPr/>
        <p:txBody>
          <a:bodyPr/>
          <a:lstStyle/>
          <a:p>
            <a:fld id="{CD77F68A-6D82-49D2-B3D2-0CC5FBE9E4D9}" type="slidenum">
              <a:rPr lang="en-US" smtClean="0"/>
              <a:t>5</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046" y="950901"/>
            <a:ext cx="665163" cy="407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48557960"/>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110490" y="821346"/>
            <a:ext cx="565404" cy="294347"/>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5"/>
          <p:cNvSpPr txBox="1"/>
          <p:nvPr/>
        </p:nvSpPr>
        <p:spPr>
          <a:xfrm>
            <a:off x="675894" y="651168"/>
            <a:ext cx="5071004" cy="584775"/>
          </a:xfrm>
          <a:prstGeom prst="rect">
            <a:avLst/>
          </a:prstGeom>
          <a:noFill/>
        </p:spPr>
        <p:txBody>
          <a:bodyPr wrap="none" rtlCol="0">
            <a:spAutoFit/>
          </a:bodyPr>
          <a:lstStyle/>
          <a:p>
            <a:r>
              <a:rPr lang="en-US" sz="3200" b="1" dirty="0"/>
              <a:t>Background and hypotheses </a:t>
            </a:r>
          </a:p>
        </p:txBody>
      </p:sp>
      <p:sp>
        <p:nvSpPr>
          <p:cNvPr id="3" name="Slide Number Placeholder 2"/>
          <p:cNvSpPr>
            <a:spLocks noGrp="1"/>
          </p:cNvSpPr>
          <p:nvPr>
            <p:ph type="sldNum" sz="quarter" idx="12"/>
          </p:nvPr>
        </p:nvSpPr>
        <p:spPr/>
        <p:txBody>
          <a:bodyPr/>
          <a:lstStyle/>
          <a:p>
            <a:fld id="{CD77F68A-6D82-49D2-B3D2-0CC5FBE9E4D9}" type="slidenum">
              <a:rPr lang="en-US" smtClean="0"/>
              <a:t>6</a:t>
            </a:fld>
            <a:endParaRPr lang="en-US" dirty="0"/>
          </a:p>
        </p:txBody>
      </p:sp>
      <p:cxnSp>
        <p:nvCxnSpPr>
          <p:cNvPr id="7" name="Straight Connector 6"/>
          <p:cNvCxnSpPr/>
          <p:nvPr/>
        </p:nvCxnSpPr>
        <p:spPr>
          <a:xfrm>
            <a:off x="393192" y="1235943"/>
            <a:ext cx="8369808" cy="0"/>
          </a:xfrm>
          <a:prstGeom prst="line">
            <a:avLst/>
          </a:prstGeom>
        </p:spPr>
        <p:style>
          <a:lnRef idx="2">
            <a:schemeClr val="accent2"/>
          </a:lnRef>
          <a:fillRef idx="0">
            <a:schemeClr val="accent2"/>
          </a:fillRef>
          <a:effectRef idx="1">
            <a:schemeClr val="accent2"/>
          </a:effectRef>
          <a:fontRef idx="minor">
            <a:schemeClr val="tx1"/>
          </a:fontRef>
        </p:style>
      </p:cxnSp>
      <p:sp>
        <p:nvSpPr>
          <p:cNvPr id="4" name="TextBox 3"/>
          <p:cNvSpPr txBox="1"/>
          <p:nvPr/>
        </p:nvSpPr>
        <p:spPr>
          <a:xfrm>
            <a:off x="304800" y="1371600"/>
            <a:ext cx="6160008" cy="461665"/>
          </a:xfrm>
          <a:prstGeom prst="rect">
            <a:avLst/>
          </a:prstGeom>
          <a:noFill/>
        </p:spPr>
        <p:txBody>
          <a:bodyPr wrap="square" rtlCol="0">
            <a:spAutoFit/>
          </a:bodyPr>
          <a:lstStyle/>
          <a:p>
            <a:r>
              <a:rPr lang="en-US" sz="2400" b="1" dirty="0" smtClean="0"/>
              <a:t>Theoretical Framework:</a:t>
            </a:r>
            <a:endParaRPr lang="en-US" sz="2400" b="1" u="sng"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4733" y="1833265"/>
            <a:ext cx="6094667" cy="4496031"/>
          </a:xfrm>
          <a:prstGeom prst="rect">
            <a:avLst/>
          </a:prstGeom>
        </p:spPr>
      </p:pic>
    </p:spTree>
    <p:extLst>
      <p:ext uri="{BB962C8B-B14F-4D97-AF65-F5344CB8AC3E}">
        <p14:creationId xmlns:p14="http://schemas.microsoft.com/office/powerpoint/2010/main" val="3490639447"/>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110490" y="821346"/>
            <a:ext cx="565404" cy="294347"/>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5"/>
          <p:cNvSpPr txBox="1"/>
          <p:nvPr/>
        </p:nvSpPr>
        <p:spPr>
          <a:xfrm>
            <a:off x="675894" y="651168"/>
            <a:ext cx="5071004" cy="584775"/>
          </a:xfrm>
          <a:prstGeom prst="rect">
            <a:avLst/>
          </a:prstGeom>
          <a:noFill/>
        </p:spPr>
        <p:txBody>
          <a:bodyPr wrap="none" rtlCol="0">
            <a:spAutoFit/>
          </a:bodyPr>
          <a:lstStyle/>
          <a:p>
            <a:r>
              <a:rPr lang="en-US" sz="3200" b="1" dirty="0"/>
              <a:t>Background and hypotheses </a:t>
            </a:r>
          </a:p>
        </p:txBody>
      </p:sp>
      <p:sp>
        <p:nvSpPr>
          <p:cNvPr id="3" name="Slide Number Placeholder 2"/>
          <p:cNvSpPr>
            <a:spLocks noGrp="1"/>
          </p:cNvSpPr>
          <p:nvPr>
            <p:ph type="sldNum" sz="quarter" idx="12"/>
          </p:nvPr>
        </p:nvSpPr>
        <p:spPr/>
        <p:txBody>
          <a:bodyPr/>
          <a:lstStyle/>
          <a:p>
            <a:fld id="{CD77F68A-6D82-49D2-B3D2-0CC5FBE9E4D9}" type="slidenum">
              <a:rPr lang="en-US" smtClean="0"/>
              <a:t>7</a:t>
            </a:fld>
            <a:endParaRPr lang="en-US" dirty="0"/>
          </a:p>
        </p:txBody>
      </p:sp>
      <p:cxnSp>
        <p:nvCxnSpPr>
          <p:cNvPr id="7" name="Straight Connector 6"/>
          <p:cNvCxnSpPr/>
          <p:nvPr/>
        </p:nvCxnSpPr>
        <p:spPr>
          <a:xfrm>
            <a:off x="393192" y="1235943"/>
            <a:ext cx="8369808" cy="0"/>
          </a:xfrm>
          <a:prstGeom prst="line">
            <a:avLst/>
          </a:prstGeom>
        </p:spPr>
        <p:style>
          <a:lnRef idx="2">
            <a:schemeClr val="accent2"/>
          </a:lnRef>
          <a:fillRef idx="0">
            <a:schemeClr val="accent2"/>
          </a:fillRef>
          <a:effectRef idx="1">
            <a:schemeClr val="accent2"/>
          </a:effectRef>
          <a:fontRef idx="minor">
            <a:schemeClr val="tx1"/>
          </a:fontRef>
        </p:style>
      </p:cxnSp>
      <p:sp>
        <p:nvSpPr>
          <p:cNvPr id="4" name="TextBox 3"/>
          <p:cNvSpPr txBox="1"/>
          <p:nvPr/>
        </p:nvSpPr>
        <p:spPr>
          <a:xfrm>
            <a:off x="304800" y="1371600"/>
            <a:ext cx="6160008" cy="461665"/>
          </a:xfrm>
          <a:prstGeom prst="rect">
            <a:avLst/>
          </a:prstGeom>
          <a:noFill/>
        </p:spPr>
        <p:txBody>
          <a:bodyPr wrap="square" rtlCol="0">
            <a:spAutoFit/>
          </a:bodyPr>
          <a:lstStyle/>
          <a:p>
            <a:r>
              <a:rPr lang="en-GB" sz="2400" b="1" dirty="0" smtClean="0"/>
              <a:t>Theoretical framework:</a:t>
            </a:r>
            <a:endParaRPr lang="en-US" sz="2400" b="1" u="sng" dirty="0"/>
          </a:p>
        </p:txBody>
      </p:sp>
      <p:sp>
        <p:nvSpPr>
          <p:cNvPr id="8" name="TextBox 7"/>
          <p:cNvSpPr txBox="1"/>
          <p:nvPr/>
        </p:nvSpPr>
        <p:spPr>
          <a:xfrm>
            <a:off x="217494" y="1752600"/>
            <a:ext cx="8545506" cy="830997"/>
          </a:xfrm>
          <a:prstGeom prst="rect">
            <a:avLst/>
          </a:prstGeom>
          <a:noFill/>
        </p:spPr>
        <p:txBody>
          <a:bodyPr wrap="square" rtlCol="0">
            <a:spAutoFit/>
          </a:bodyPr>
          <a:lstStyle/>
          <a:p>
            <a:pPr marL="342900" indent="-342900" algn="just">
              <a:buFont typeface="Wingdings" pitchFamily="2" charset="2"/>
              <a:buChar char="v"/>
            </a:pPr>
            <a:r>
              <a:rPr lang="en-GB" sz="2400" dirty="0" smtClean="0"/>
              <a:t>five </a:t>
            </a:r>
            <a:r>
              <a:rPr lang="en-GB" sz="2400" dirty="0"/>
              <a:t>factors influencing global logistics competence have been identified:</a:t>
            </a:r>
            <a:endParaRPr lang="en-US" sz="2400" dirty="0"/>
          </a:p>
        </p:txBody>
      </p:sp>
      <p:sp>
        <p:nvSpPr>
          <p:cNvPr id="15" name="TextBox 14"/>
          <p:cNvSpPr txBox="1"/>
          <p:nvPr/>
        </p:nvSpPr>
        <p:spPr>
          <a:xfrm>
            <a:off x="428127" y="2514600"/>
            <a:ext cx="4114800" cy="2308324"/>
          </a:xfrm>
          <a:prstGeom prst="rect">
            <a:avLst/>
          </a:prstGeom>
          <a:noFill/>
        </p:spPr>
        <p:txBody>
          <a:bodyPr wrap="square" rtlCol="0">
            <a:spAutoFit/>
          </a:bodyPr>
          <a:lstStyle/>
          <a:p>
            <a:r>
              <a:rPr lang="en-GB" sz="2400" b="1" u="sng" dirty="0" smtClean="0"/>
              <a:t>Independent variables:</a:t>
            </a:r>
          </a:p>
          <a:p>
            <a:pPr marL="342900" indent="-342900">
              <a:buFont typeface="Wingdings" pitchFamily="2" charset="2"/>
              <a:buChar char="§"/>
            </a:pPr>
            <a:r>
              <a:rPr lang="en-GB" sz="2400" dirty="0" smtClean="0"/>
              <a:t>IT Infrastructure</a:t>
            </a:r>
          </a:p>
          <a:p>
            <a:pPr marL="342900" indent="-342900">
              <a:buFont typeface="Wingdings" pitchFamily="2" charset="2"/>
              <a:buChar char="§"/>
            </a:pPr>
            <a:r>
              <a:rPr lang="en-GB" sz="2400" dirty="0" smtClean="0"/>
              <a:t>Resource sharing</a:t>
            </a:r>
          </a:p>
          <a:p>
            <a:pPr marL="342900" indent="-342900">
              <a:buFont typeface="Wingdings" pitchFamily="2" charset="2"/>
              <a:buChar char="§"/>
            </a:pPr>
            <a:r>
              <a:rPr lang="en-GB" sz="2400" dirty="0" smtClean="0"/>
              <a:t>Information sharing</a:t>
            </a:r>
          </a:p>
          <a:p>
            <a:pPr marL="342900" indent="-342900">
              <a:buFont typeface="Wingdings" pitchFamily="2" charset="2"/>
              <a:buChar char="§"/>
            </a:pPr>
            <a:r>
              <a:rPr lang="en-GB" sz="2400" dirty="0" smtClean="0"/>
              <a:t>Asset specificity</a:t>
            </a:r>
          </a:p>
          <a:p>
            <a:pPr marL="342900" indent="-342900">
              <a:buFont typeface="Wingdings" pitchFamily="2" charset="2"/>
              <a:buChar char="§"/>
            </a:pPr>
            <a:r>
              <a:rPr lang="en-GB" sz="2400" dirty="0" smtClean="0"/>
              <a:t>Manufacture flexibility</a:t>
            </a:r>
            <a:endParaRPr lang="en-US" sz="2400" dirty="0"/>
          </a:p>
        </p:txBody>
      </p:sp>
      <p:sp>
        <p:nvSpPr>
          <p:cNvPr id="16" name="TextBox 15"/>
          <p:cNvSpPr txBox="1"/>
          <p:nvPr/>
        </p:nvSpPr>
        <p:spPr>
          <a:xfrm>
            <a:off x="4876800" y="2634734"/>
            <a:ext cx="3581400" cy="830997"/>
          </a:xfrm>
          <a:prstGeom prst="rect">
            <a:avLst/>
          </a:prstGeom>
          <a:noFill/>
        </p:spPr>
        <p:txBody>
          <a:bodyPr wrap="square" rtlCol="0">
            <a:spAutoFit/>
          </a:bodyPr>
          <a:lstStyle/>
          <a:p>
            <a:r>
              <a:rPr lang="en-GB" sz="2400" b="1" u="sng" dirty="0" smtClean="0"/>
              <a:t>Dependent variables:</a:t>
            </a:r>
          </a:p>
          <a:p>
            <a:pPr marL="342900" indent="-342900">
              <a:buFont typeface="Wingdings" pitchFamily="2" charset="2"/>
              <a:buChar char="§"/>
            </a:pPr>
            <a:r>
              <a:rPr lang="en-US" sz="2400" dirty="0"/>
              <a:t>logistics competence</a:t>
            </a:r>
          </a:p>
        </p:txBody>
      </p:sp>
      <p:sp>
        <p:nvSpPr>
          <p:cNvPr id="17" name="TextBox 16"/>
          <p:cNvSpPr txBox="1"/>
          <p:nvPr/>
        </p:nvSpPr>
        <p:spPr>
          <a:xfrm>
            <a:off x="4953000" y="3504501"/>
            <a:ext cx="2819400" cy="830997"/>
          </a:xfrm>
          <a:prstGeom prst="rect">
            <a:avLst/>
          </a:prstGeom>
          <a:noFill/>
        </p:spPr>
        <p:txBody>
          <a:bodyPr wrap="square" rtlCol="0">
            <a:spAutoFit/>
          </a:bodyPr>
          <a:lstStyle/>
          <a:p>
            <a:r>
              <a:rPr lang="en-GB" sz="2400" b="1" u="sng" dirty="0" smtClean="0"/>
              <a:t>Moderator:</a:t>
            </a:r>
          </a:p>
          <a:p>
            <a:pPr marL="342900" indent="-342900">
              <a:buFont typeface="Wingdings" pitchFamily="2" charset="2"/>
              <a:buChar char="§"/>
            </a:pPr>
            <a:r>
              <a:rPr lang="en-US" sz="2400" dirty="0" err="1" smtClean="0"/>
              <a:t>Guanxi</a:t>
            </a:r>
            <a:endParaRPr lang="en-GB" sz="2400" b="1" u="sng" dirty="0" smtClean="0"/>
          </a:p>
        </p:txBody>
      </p:sp>
    </p:spTree>
    <p:extLst>
      <p:ext uri="{BB962C8B-B14F-4D97-AF65-F5344CB8AC3E}">
        <p14:creationId xmlns:p14="http://schemas.microsoft.com/office/powerpoint/2010/main" val="2086630819"/>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110490" y="821346"/>
            <a:ext cx="565404" cy="294347"/>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5"/>
          <p:cNvSpPr txBox="1"/>
          <p:nvPr/>
        </p:nvSpPr>
        <p:spPr>
          <a:xfrm>
            <a:off x="675894" y="651168"/>
            <a:ext cx="5071004" cy="584775"/>
          </a:xfrm>
          <a:prstGeom prst="rect">
            <a:avLst/>
          </a:prstGeom>
          <a:noFill/>
        </p:spPr>
        <p:txBody>
          <a:bodyPr wrap="none" rtlCol="0">
            <a:spAutoFit/>
          </a:bodyPr>
          <a:lstStyle/>
          <a:p>
            <a:r>
              <a:rPr lang="en-US" sz="3200" b="1" dirty="0"/>
              <a:t>Background and hypotheses </a:t>
            </a:r>
          </a:p>
        </p:txBody>
      </p:sp>
      <p:sp>
        <p:nvSpPr>
          <p:cNvPr id="3" name="Slide Number Placeholder 2"/>
          <p:cNvSpPr>
            <a:spLocks noGrp="1"/>
          </p:cNvSpPr>
          <p:nvPr>
            <p:ph type="sldNum" sz="quarter" idx="12"/>
          </p:nvPr>
        </p:nvSpPr>
        <p:spPr/>
        <p:txBody>
          <a:bodyPr/>
          <a:lstStyle/>
          <a:p>
            <a:fld id="{CD77F68A-6D82-49D2-B3D2-0CC5FBE9E4D9}" type="slidenum">
              <a:rPr lang="en-US" smtClean="0"/>
              <a:t>8</a:t>
            </a:fld>
            <a:endParaRPr lang="en-US"/>
          </a:p>
        </p:txBody>
      </p:sp>
      <p:cxnSp>
        <p:nvCxnSpPr>
          <p:cNvPr id="7" name="Straight Connector 6"/>
          <p:cNvCxnSpPr/>
          <p:nvPr/>
        </p:nvCxnSpPr>
        <p:spPr>
          <a:xfrm>
            <a:off x="393192" y="1235943"/>
            <a:ext cx="8369808" cy="0"/>
          </a:xfrm>
          <a:prstGeom prst="line">
            <a:avLst/>
          </a:prstGeom>
        </p:spPr>
        <p:style>
          <a:lnRef idx="2">
            <a:schemeClr val="accent2"/>
          </a:lnRef>
          <a:fillRef idx="0">
            <a:schemeClr val="accent2"/>
          </a:fillRef>
          <a:effectRef idx="1">
            <a:schemeClr val="accent2"/>
          </a:effectRef>
          <a:fontRef idx="minor">
            <a:schemeClr val="tx1"/>
          </a:fontRef>
        </p:style>
      </p:cxnSp>
      <p:sp>
        <p:nvSpPr>
          <p:cNvPr id="4" name="TextBox 3"/>
          <p:cNvSpPr txBox="1"/>
          <p:nvPr/>
        </p:nvSpPr>
        <p:spPr>
          <a:xfrm>
            <a:off x="304800" y="1371600"/>
            <a:ext cx="6160008" cy="461665"/>
          </a:xfrm>
          <a:prstGeom prst="rect">
            <a:avLst/>
          </a:prstGeom>
          <a:noFill/>
        </p:spPr>
        <p:txBody>
          <a:bodyPr wrap="square" rtlCol="0">
            <a:spAutoFit/>
          </a:bodyPr>
          <a:lstStyle/>
          <a:p>
            <a:r>
              <a:rPr lang="en-US" sz="2400" b="1" u="sng" dirty="0"/>
              <a:t>Global logistics competence</a:t>
            </a:r>
            <a:r>
              <a:rPr lang="en-US" sz="2400" b="1" u="sng" dirty="0" smtClean="0"/>
              <a:t>:</a:t>
            </a:r>
            <a:endParaRPr lang="en-US" sz="2400" b="1" u="sng" dirty="0"/>
          </a:p>
        </p:txBody>
      </p:sp>
      <p:sp>
        <p:nvSpPr>
          <p:cNvPr id="8" name="TextBox 7"/>
          <p:cNvSpPr txBox="1"/>
          <p:nvPr/>
        </p:nvSpPr>
        <p:spPr>
          <a:xfrm>
            <a:off x="141294" y="1833584"/>
            <a:ext cx="8229600" cy="1200329"/>
          </a:xfrm>
          <a:prstGeom prst="rect">
            <a:avLst/>
          </a:prstGeom>
          <a:noFill/>
        </p:spPr>
        <p:txBody>
          <a:bodyPr wrap="square" rtlCol="0">
            <a:spAutoFit/>
          </a:bodyPr>
          <a:lstStyle/>
          <a:p>
            <a:pPr marL="342900" indent="-342900" algn="just">
              <a:buFont typeface="Wingdings" pitchFamily="2" charset="2"/>
              <a:buChar char="v"/>
            </a:pPr>
            <a:r>
              <a:rPr lang="en-GB" sz="2400" dirty="0"/>
              <a:t>Global logistics competence is an important strategic asset for manufacturing firms to compete in the current global environment.</a:t>
            </a:r>
            <a:endParaRPr lang="en-US" sz="2400" dirty="0"/>
          </a:p>
        </p:txBody>
      </p:sp>
      <p:sp>
        <p:nvSpPr>
          <p:cNvPr id="10" name="TextBox 9"/>
          <p:cNvSpPr txBox="1"/>
          <p:nvPr/>
        </p:nvSpPr>
        <p:spPr>
          <a:xfrm>
            <a:off x="191911" y="3052119"/>
            <a:ext cx="8369808" cy="1569660"/>
          </a:xfrm>
          <a:prstGeom prst="rect">
            <a:avLst/>
          </a:prstGeom>
          <a:noFill/>
        </p:spPr>
        <p:txBody>
          <a:bodyPr wrap="square" rtlCol="0">
            <a:spAutoFit/>
          </a:bodyPr>
          <a:lstStyle/>
          <a:p>
            <a:pPr marL="342900" indent="-342900" algn="just">
              <a:buFont typeface="Wingdings" pitchFamily="2" charset="2"/>
              <a:buChar char="v"/>
            </a:pPr>
            <a:r>
              <a:rPr lang="en-GB" sz="2400" dirty="0">
                <a:solidFill>
                  <a:srgbClr val="00B0F0"/>
                </a:solidFill>
              </a:rPr>
              <a:t>Stank and Lackey </a:t>
            </a:r>
            <a:r>
              <a:rPr lang="en-GB" sz="2400" dirty="0" smtClean="0">
                <a:solidFill>
                  <a:srgbClr val="00B0F0"/>
                </a:solidFill>
              </a:rPr>
              <a:t> </a:t>
            </a:r>
            <a:r>
              <a:rPr lang="en-GB" sz="2400" dirty="0"/>
              <a:t>suggest that logistics competence should include positioning, integration, agility, and measurement. Of these, positioning is the selected strategic and structural approach to guide logistical operations</a:t>
            </a:r>
            <a:endParaRPr lang="en-US" sz="2400" dirty="0"/>
          </a:p>
        </p:txBody>
      </p:sp>
      <p:sp>
        <p:nvSpPr>
          <p:cNvPr id="11" name="TextBox 10"/>
          <p:cNvSpPr txBox="1"/>
          <p:nvPr/>
        </p:nvSpPr>
        <p:spPr>
          <a:xfrm>
            <a:off x="224149" y="4724400"/>
            <a:ext cx="8256919" cy="1938992"/>
          </a:xfrm>
          <a:prstGeom prst="rect">
            <a:avLst/>
          </a:prstGeom>
          <a:noFill/>
        </p:spPr>
        <p:txBody>
          <a:bodyPr wrap="square" rtlCol="0">
            <a:spAutoFit/>
          </a:bodyPr>
          <a:lstStyle/>
          <a:p>
            <a:pPr marL="285750" indent="-285750" algn="just">
              <a:buFont typeface="Wingdings" pitchFamily="2" charset="2"/>
              <a:buChar char="v"/>
            </a:pPr>
            <a:r>
              <a:rPr lang="en-GB" sz="2400" dirty="0" err="1">
                <a:solidFill>
                  <a:srgbClr val="00B0F0"/>
                </a:solidFill>
              </a:rPr>
              <a:t>Morash</a:t>
            </a:r>
            <a:r>
              <a:rPr lang="en-GB" sz="2400" dirty="0">
                <a:solidFill>
                  <a:srgbClr val="00B0F0"/>
                </a:solidFill>
              </a:rPr>
              <a:t> et al. </a:t>
            </a:r>
            <a:r>
              <a:rPr lang="en-GB" sz="2400" dirty="0" smtClean="0">
                <a:solidFill>
                  <a:srgbClr val="00B0F0"/>
                </a:solidFill>
              </a:rPr>
              <a:t> </a:t>
            </a:r>
            <a:r>
              <a:rPr lang="en-GB" sz="2400" dirty="0"/>
              <a:t>suggest that logistics capabilities should include delivery reliability, post-sale customer service, responsiveness to the target market, delivery speed, pre-sale customer service, widespread distribution coverage, selective distribution </a:t>
            </a:r>
            <a:r>
              <a:rPr lang="en-GB" sz="2400" dirty="0" smtClean="0"/>
              <a:t>cover-age</a:t>
            </a:r>
            <a:r>
              <a:rPr lang="en-GB" sz="2400" dirty="0"/>
              <a:t>, and low total cost </a:t>
            </a:r>
            <a:r>
              <a:rPr lang="en-GB" sz="2400" dirty="0" smtClean="0"/>
              <a:t>distribution.</a:t>
            </a:r>
            <a:endParaRPr lang="en-US" sz="2400" dirty="0">
              <a:solidFill>
                <a:srgbClr val="00B0F0"/>
              </a:solidFill>
            </a:endParaRPr>
          </a:p>
        </p:txBody>
      </p:sp>
    </p:spTree>
    <p:extLst>
      <p:ext uri="{BB962C8B-B14F-4D97-AF65-F5344CB8AC3E}">
        <p14:creationId xmlns:p14="http://schemas.microsoft.com/office/powerpoint/2010/main" val="4099973852"/>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110490" y="821346"/>
            <a:ext cx="565404" cy="294347"/>
          </a:xfrm>
          <a:prstGeom prst="rightArrow">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5"/>
          <p:cNvSpPr txBox="1"/>
          <p:nvPr/>
        </p:nvSpPr>
        <p:spPr>
          <a:xfrm>
            <a:off x="675894" y="651168"/>
            <a:ext cx="5071004" cy="584775"/>
          </a:xfrm>
          <a:prstGeom prst="rect">
            <a:avLst/>
          </a:prstGeom>
          <a:noFill/>
        </p:spPr>
        <p:txBody>
          <a:bodyPr wrap="none" rtlCol="0">
            <a:spAutoFit/>
          </a:bodyPr>
          <a:lstStyle/>
          <a:p>
            <a:r>
              <a:rPr lang="en-US" sz="3200" b="1" dirty="0"/>
              <a:t>Background and hypotheses </a:t>
            </a:r>
          </a:p>
        </p:txBody>
      </p:sp>
      <p:sp>
        <p:nvSpPr>
          <p:cNvPr id="3" name="Slide Number Placeholder 2"/>
          <p:cNvSpPr>
            <a:spLocks noGrp="1"/>
          </p:cNvSpPr>
          <p:nvPr>
            <p:ph type="sldNum" sz="quarter" idx="12"/>
          </p:nvPr>
        </p:nvSpPr>
        <p:spPr/>
        <p:txBody>
          <a:bodyPr/>
          <a:lstStyle/>
          <a:p>
            <a:fld id="{CD77F68A-6D82-49D2-B3D2-0CC5FBE9E4D9}" type="slidenum">
              <a:rPr lang="en-US" smtClean="0"/>
              <a:t>9</a:t>
            </a:fld>
            <a:endParaRPr lang="en-US"/>
          </a:p>
        </p:txBody>
      </p:sp>
      <p:cxnSp>
        <p:nvCxnSpPr>
          <p:cNvPr id="7" name="Straight Connector 6"/>
          <p:cNvCxnSpPr/>
          <p:nvPr/>
        </p:nvCxnSpPr>
        <p:spPr>
          <a:xfrm>
            <a:off x="393192" y="1235943"/>
            <a:ext cx="8369808" cy="0"/>
          </a:xfrm>
          <a:prstGeom prst="line">
            <a:avLst/>
          </a:prstGeom>
        </p:spPr>
        <p:style>
          <a:lnRef idx="2">
            <a:schemeClr val="accent2"/>
          </a:lnRef>
          <a:fillRef idx="0">
            <a:schemeClr val="accent2"/>
          </a:fillRef>
          <a:effectRef idx="1">
            <a:schemeClr val="accent2"/>
          </a:effectRef>
          <a:fontRef idx="minor">
            <a:schemeClr val="tx1"/>
          </a:fontRef>
        </p:style>
      </p:cxnSp>
      <p:sp>
        <p:nvSpPr>
          <p:cNvPr id="4" name="TextBox 3"/>
          <p:cNvSpPr txBox="1"/>
          <p:nvPr/>
        </p:nvSpPr>
        <p:spPr>
          <a:xfrm>
            <a:off x="304800" y="1371600"/>
            <a:ext cx="6160008" cy="461665"/>
          </a:xfrm>
          <a:prstGeom prst="rect">
            <a:avLst/>
          </a:prstGeom>
          <a:noFill/>
        </p:spPr>
        <p:txBody>
          <a:bodyPr wrap="square" rtlCol="0">
            <a:spAutoFit/>
          </a:bodyPr>
          <a:lstStyle/>
          <a:p>
            <a:r>
              <a:rPr lang="en-GB" sz="2400" b="1" u="sng" dirty="0" err="1"/>
              <a:t>Guanxi</a:t>
            </a:r>
            <a:r>
              <a:rPr lang="en-GB" sz="2400" b="1" u="sng" dirty="0"/>
              <a:t> in Chinese supply networks</a:t>
            </a:r>
            <a:r>
              <a:rPr lang="en-US" sz="2400" b="1" u="sng" dirty="0" smtClean="0"/>
              <a:t>:</a:t>
            </a:r>
            <a:endParaRPr lang="en-US" sz="2400" b="1" u="sng" dirty="0"/>
          </a:p>
        </p:txBody>
      </p:sp>
      <p:sp>
        <p:nvSpPr>
          <p:cNvPr id="8" name="TextBox 7"/>
          <p:cNvSpPr txBox="1"/>
          <p:nvPr/>
        </p:nvSpPr>
        <p:spPr>
          <a:xfrm>
            <a:off x="141294" y="1833584"/>
            <a:ext cx="8621706" cy="1200329"/>
          </a:xfrm>
          <a:prstGeom prst="rect">
            <a:avLst/>
          </a:prstGeom>
          <a:noFill/>
        </p:spPr>
        <p:txBody>
          <a:bodyPr wrap="square" rtlCol="0">
            <a:spAutoFit/>
          </a:bodyPr>
          <a:lstStyle/>
          <a:p>
            <a:pPr marL="342900" indent="-342900" algn="just">
              <a:buFont typeface="Wingdings" pitchFamily="2" charset="2"/>
              <a:buChar char="v"/>
            </a:pPr>
            <a:r>
              <a:rPr lang="en-GB" sz="2400" dirty="0" err="1" smtClean="0">
                <a:solidFill>
                  <a:srgbClr val="00B0F0"/>
                </a:solidFill>
              </a:rPr>
              <a:t>Vanhonacker</a:t>
            </a:r>
            <a:r>
              <a:rPr lang="en-GB" sz="2400" dirty="0" smtClean="0"/>
              <a:t> </a:t>
            </a:r>
            <a:r>
              <a:rPr lang="en-GB" sz="2400" dirty="0"/>
              <a:t>suggested, ‘‘</a:t>
            </a:r>
            <a:r>
              <a:rPr lang="en-GB" sz="2400" dirty="0" err="1"/>
              <a:t>Guanxi</a:t>
            </a:r>
            <a:r>
              <a:rPr lang="en-GB" sz="2400" dirty="0"/>
              <a:t>, or </a:t>
            </a:r>
            <a:r>
              <a:rPr lang="en-GB" sz="2400" dirty="0" smtClean="0"/>
              <a:t>personal connection</a:t>
            </a:r>
            <a:r>
              <a:rPr lang="en-GB" sz="2400" dirty="0"/>
              <a:t>, is powerful stuff, and it can divide the loyalties of the sales and </a:t>
            </a:r>
            <a:r>
              <a:rPr lang="en-GB" sz="2400" dirty="0" smtClean="0"/>
              <a:t>procurement people </a:t>
            </a:r>
            <a:r>
              <a:rPr lang="en-GB" sz="2400" dirty="0"/>
              <a:t>your company depends on</a:t>
            </a:r>
            <a:r>
              <a:rPr lang="en-GB" sz="2400" dirty="0" smtClean="0"/>
              <a:t>.</a:t>
            </a:r>
            <a:endParaRPr lang="en-US" sz="2400" dirty="0"/>
          </a:p>
        </p:txBody>
      </p:sp>
      <p:sp>
        <p:nvSpPr>
          <p:cNvPr id="10" name="TextBox 9"/>
          <p:cNvSpPr txBox="1"/>
          <p:nvPr/>
        </p:nvSpPr>
        <p:spPr>
          <a:xfrm>
            <a:off x="141294" y="3057359"/>
            <a:ext cx="8683316" cy="1569660"/>
          </a:xfrm>
          <a:prstGeom prst="rect">
            <a:avLst/>
          </a:prstGeom>
          <a:noFill/>
        </p:spPr>
        <p:txBody>
          <a:bodyPr wrap="square" rtlCol="0">
            <a:spAutoFit/>
          </a:bodyPr>
          <a:lstStyle/>
          <a:p>
            <a:pPr marL="342900" indent="-342900" algn="just">
              <a:buFont typeface="Wingdings" pitchFamily="2" charset="2"/>
              <a:buChar char="v"/>
            </a:pPr>
            <a:r>
              <a:rPr lang="en-GB" sz="2400" dirty="0" err="1" smtClean="0"/>
              <a:t>Guanxi</a:t>
            </a:r>
            <a:r>
              <a:rPr lang="en-GB" sz="2400" dirty="0" smtClean="0"/>
              <a:t> </a:t>
            </a:r>
            <a:r>
              <a:rPr lang="en-GB" sz="2400" dirty="0"/>
              <a:t>relationships are characterized by mutual trust and the willingness to engage in activities that engender mutual benefits. The art of using </a:t>
            </a:r>
            <a:r>
              <a:rPr lang="en-GB" sz="2400" dirty="0" err="1"/>
              <a:t>guanxi</a:t>
            </a:r>
            <a:r>
              <a:rPr lang="en-GB" sz="2400" dirty="0"/>
              <a:t> can in many cases enhance transaction efficiency in long-term business relationships.</a:t>
            </a:r>
            <a:endParaRPr lang="en-US" sz="2400" dirty="0"/>
          </a:p>
        </p:txBody>
      </p:sp>
      <p:sp>
        <p:nvSpPr>
          <p:cNvPr id="11" name="TextBox 10"/>
          <p:cNvSpPr txBox="1"/>
          <p:nvPr/>
        </p:nvSpPr>
        <p:spPr>
          <a:xfrm>
            <a:off x="110489" y="4722139"/>
            <a:ext cx="8576311" cy="1200329"/>
          </a:xfrm>
          <a:prstGeom prst="rect">
            <a:avLst/>
          </a:prstGeom>
          <a:noFill/>
        </p:spPr>
        <p:txBody>
          <a:bodyPr wrap="square" rtlCol="0">
            <a:spAutoFit/>
          </a:bodyPr>
          <a:lstStyle/>
          <a:p>
            <a:pPr marL="285750" indent="-285750" algn="just">
              <a:buFont typeface="Wingdings" pitchFamily="2" charset="2"/>
              <a:buChar char="v"/>
            </a:pPr>
            <a:r>
              <a:rPr lang="en-GB" sz="2400" dirty="0"/>
              <a:t> </a:t>
            </a:r>
            <a:r>
              <a:rPr lang="en-GB" sz="2400" dirty="0" err="1" smtClean="0">
                <a:solidFill>
                  <a:srgbClr val="00B0F0"/>
                </a:solidFill>
              </a:rPr>
              <a:t>Luo</a:t>
            </a:r>
            <a:r>
              <a:rPr lang="en-GB" sz="2400" dirty="0" smtClean="0">
                <a:solidFill>
                  <a:srgbClr val="00B0F0"/>
                </a:solidFill>
              </a:rPr>
              <a:t> </a:t>
            </a:r>
            <a:r>
              <a:rPr lang="en-GB" sz="2400" dirty="0"/>
              <a:t>identified </a:t>
            </a:r>
            <a:r>
              <a:rPr lang="en-GB" sz="2400" dirty="0" err="1"/>
              <a:t>guanxi</a:t>
            </a:r>
            <a:r>
              <a:rPr lang="en-GB" sz="2400" dirty="0"/>
              <a:t> as </a:t>
            </a:r>
            <a:r>
              <a:rPr lang="en-GB" sz="2400" dirty="0" smtClean="0"/>
              <a:t>being: transferable, </a:t>
            </a:r>
            <a:r>
              <a:rPr lang="en-GB" sz="2400" dirty="0"/>
              <a:t>reciprocal, intangible, essentially utilitarian rather than emotional, </a:t>
            </a:r>
            <a:r>
              <a:rPr lang="en-GB" sz="2400" dirty="0" smtClean="0"/>
              <a:t>and virtually </a:t>
            </a:r>
            <a:r>
              <a:rPr lang="en-GB" sz="2400" dirty="0"/>
              <a:t>personal.</a:t>
            </a:r>
            <a:endParaRPr lang="en-US" sz="2400" dirty="0">
              <a:solidFill>
                <a:srgbClr val="00B0F0"/>
              </a:solidFill>
            </a:endParaRPr>
          </a:p>
        </p:txBody>
      </p:sp>
    </p:spTree>
    <p:extLst>
      <p:ext uri="{BB962C8B-B14F-4D97-AF65-F5344CB8AC3E}">
        <p14:creationId xmlns:p14="http://schemas.microsoft.com/office/powerpoint/2010/main" val="2099377741"/>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Office Theme">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4754</TotalTime>
  <Words>1767</Words>
  <Application>Microsoft Office PowerPoint</Application>
  <PresentationFormat>On-screen Show (4:3)</PresentationFormat>
  <Paragraphs>160</Paragraphs>
  <Slides>28</Slides>
  <Notes>2</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sys</dc:creator>
  <cp:lastModifiedBy>CL</cp:lastModifiedBy>
  <cp:revision>365</cp:revision>
  <dcterms:created xsi:type="dcterms:W3CDTF">2022-11-03T16:55:47Z</dcterms:created>
  <dcterms:modified xsi:type="dcterms:W3CDTF">2023-12-04T13:23:53Z</dcterms:modified>
</cp:coreProperties>
</file>