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 id="2147483676" r:id="rId3"/>
  </p:sldMasterIdLst>
  <p:notesMasterIdLst>
    <p:notesMasterId r:id="rId38"/>
  </p:notesMasterIdLst>
  <p:handoutMasterIdLst>
    <p:handoutMasterId r:id="rId39"/>
  </p:handoutMasterIdLst>
  <p:sldIdLst>
    <p:sldId id="323" r:id="rId4"/>
    <p:sldId id="327" r:id="rId5"/>
    <p:sldId id="328" r:id="rId6"/>
    <p:sldId id="329" r:id="rId7"/>
    <p:sldId id="331" r:id="rId8"/>
    <p:sldId id="330" r:id="rId9"/>
    <p:sldId id="332" r:id="rId10"/>
    <p:sldId id="333" r:id="rId11"/>
    <p:sldId id="334" r:id="rId12"/>
    <p:sldId id="335" r:id="rId13"/>
    <p:sldId id="336" r:id="rId14"/>
    <p:sldId id="337" r:id="rId15"/>
    <p:sldId id="338" r:id="rId16"/>
    <p:sldId id="339" r:id="rId17"/>
    <p:sldId id="340" r:id="rId18"/>
    <p:sldId id="341" r:id="rId19"/>
    <p:sldId id="362" r:id="rId20"/>
    <p:sldId id="363" r:id="rId21"/>
    <p:sldId id="364" r:id="rId22"/>
    <p:sldId id="342" r:id="rId23"/>
    <p:sldId id="354" r:id="rId24"/>
    <p:sldId id="358" r:id="rId25"/>
    <p:sldId id="355" r:id="rId26"/>
    <p:sldId id="343" r:id="rId27"/>
    <p:sldId id="345" r:id="rId28"/>
    <p:sldId id="346" r:id="rId29"/>
    <p:sldId id="347" r:id="rId30"/>
    <p:sldId id="348" r:id="rId31"/>
    <p:sldId id="349" r:id="rId32"/>
    <p:sldId id="360" r:id="rId33"/>
    <p:sldId id="353" r:id="rId34"/>
    <p:sldId id="357" r:id="rId35"/>
    <p:sldId id="366" r:id="rId36"/>
    <p:sldId id="365" r:id="rId37"/>
  </p:sldIdLst>
  <p:sldSz cx="10274300" cy="6845300"/>
  <p:notesSz cx="7073900" cy="10325100"/>
  <p:kinsoku lang="zh-TW" invalStChars="!),.:;?]}，、。．；：？！︰…‥﹐﹑﹒﹔﹕﹖﹗｜–︱—︳?︴﹏）︶﹜︸〕︺】︼》︾〉﹀」﹂』﹄﹚﹜﹞’”〞′·" invalEndChars="([{（︵﹛︷〔︹【︻《︽〈︿「﹁『﹃﹙﹛﹝‘“〝‵"/>
  <p:defaultTextStyle>
    <a:defPPr>
      <a:defRPr lang="zh-TW"/>
    </a:defPPr>
    <a:lvl1pPr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0000"/>
    <a:srgbClr val="CC3300"/>
    <a:srgbClr val="FFFF66"/>
    <a:srgbClr val="009900"/>
    <a:srgbClr val="FFCCCC"/>
    <a:srgbClr val="99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0" autoAdjust="0"/>
    <p:restoredTop sz="86381" autoAdjust="0"/>
  </p:normalViewPr>
  <p:slideViewPr>
    <p:cSldViewPr showGuides="1">
      <p:cViewPr varScale="1">
        <p:scale>
          <a:sx n="111" d="100"/>
          <a:sy n="111" d="100"/>
        </p:scale>
        <p:origin x="702" y="96"/>
      </p:cViewPr>
      <p:guideLst>
        <p:guide orient="horz" pos="2156"/>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698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014645005"/>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631825" y="774700"/>
            <a:ext cx="5810250" cy="3871913"/>
          </a:xfrm>
        </p:spPr>
      </p:sp>
      <p:sp>
        <p:nvSpPr>
          <p:cNvPr id="79769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This note relates to why we must understand the issues around measurement. Students can be asked to relate to their own jobs or business experiences as to what they observed being measured and why management needed to measure the things they did--the consequences of not measuring adequately and accurately. They are bound to have war stories of their own which will make the concept become more real to them.</a:t>
            </a:r>
          </a:p>
        </p:txBody>
      </p:sp>
    </p:spTree>
    <p:extLst>
      <p:ext uri="{BB962C8B-B14F-4D97-AF65-F5344CB8AC3E}">
        <p14:creationId xmlns:p14="http://schemas.microsoft.com/office/powerpoint/2010/main" val="1729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Rot="1" noChangeAspect="1" noChangeArrowheads="1" noTextEdit="1"/>
          </p:cNvSpPr>
          <p:nvPr>
            <p:ph type="sldImg"/>
          </p:nvPr>
        </p:nvSpPr>
        <p:spPr>
          <a:xfrm>
            <a:off x="631825" y="774700"/>
            <a:ext cx="5810250" cy="3871913"/>
          </a:xfrm>
        </p:spPr>
      </p:sp>
      <p:sp>
        <p:nvSpPr>
          <p:cNvPr id="81613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Researchers treat many attitude scales as interval (this will be illustrated in the next chapter). </a:t>
            </a:r>
          </a:p>
          <a:p>
            <a:pPr>
              <a:buFontTx/>
              <a:buChar char="•"/>
            </a:pPr>
            <a:r>
              <a:rPr lang="en-US" altLang="zh-TW">
                <a:ea typeface="新細明體" panose="02020500000000000000" pitchFamily="18" charset="-120"/>
              </a:rPr>
              <a:t>When a scale is interval and the data are relatively symmetric with one mode, one can use the arithmetic mean as the measure of central tendency. The standard deviation is the measure of dispersion. </a:t>
            </a:r>
          </a:p>
          <a:p>
            <a:pPr>
              <a:buFontTx/>
              <a:buChar char="•"/>
            </a:pPr>
            <a:r>
              <a:rPr lang="en-US" altLang="zh-TW">
                <a:ea typeface="新細明體" panose="02020500000000000000" pitchFamily="18" charset="-120"/>
              </a:rPr>
              <a:t>The product-moment correlation, t-tests, F-tests, and other parametric tests are the statistical procedures of choice for interval data. </a:t>
            </a:r>
          </a:p>
        </p:txBody>
      </p:sp>
    </p:spTree>
    <p:extLst>
      <p:ext uri="{BB962C8B-B14F-4D97-AF65-F5344CB8AC3E}">
        <p14:creationId xmlns:p14="http://schemas.microsoft.com/office/powerpoint/2010/main" val="353888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xfrm>
            <a:off x="631825" y="774700"/>
            <a:ext cx="5810250" cy="3871913"/>
          </a:xfrm>
        </p:spPr>
      </p:sp>
      <p:sp>
        <p:nvSpPr>
          <p:cNvPr id="81817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In measuring, one devises some mapping rule and then translates the observation of property indicants using this rule. </a:t>
            </a:r>
          </a:p>
          <a:p>
            <a:r>
              <a:rPr lang="en-US" altLang="zh-TW">
                <a:ea typeface="新細明體" panose="02020500000000000000" pitchFamily="18" charset="-120"/>
              </a:rPr>
              <a:t>Mapping rules have four characteristics and these are named in the slide.</a:t>
            </a:r>
          </a:p>
          <a:p>
            <a:pPr lvl="2">
              <a:buFontTx/>
              <a:buChar char="•"/>
            </a:pPr>
            <a:r>
              <a:rPr lang="en-US" altLang="zh-TW">
                <a:ea typeface="新細明體" panose="02020500000000000000" pitchFamily="18" charset="-120"/>
              </a:rPr>
              <a:t>Classification means that numbers are used to group or sort responses. </a:t>
            </a:r>
          </a:p>
          <a:p>
            <a:pPr lvl="2">
              <a:buFontTx/>
              <a:buChar char="•"/>
            </a:pPr>
            <a:r>
              <a:rPr lang="en-US" altLang="zh-TW">
                <a:ea typeface="新細明體" panose="02020500000000000000" pitchFamily="18" charset="-120"/>
              </a:rPr>
              <a:t>Order means that the numbers are ordered. One number is greater than, less than, or equal to another number.</a:t>
            </a:r>
          </a:p>
          <a:p>
            <a:pPr lvl="2">
              <a:buFontTx/>
              <a:buChar char="•"/>
            </a:pPr>
            <a:r>
              <a:rPr lang="en-US" altLang="zh-TW">
                <a:ea typeface="新細明體" panose="02020500000000000000" pitchFamily="18" charset="-120"/>
              </a:rPr>
              <a:t>Distance means that differences between numbers can be measured. </a:t>
            </a:r>
          </a:p>
          <a:p>
            <a:pPr lvl="2">
              <a:buFontTx/>
              <a:buChar char="•"/>
            </a:pPr>
            <a:r>
              <a:rPr lang="en-US" altLang="zh-TW">
                <a:ea typeface="新細明體" panose="02020500000000000000" pitchFamily="18" charset="-120"/>
              </a:rPr>
              <a:t>Origin means that the number series has a unique origin indicated by the number zero. </a:t>
            </a:r>
          </a:p>
          <a:p>
            <a:r>
              <a:rPr lang="en-US" altLang="zh-TW">
                <a:ea typeface="新細明體" panose="02020500000000000000" pitchFamily="18" charset="-120"/>
              </a:rPr>
              <a:t>Combinations of these characteristics provide four widely used classifications of measurement scales: nominal, ordinal, interval, and ratio.</a:t>
            </a:r>
          </a:p>
        </p:txBody>
      </p:sp>
    </p:spTree>
    <p:extLst>
      <p:ext uri="{BB962C8B-B14F-4D97-AF65-F5344CB8AC3E}">
        <p14:creationId xmlns:p14="http://schemas.microsoft.com/office/powerpoint/2010/main" val="123542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ChangeArrowheads="1" noTextEdit="1"/>
          </p:cNvSpPr>
          <p:nvPr>
            <p:ph type="sldImg"/>
          </p:nvPr>
        </p:nvSpPr>
        <p:spPr>
          <a:xfrm>
            <a:off x="631825" y="774700"/>
            <a:ext cx="5810250" cy="3871913"/>
          </a:xfrm>
        </p:spPr>
      </p:sp>
      <p:sp>
        <p:nvSpPr>
          <p:cNvPr id="82022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a:ea typeface="新細明體" panose="02020500000000000000" pitchFamily="18" charset="-120"/>
              </a:rPr>
              <a:t>Ratio data represent the actual amounts of a variable. </a:t>
            </a:r>
          </a:p>
          <a:p>
            <a:pPr>
              <a:buFontTx/>
              <a:buChar char="•"/>
            </a:pPr>
            <a:r>
              <a:rPr lang="en-US" altLang="zh-TW">
                <a:ea typeface="新細明體" panose="02020500000000000000" pitchFamily="18" charset="-120"/>
              </a:rPr>
              <a:t>In business research, there are many examples such as monetary values, population counts, distances, return rates, and amounts of time. </a:t>
            </a:r>
          </a:p>
          <a:p>
            <a:pPr>
              <a:buFontTx/>
              <a:buChar char="•"/>
            </a:pPr>
            <a:r>
              <a:rPr lang="en-US" altLang="zh-TW">
                <a:ea typeface="新細明體" panose="02020500000000000000" pitchFamily="18" charset="-120"/>
              </a:rPr>
              <a:t>All statistical techniques mentioned up to this point are usable with ratio scales. Geometric and harmonic means are measures of central tendency and coefficients of variation may also be calculated. </a:t>
            </a:r>
          </a:p>
          <a:p>
            <a:pPr>
              <a:buFontTx/>
              <a:buChar char="•"/>
            </a:pPr>
            <a:r>
              <a:rPr lang="en-US" altLang="zh-TW">
                <a:ea typeface="新細明體" panose="02020500000000000000" pitchFamily="18" charset="-120"/>
              </a:rPr>
              <a:t>Higher levels of measurement generally yield more information and are appropriate for more powerful statistical procedures. </a:t>
            </a:r>
          </a:p>
        </p:txBody>
      </p:sp>
    </p:spTree>
    <p:extLst>
      <p:ext uri="{BB962C8B-B14F-4D97-AF65-F5344CB8AC3E}">
        <p14:creationId xmlns:p14="http://schemas.microsoft.com/office/powerpoint/2010/main" val="91209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Rot="1" noChangeAspect="1" noChangeArrowheads="1" noTextEdit="1"/>
          </p:cNvSpPr>
          <p:nvPr>
            <p:ph type="sldImg"/>
          </p:nvPr>
        </p:nvSpPr>
        <p:spPr>
          <a:xfrm>
            <a:off x="631825" y="774700"/>
            <a:ext cx="5810250" cy="3871913"/>
          </a:xfrm>
        </p:spPr>
      </p:sp>
      <p:sp>
        <p:nvSpPr>
          <p:cNvPr id="8222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11-4</a:t>
            </a:r>
          </a:p>
          <a:p>
            <a:r>
              <a:rPr lang="en-US" altLang="zh-TW">
                <a:ea typeface="新細明體" panose="02020500000000000000" pitchFamily="18" charset="-120"/>
              </a:rPr>
              <a:t>While Exhibit 11-3 summarized the characteristics of all the measurement scales. </a:t>
            </a:r>
          </a:p>
          <a:p>
            <a:r>
              <a:rPr lang="en-US" altLang="zh-TW">
                <a:ea typeface="新細明體" panose="02020500000000000000" pitchFamily="18" charset="-120"/>
              </a:rPr>
              <a:t>Exhibit 11-4, shown in the slide, illustrates the process of deciding which type of data is appropriate for one’s research needs. </a:t>
            </a:r>
          </a:p>
        </p:txBody>
      </p:sp>
    </p:spTree>
    <p:extLst>
      <p:ext uri="{BB962C8B-B14F-4D97-AF65-F5344CB8AC3E}">
        <p14:creationId xmlns:p14="http://schemas.microsoft.com/office/powerpoint/2010/main" val="301477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Rot="1" noChangeAspect="1" noChangeArrowheads="1" noTextEdit="1"/>
          </p:cNvSpPr>
          <p:nvPr>
            <p:ph type="sldImg"/>
          </p:nvPr>
        </p:nvSpPr>
        <p:spPr>
          <a:xfrm>
            <a:off x="631825" y="774700"/>
            <a:ext cx="5810250" cy="3871913"/>
          </a:xfrm>
        </p:spPr>
      </p:sp>
      <p:sp>
        <p:nvSpPr>
          <p:cNvPr id="82432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ideal study should be designed and controlled for precise and unambiguous measurement of the variables. Since complete control is unattainable, error does occur. Much error is systematic (results from bias), while the remainder is random (occurs erratically). </a:t>
            </a:r>
          </a:p>
          <a:p>
            <a:r>
              <a:rPr lang="en-US" altLang="zh-TW">
                <a:ea typeface="新細明體" panose="02020500000000000000" pitchFamily="18" charset="-120"/>
              </a:rPr>
              <a:t>Four major error sources may contaminate results and these are listed in the slide. </a:t>
            </a:r>
          </a:p>
          <a:p>
            <a:pPr lvl="1">
              <a:buFontTx/>
              <a:buChar char="•"/>
            </a:pPr>
            <a:r>
              <a:rPr lang="en-US" altLang="zh-TW">
                <a:ea typeface="新細明體" panose="02020500000000000000" pitchFamily="18" charset="-120"/>
              </a:rPr>
              <a:t>Opinion differences that affect measurement come from relatively stable characteristics of the respondent such as employee status, ethnic group membership, social class, and gender. Respondents may also suffer from temporary factors like fatigue and boredom. </a:t>
            </a:r>
          </a:p>
          <a:p>
            <a:pPr lvl="1">
              <a:buFontTx/>
              <a:buChar char="•"/>
            </a:pPr>
            <a:r>
              <a:rPr lang="en-US" altLang="zh-TW">
                <a:ea typeface="新細明體" panose="02020500000000000000" pitchFamily="18" charset="-120"/>
              </a:rPr>
              <a:t>Any condition that places a strain on the interview or measurement session can have serious effects on the interviewer-respondent rapport. </a:t>
            </a:r>
          </a:p>
          <a:p>
            <a:pPr lvl="1">
              <a:buFontTx/>
              <a:buChar char="•"/>
            </a:pPr>
            <a:r>
              <a:rPr lang="en-US" altLang="zh-TW">
                <a:ea typeface="新細明體" panose="02020500000000000000" pitchFamily="18" charset="-120"/>
              </a:rPr>
              <a:t>The interviewer can distort responses by rewording, paraphrasing, or reordering questions. Stereotypes in appearance and action also introduce bias. Careless mechanical processing will distort findings and can also introduce problems in the data analysis stage through incorrect coding, careless tabulation, and faulty statistical calculation.</a:t>
            </a:r>
          </a:p>
          <a:p>
            <a:pPr lvl="1">
              <a:buFontTx/>
              <a:buChar char="•"/>
            </a:pPr>
            <a:r>
              <a:rPr lang="en-US" altLang="zh-TW">
                <a:ea typeface="新細明體" panose="02020500000000000000" pitchFamily="18" charset="-120"/>
              </a:rPr>
              <a:t>A defective instrument can cause distortion in two ways. First, it can be too confusing and ambiguous. Second, it may not explore all the potentially important issues. </a:t>
            </a:r>
          </a:p>
        </p:txBody>
      </p:sp>
    </p:spTree>
    <p:extLst>
      <p:ext uri="{BB962C8B-B14F-4D97-AF65-F5344CB8AC3E}">
        <p14:creationId xmlns:p14="http://schemas.microsoft.com/office/powerpoint/2010/main" val="252454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noTextEdit="1"/>
          </p:cNvSpPr>
          <p:nvPr>
            <p:ph type="sldImg"/>
          </p:nvPr>
        </p:nvSpPr>
        <p:spPr>
          <a:xfrm>
            <a:off x="631825" y="774700"/>
            <a:ext cx="5810250" cy="3871913"/>
          </a:xfrm>
        </p:spPr>
      </p:sp>
      <p:sp>
        <p:nvSpPr>
          <p:cNvPr id="8263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What are the characteristics of a good measurement tool? A tool should be an accurate indicator of what one needs to measure. It should be easy and efficient to use. There are three major criteria for evaluating a measurement tool.</a:t>
            </a:r>
          </a:p>
          <a:p>
            <a:pPr lvl="2">
              <a:buFontTx/>
              <a:buChar char="•"/>
            </a:pPr>
            <a:r>
              <a:rPr lang="en-US" altLang="zh-TW" b="1">
                <a:ea typeface="新細明體" panose="02020500000000000000" pitchFamily="18" charset="-120"/>
              </a:rPr>
              <a:t>Validity</a:t>
            </a:r>
            <a:r>
              <a:rPr lang="en-US" altLang="zh-TW">
                <a:ea typeface="新細明體" panose="02020500000000000000" pitchFamily="18" charset="-120"/>
              </a:rPr>
              <a:t> is the extent to which a test measures what we actually wish to measure.</a:t>
            </a:r>
          </a:p>
          <a:p>
            <a:pPr lvl="2">
              <a:buFontTx/>
              <a:buChar char="•"/>
            </a:pPr>
            <a:r>
              <a:rPr lang="en-US" altLang="zh-TW" b="1">
                <a:ea typeface="新細明體" panose="02020500000000000000" pitchFamily="18" charset="-120"/>
              </a:rPr>
              <a:t>Reliability</a:t>
            </a:r>
            <a:r>
              <a:rPr lang="en-US" altLang="zh-TW">
                <a:ea typeface="新細明體" panose="02020500000000000000" pitchFamily="18" charset="-120"/>
              </a:rPr>
              <a:t> refers to the accuracy and precision of a measurement procedure.</a:t>
            </a:r>
          </a:p>
          <a:p>
            <a:pPr lvl="2">
              <a:buFontTx/>
              <a:buChar char="•"/>
            </a:pPr>
            <a:r>
              <a:rPr lang="en-US" altLang="zh-TW" b="1">
                <a:ea typeface="新細明體" panose="02020500000000000000" pitchFamily="18" charset="-120"/>
              </a:rPr>
              <a:t>Practicality</a:t>
            </a:r>
            <a:r>
              <a:rPr lang="en-US" altLang="zh-TW">
                <a:ea typeface="新細明體" panose="02020500000000000000" pitchFamily="18" charset="-120"/>
              </a:rPr>
              <a:t> is concerned with a wide range of factors of economy, convenience, and interpretability. </a:t>
            </a:r>
          </a:p>
          <a:p>
            <a:r>
              <a:rPr lang="en-US" altLang="zh-TW">
                <a:ea typeface="新細明體" panose="02020500000000000000" pitchFamily="18" charset="-120"/>
              </a:rPr>
              <a:t>These criteria are discussed further on the following slides. </a:t>
            </a:r>
          </a:p>
        </p:txBody>
      </p:sp>
    </p:spTree>
    <p:extLst>
      <p:ext uri="{BB962C8B-B14F-4D97-AF65-F5344CB8AC3E}">
        <p14:creationId xmlns:p14="http://schemas.microsoft.com/office/powerpoint/2010/main" val="320987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Rot="1" noChangeAspect="1" noChangeArrowheads="1" noTextEdit="1"/>
          </p:cNvSpPr>
          <p:nvPr>
            <p:ph type="sldImg"/>
          </p:nvPr>
        </p:nvSpPr>
        <p:spPr>
          <a:xfrm>
            <a:off x="631825" y="774700"/>
            <a:ext cx="5810250" cy="3871913"/>
          </a:xfrm>
        </p:spPr>
      </p:sp>
      <p:sp>
        <p:nvSpPr>
          <p:cNvPr id="828419" name="Rectangle 3"/>
          <p:cNvSpPr>
            <a:spLocks noGrp="1" noChangeArrowheads="1"/>
          </p:cNvSpPr>
          <p:nvPr>
            <p:ph type="body" idx="1"/>
          </p:nvPr>
        </p:nvSpPr>
        <p:spPr bwMode="auto">
          <a:xfrm>
            <a:off x="708025" y="4903788"/>
            <a:ext cx="5657850" cy="4968875"/>
          </a:xfrm>
          <a:prstGeom prst="rect">
            <a:avLst/>
          </a:prstGeom>
          <a:solidFill>
            <a:srgbClr val="FFFFFF"/>
          </a:solidFill>
          <a:ln>
            <a:solidFill>
              <a:srgbClr val="000000"/>
            </a:solidFill>
            <a:miter lim="800000"/>
            <a:headEnd/>
            <a:tailEnd/>
          </a:ln>
        </p:spPr>
        <p:txBody>
          <a:bodyPr lIns="99423" tIns="49711" rIns="99423" bIns="49711"/>
          <a:lstStyle/>
          <a:p>
            <a:r>
              <a:rPr lang="en-US" altLang="zh-TW" sz="1000" dirty="0" smtClean="0">
                <a:ea typeface="新細明體" panose="02020500000000000000" pitchFamily="18" charset="-120"/>
              </a:rPr>
              <a:t>There are three major forms of </a:t>
            </a:r>
            <a:r>
              <a:rPr lang="en-US" altLang="zh-TW" sz="1000" b="1" dirty="0" smtClean="0">
                <a:ea typeface="新細明體" panose="02020500000000000000" pitchFamily="18" charset="-120"/>
              </a:rPr>
              <a:t>validity</a:t>
            </a:r>
            <a:r>
              <a:rPr lang="en-US" altLang="zh-TW" sz="1000" dirty="0" smtClean="0">
                <a:ea typeface="新細明體" panose="02020500000000000000" pitchFamily="18" charset="-120"/>
              </a:rPr>
              <a:t>: content, construct, and criterion. </a:t>
            </a:r>
            <a:r>
              <a:rPr lang="en-US" altLang="zh-TW" sz="1000" i="1" dirty="0" smtClean="0">
                <a:ea typeface="新細明體" panose="02020500000000000000" pitchFamily="18" charset="-120"/>
              </a:rPr>
              <a:t>Students need to know that they are in control of the level of validity of their own measurement.</a:t>
            </a:r>
            <a:r>
              <a:rPr lang="en-US" altLang="zh-TW" sz="1000" dirty="0" smtClean="0">
                <a:ea typeface="新細明體" panose="02020500000000000000" pitchFamily="18" charset="-120"/>
              </a:rPr>
              <a:t>  </a:t>
            </a:r>
          </a:p>
          <a:p>
            <a:pPr lvl="1">
              <a:buFontTx/>
              <a:buChar char="•"/>
            </a:pPr>
            <a:r>
              <a:rPr lang="en-US" altLang="zh-TW" sz="1000" b="1" dirty="0" smtClean="0">
                <a:ea typeface="新細明體" panose="02020500000000000000" pitchFamily="18" charset="-120"/>
              </a:rPr>
              <a:t>Content validity</a:t>
            </a:r>
            <a:r>
              <a:rPr lang="en-US" altLang="zh-TW" sz="1000" dirty="0" smtClean="0">
                <a:ea typeface="新細明體" panose="02020500000000000000" pitchFamily="18" charset="-120"/>
              </a:rPr>
              <a:t> refers to the extent to which measurement scales provide adequate coverage of the investigative questions. If the instrument contains a representative sample of the universe of subject matter of interest, then content validity is good. To evaluate content validity, one must first agree on what elements constitute adequate coverage. To determine content validity, one may use one’s own judgment and the judgment of a panel of experts.</a:t>
            </a:r>
          </a:p>
          <a:p>
            <a:pPr lvl="1">
              <a:buFontTx/>
              <a:buChar char="•"/>
            </a:pPr>
            <a:r>
              <a:rPr lang="en-US" altLang="zh-TW" sz="1000" b="1" dirty="0" smtClean="0">
                <a:ea typeface="新細明體" panose="02020500000000000000" pitchFamily="18" charset="-120"/>
              </a:rPr>
              <a:t>Criterion-related validity</a:t>
            </a:r>
            <a:r>
              <a:rPr lang="en-US" altLang="zh-TW" sz="1000" dirty="0" smtClean="0">
                <a:ea typeface="新細明體" panose="02020500000000000000" pitchFamily="18" charset="-120"/>
              </a:rPr>
              <a:t> reflects the success of measures used for prediction or estimation. There are two types of criterion-related validity: concurrent and predictive. These differ only on the time perspective. An attitude scale that correctly forecasts the outcome of a purchase decision has predictive validity. An observational method that correctly categorizes families by current income class has concurrent validity. Criterion validity is discussed further on the following slide. </a:t>
            </a:r>
          </a:p>
          <a:p>
            <a:pPr lvl="1">
              <a:buFontTx/>
              <a:buChar char="•"/>
            </a:pPr>
            <a:r>
              <a:rPr lang="en-US" altLang="zh-TW" sz="1000" b="1" dirty="0" smtClean="0">
                <a:ea typeface="新細明體" panose="02020500000000000000" pitchFamily="18" charset="-120"/>
              </a:rPr>
              <a:t>Construct validity</a:t>
            </a:r>
            <a:r>
              <a:rPr lang="en-US" altLang="zh-TW" sz="1000" dirty="0" smtClean="0">
                <a:ea typeface="新細明體" panose="02020500000000000000" pitchFamily="18" charset="-120"/>
              </a:rPr>
              <a:t> is a measurement scale that demonstrates both </a:t>
            </a:r>
            <a:r>
              <a:rPr lang="en-US" altLang="zh-TW" sz="1000" b="1" dirty="0" smtClean="0">
                <a:ea typeface="新細明體" panose="02020500000000000000" pitchFamily="18" charset="-120"/>
              </a:rPr>
              <a:t>convergent validity</a:t>
            </a:r>
            <a:r>
              <a:rPr lang="en-US" altLang="zh-TW" sz="1000" dirty="0" smtClean="0">
                <a:ea typeface="新細明體" panose="02020500000000000000" pitchFamily="18" charset="-120"/>
              </a:rPr>
              <a:t> and </a:t>
            </a:r>
            <a:r>
              <a:rPr lang="en-US" altLang="zh-TW" sz="1000" b="1" dirty="0" smtClean="0">
                <a:ea typeface="新細明體" panose="02020500000000000000" pitchFamily="18" charset="-120"/>
              </a:rPr>
              <a:t>discriminant validity</a:t>
            </a:r>
            <a:r>
              <a:rPr lang="en-US" altLang="zh-TW" sz="1000" dirty="0" smtClean="0">
                <a:ea typeface="新細明體" panose="02020500000000000000" pitchFamily="18" charset="-120"/>
              </a:rPr>
              <a:t>. In attempting to evaluate construct validity, one considers both the theory and  measurement instrument being used. For instance, suppose we wanted to measure the effect of trust in relationship marketing. We would begin by correlating results obtained from our measure with those obtained from an established measure of trust. To the extent that the results were correlated, we would have indications of convergent validity. We could then correlate our results with the results of known measures of similar, but different measures such as empathy and reciprocity. To the extent that the results are not correlated, we can say we have shown discriminant validity.</a:t>
            </a:r>
            <a:endParaRPr lang="en-US" altLang="zh-TW" sz="1000" dirty="0">
              <a:ea typeface="新細明體" panose="02020500000000000000" pitchFamily="18" charset="-120"/>
            </a:endParaRPr>
          </a:p>
        </p:txBody>
      </p:sp>
    </p:spTree>
    <p:extLst>
      <p:ext uri="{BB962C8B-B14F-4D97-AF65-F5344CB8AC3E}">
        <p14:creationId xmlns:p14="http://schemas.microsoft.com/office/powerpoint/2010/main" val="177083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spect="1" noChangeArrowheads="1" noTextEdit="1"/>
          </p:cNvSpPr>
          <p:nvPr>
            <p:ph type="sldImg"/>
          </p:nvPr>
        </p:nvSpPr>
        <p:spPr>
          <a:xfrm>
            <a:off x="631825" y="774700"/>
            <a:ext cx="5810250" cy="3871913"/>
          </a:xfrm>
        </p:spPr>
      </p:sp>
      <p:sp>
        <p:nvSpPr>
          <p:cNvPr id="830467" name="Rectangle 3"/>
          <p:cNvSpPr>
            <a:spLocks noGrp="1" noChangeArrowheads="1"/>
          </p:cNvSpPr>
          <p:nvPr>
            <p:ph type="body" idx="1"/>
          </p:nvPr>
        </p:nvSpPr>
        <p:spPr bwMode="auto">
          <a:xfrm>
            <a:off x="708025" y="4903788"/>
            <a:ext cx="5657850" cy="4968875"/>
          </a:xfrm>
          <a:prstGeom prst="rect">
            <a:avLst/>
          </a:prstGeom>
          <a:solidFill>
            <a:srgbClr val="FFFFFF"/>
          </a:solidFill>
          <a:ln>
            <a:solidFill>
              <a:srgbClr val="000000"/>
            </a:solidFill>
            <a:miter lim="800000"/>
            <a:headEnd/>
            <a:tailEnd/>
          </a:ln>
        </p:spPr>
        <p:txBody>
          <a:bodyPr lIns="99423" tIns="49711" rIns="99423" bIns="49711"/>
          <a:lstStyle/>
          <a:p>
            <a:r>
              <a:rPr lang="en-US" altLang="zh-TW" b="1">
                <a:ea typeface="新細明體" panose="02020500000000000000" pitchFamily="18" charset="-120"/>
              </a:rPr>
              <a:t>Content validity</a:t>
            </a:r>
            <a:r>
              <a:rPr lang="en-US" altLang="zh-TW">
                <a:ea typeface="新細明體" panose="02020500000000000000" pitchFamily="18" charset="-120"/>
              </a:rPr>
              <a:t> refers to the extent to which measurement scales provide adequate coverage of the investigative questions. </a:t>
            </a:r>
          </a:p>
          <a:p>
            <a:pPr lvl="1">
              <a:buFontTx/>
              <a:buChar char="•"/>
            </a:pPr>
            <a:r>
              <a:rPr lang="en-US" altLang="zh-TW">
                <a:ea typeface="新細明體" panose="02020500000000000000" pitchFamily="18" charset="-120"/>
              </a:rPr>
              <a:t>If the instrument contains a representative sample of the universe of subject matter of interest, then content validity is good. </a:t>
            </a:r>
          </a:p>
          <a:p>
            <a:pPr lvl="1">
              <a:buFontTx/>
              <a:buChar char="•"/>
            </a:pPr>
            <a:r>
              <a:rPr lang="en-US" altLang="zh-TW">
                <a:ea typeface="新細明體" panose="02020500000000000000" pitchFamily="18" charset="-120"/>
              </a:rPr>
              <a:t>To evaluate content validity, one must first agree on what elements constitute adequate coverage. </a:t>
            </a:r>
          </a:p>
          <a:p>
            <a:pPr lvl="1">
              <a:buFontTx/>
              <a:buChar char="•"/>
            </a:pPr>
            <a:r>
              <a:rPr lang="en-US" altLang="zh-TW">
                <a:ea typeface="新細明體" panose="02020500000000000000" pitchFamily="18" charset="-120"/>
              </a:rPr>
              <a:t>To determine content validity, one may use one’s own judgment and the judgment of a panel of experts.</a:t>
            </a:r>
          </a:p>
          <a:p>
            <a:r>
              <a:rPr lang="en-US" altLang="zh-TW">
                <a:ea typeface="新細明體" panose="02020500000000000000" pitchFamily="18" charset="-120"/>
              </a:rPr>
              <a:t>Using the example of trust in relationship marketing, what would need to be included as measures of trust? Ask the students for their own ideas. To extend the questions included and to check for representativeness, students could check the literature on trust, conduct interviews with experts, conduct group interviews, check a database of questions, and so on.</a:t>
            </a:r>
          </a:p>
        </p:txBody>
      </p:sp>
    </p:spTree>
    <p:extLst>
      <p:ext uri="{BB962C8B-B14F-4D97-AF65-F5344CB8AC3E}">
        <p14:creationId xmlns:p14="http://schemas.microsoft.com/office/powerpoint/2010/main" val="2726215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Rot="1" noChangeAspect="1" noChangeArrowheads="1" noTextEdit="1"/>
          </p:cNvSpPr>
          <p:nvPr>
            <p:ph type="sldImg"/>
          </p:nvPr>
        </p:nvSpPr>
        <p:spPr>
          <a:xfrm>
            <a:off x="631825" y="774700"/>
            <a:ext cx="5810250" cy="3871913"/>
          </a:xfrm>
        </p:spPr>
      </p:sp>
      <p:sp>
        <p:nvSpPr>
          <p:cNvPr id="834563" name="Rectangle 3"/>
          <p:cNvSpPr>
            <a:spLocks noGrp="1" noChangeArrowheads="1"/>
          </p:cNvSpPr>
          <p:nvPr>
            <p:ph type="body" idx="1"/>
          </p:nvPr>
        </p:nvSpPr>
        <p:spPr bwMode="auto">
          <a:xfrm>
            <a:off x="708025" y="4903788"/>
            <a:ext cx="5657850" cy="4968875"/>
          </a:xfrm>
          <a:prstGeom prst="rect">
            <a:avLst/>
          </a:prstGeom>
          <a:solidFill>
            <a:srgbClr val="FFFFFF"/>
          </a:solidFill>
          <a:ln>
            <a:solidFill>
              <a:srgbClr val="000000"/>
            </a:solidFill>
            <a:miter lim="800000"/>
            <a:headEnd/>
            <a:tailEnd/>
          </a:ln>
        </p:spPr>
        <p:txBody>
          <a:bodyPr lIns="99423" tIns="49711" rIns="99423" bIns="49711"/>
          <a:lstStyle/>
          <a:p>
            <a:r>
              <a:rPr lang="en-US" altLang="zh-TW" dirty="0">
                <a:ea typeface="新細明體" panose="02020500000000000000" pitchFamily="18" charset="-120"/>
              </a:rPr>
              <a:t>Again, for a measure to illustrate </a:t>
            </a:r>
            <a:r>
              <a:rPr lang="en-US" altLang="zh-TW" b="1" dirty="0">
                <a:ea typeface="新細明體" panose="02020500000000000000" pitchFamily="18" charset="-120"/>
              </a:rPr>
              <a:t>construct validity</a:t>
            </a:r>
            <a:r>
              <a:rPr lang="en-US" altLang="zh-TW" dirty="0">
                <a:ea typeface="新細明體" panose="02020500000000000000" pitchFamily="18" charset="-120"/>
              </a:rPr>
              <a:t>, it must have both convergent validity and discriminant validity. </a:t>
            </a:r>
          </a:p>
          <a:p>
            <a:pPr>
              <a:buFontTx/>
              <a:buChar char="•"/>
            </a:pPr>
            <a:r>
              <a:rPr lang="en-US" altLang="zh-TW" dirty="0">
                <a:ea typeface="新細明體" panose="02020500000000000000" pitchFamily="18" charset="-120"/>
              </a:rPr>
              <a:t>Continuing with the </a:t>
            </a:r>
            <a:r>
              <a:rPr lang="en-US" altLang="zh-TW" i="1" dirty="0">
                <a:ea typeface="新細明體" panose="02020500000000000000" pitchFamily="18" charset="-120"/>
              </a:rPr>
              <a:t>trust</a:t>
            </a:r>
            <a:r>
              <a:rPr lang="en-US" altLang="zh-TW" dirty="0">
                <a:ea typeface="新細明體" panose="02020500000000000000" pitchFamily="18" charset="-120"/>
              </a:rPr>
              <a:t> in relationship marketing example, to show convergent validity, we must show that our measure correlates with a known and trusted measure. </a:t>
            </a:r>
          </a:p>
          <a:p>
            <a:pPr>
              <a:buFontTx/>
              <a:buChar char="•"/>
            </a:pPr>
            <a:r>
              <a:rPr lang="en-US" altLang="zh-TW" dirty="0">
                <a:ea typeface="新細明體" panose="02020500000000000000" pitchFamily="18" charset="-120"/>
              </a:rPr>
              <a:t>To show discriminant validity, our measure must be able to discriminate from other similar, but different measures. </a:t>
            </a:r>
          </a:p>
          <a:p>
            <a:pPr lvl="2">
              <a:buFontTx/>
              <a:buChar char="•"/>
            </a:pPr>
            <a:r>
              <a:rPr lang="en-US" altLang="zh-TW" dirty="0">
                <a:ea typeface="新細明體" panose="02020500000000000000" pitchFamily="18" charset="-120"/>
              </a:rPr>
              <a:t>This means we would begin by conducting a pilot test to gather data using both the new and known measures of trust and the similar variables such as </a:t>
            </a:r>
            <a:r>
              <a:rPr lang="en-US" altLang="zh-TW" i="1" dirty="0">
                <a:ea typeface="新細明體" panose="02020500000000000000" pitchFamily="18" charset="-120"/>
              </a:rPr>
              <a:t>empathy</a:t>
            </a:r>
            <a:r>
              <a:rPr lang="en-US" altLang="zh-TW" dirty="0">
                <a:ea typeface="新細明體" panose="02020500000000000000" pitchFamily="18" charset="-120"/>
              </a:rPr>
              <a:t> and </a:t>
            </a:r>
            <a:r>
              <a:rPr lang="en-US" altLang="zh-TW" i="1" dirty="0">
                <a:ea typeface="新細明體" panose="02020500000000000000" pitchFamily="18" charset="-120"/>
              </a:rPr>
              <a:t>credibility</a:t>
            </a:r>
            <a:r>
              <a:rPr lang="en-US" altLang="zh-TW" dirty="0">
                <a:ea typeface="新細明體" panose="02020500000000000000" pitchFamily="18" charset="-120"/>
              </a:rPr>
              <a:t>. </a:t>
            </a:r>
          </a:p>
          <a:p>
            <a:pPr lvl="2">
              <a:buFontTx/>
              <a:buChar char="•"/>
            </a:pPr>
            <a:r>
              <a:rPr lang="en-US" altLang="zh-TW" dirty="0">
                <a:ea typeface="新細明體" panose="02020500000000000000" pitchFamily="18" charset="-120"/>
              </a:rPr>
              <a:t>We would then run a </a:t>
            </a:r>
            <a:r>
              <a:rPr lang="en-US" altLang="zh-TW" i="1" dirty="0">
                <a:ea typeface="新細明體" panose="02020500000000000000" pitchFamily="18" charset="-120"/>
              </a:rPr>
              <a:t>correlation analysis</a:t>
            </a:r>
            <a:r>
              <a:rPr lang="en-US" altLang="zh-TW" dirty="0">
                <a:ea typeface="新細明體" panose="02020500000000000000" pitchFamily="18" charset="-120"/>
              </a:rPr>
              <a:t> to determine if the measures are correlated. </a:t>
            </a:r>
          </a:p>
          <a:p>
            <a:pPr lvl="2">
              <a:buFontTx/>
              <a:buChar char="•"/>
            </a:pPr>
            <a:r>
              <a:rPr lang="en-US" altLang="zh-TW" dirty="0">
                <a:ea typeface="新細明體" panose="02020500000000000000" pitchFamily="18" charset="-120"/>
              </a:rPr>
              <a:t>To the extent that the new and known measures of trust are correlated, we have demonstrated convergent validity. </a:t>
            </a:r>
          </a:p>
          <a:p>
            <a:pPr lvl="2">
              <a:buFontTx/>
              <a:buChar char="•"/>
            </a:pPr>
            <a:r>
              <a:rPr lang="en-US" altLang="zh-TW" dirty="0">
                <a:ea typeface="新細明體" panose="02020500000000000000" pitchFamily="18" charset="-120"/>
              </a:rPr>
              <a:t>To the extent that the new </a:t>
            </a:r>
            <a:r>
              <a:rPr lang="en-US" altLang="zh-TW" i="1" dirty="0">
                <a:ea typeface="新細明體" panose="02020500000000000000" pitchFamily="18" charset="-120"/>
              </a:rPr>
              <a:t>trust</a:t>
            </a:r>
            <a:r>
              <a:rPr lang="en-US" altLang="zh-TW" dirty="0">
                <a:ea typeface="新細明體" panose="02020500000000000000" pitchFamily="18" charset="-120"/>
              </a:rPr>
              <a:t> measure and the measures of </a:t>
            </a:r>
            <a:r>
              <a:rPr lang="en-US" altLang="zh-TW" i="1" dirty="0">
                <a:ea typeface="新細明體" panose="02020500000000000000" pitchFamily="18" charset="-120"/>
              </a:rPr>
              <a:t>empathy</a:t>
            </a:r>
            <a:r>
              <a:rPr lang="en-US" altLang="zh-TW" dirty="0">
                <a:ea typeface="新細明體" panose="02020500000000000000" pitchFamily="18" charset="-120"/>
              </a:rPr>
              <a:t> and </a:t>
            </a:r>
            <a:r>
              <a:rPr lang="en-US" altLang="zh-TW" i="1" dirty="0">
                <a:ea typeface="新細明體" panose="02020500000000000000" pitchFamily="18" charset="-120"/>
              </a:rPr>
              <a:t>credibility</a:t>
            </a:r>
            <a:r>
              <a:rPr lang="en-US" altLang="zh-TW" dirty="0">
                <a:ea typeface="新細明體" panose="02020500000000000000" pitchFamily="18" charset="-120"/>
              </a:rPr>
              <a:t> are not correlated, we have shown discriminant validity.</a:t>
            </a:r>
          </a:p>
        </p:txBody>
      </p:sp>
    </p:spTree>
    <p:extLst>
      <p:ext uri="{BB962C8B-B14F-4D97-AF65-F5344CB8AC3E}">
        <p14:creationId xmlns:p14="http://schemas.microsoft.com/office/powerpoint/2010/main" val="377940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Rot="1" noChangeAspect="1" noChangeArrowheads="1" noTextEdit="1"/>
          </p:cNvSpPr>
          <p:nvPr>
            <p:ph type="sldImg"/>
          </p:nvPr>
        </p:nvSpPr>
        <p:spPr>
          <a:xfrm>
            <a:off x="631825" y="774700"/>
            <a:ext cx="5810250" cy="3871913"/>
          </a:xfrm>
        </p:spPr>
      </p:sp>
      <p:sp>
        <p:nvSpPr>
          <p:cNvPr id="836611" name="Rectangle 3"/>
          <p:cNvSpPr>
            <a:spLocks noGrp="1" noChangeArrowheads="1"/>
          </p:cNvSpPr>
          <p:nvPr>
            <p:ph type="body" idx="1"/>
          </p:nvPr>
        </p:nvSpPr>
        <p:spPr bwMode="auto">
          <a:xfrm>
            <a:off x="708025" y="4903788"/>
            <a:ext cx="5657850" cy="4968875"/>
          </a:xfrm>
          <a:prstGeom prst="rect">
            <a:avLst/>
          </a:prstGeom>
          <a:solidFill>
            <a:srgbClr val="FFFFFF"/>
          </a:solidFill>
          <a:ln>
            <a:solidFill>
              <a:srgbClr val="000000"/>
            </a:solidFill>
            <a:miter lim="800000"/>
            <a:headEnd/>
            <a:tailEnd/>
          </a:ln>
        </p:spPr>
        <p:txBody>
          <a:bodyPr lIns="99423" tIns="49711" rIns="99423" bIns="49711"/>
          <a:lstStyle/>
          <a:p>
            <a:r>
              <a:rPr lang="en-US" altLang="zh-TW" b="1">
                <a:ea typeface="新細明體" panose="02020500000000000000" pitchFamily="18" charset="-120"/>
              </a:rPr>
              <a:t>Criterion-related validity</a:t>
            </a:r>
            <a:r>
              <a:rPr lang="en-US" altLang="zh-TW">
                <a:ea typeface="新細明體" panose="02020500000000000000" pitchFamily="18" charset="-120"/>
              </a:rPr>
              <a:t> reflects the success of measures used for prediction or estimation. </a:t>
            </a:r>
          </a:p>
          <a:p>
            <a:r>
              <a:rPr lang="en-US" altLang="zh-TW">
                <a:ea typeface="新細明體" panose="02020500000000000000" pitchFamily="18" charset="-120"/>
              </a:rPr>
              <a:t>There are two types of criterion-related validity: </a:t>
            </a:r>
            <a:r>
              <a:rPr lang="en-US" altLang="zh-TW" b="1">
                <a:ea typeface="新細明體" panose="02020500000000000000" pitchFamily="18" charset="-120"/>
              </a:rPr>
              <a:t>concurrent </a:t>
            </a:r>
            <a:r>
              <a:rPr lang="en-US" altLang="zh-TW">
                <a:ea typeface="新細明體" panose="02020500000000000000" pitchFamily="18" charset="-120"/>
              </a:rPr>
              <a:t>and</a:t>
            </a:r>
            <a:r>
              <a:rPr lang="en-US" altLang="zh-TW" b="1">
                <a:ea typeface="新細明體" panose="02020500000000000000" pitchFamily="18" charset="-120"/>
              </a:rPr>
              <a:t> predictive.</a:t>
            </a:r>
            <a:r>
              <a:rPr lang="en-US" altLang="zh-TW">
                <a:ea typeface="新細明體" panose="02020500000000000000" pitchFamily="18" charset="-120"/>
              </a:rPr>
              <a:t> These differ only on the time perspective. </a:t>
            </a:r>
          </a:p>
          <a:p>
            <a:pPr lvl="2">
              <a:buFontTx/>
              <a:buChar char="•"/>
            </a:pPr>
            <a:r>
              <a:rPr lang="en-US" altLang="zh-TW">
                <a:ea typeface="新細明體" panose="02020500000000000000" pitchFamily="18" charset="-120"/>
              </a:rPr>
              <a:t>An attitude scale that correctly forecasts the outcome of a purchase decision has </a:t>
            </a:r>
            <a:r>
              <a:rPr lang="en-US" altLang="zh-TW" b="1">
                <a:ea typeface="新細明體" panose="02020500000000000000" pitchFamily="18" charset="-120"/>
              </a:rPr>
              <a:t>predictive validity</a:t>
            </a:r>
            <a:r>
              <a:rPr lang="en-US" altLang="zh-TW">
                <a:ea typeface="新細明體" panose="02020500000000000000" pitchFamily="18" charset="-120"/>
              </a:rPr>
              <a:t>. </a:t>
            </a:r>
          </a:p>
          <a:p>
            <a:pPr lvl="2">
              <a:buFontTx/>
              <a:buChar char="•"/>
            </a:pPr>
            <a:r>
              <a:rPr lang="en-US" altLang="zh-TW">
                <a:ea typeface="新細明體" panose="02020500000000000000" pitchFamily="18" charset="-120"/>
              </a:rPr>
              <a:t>An observational method that correctly categorizes families by current income class has </a:t>
            </a:r>
            <a:r>
              <a:rPr lang="en-US" altLang="zh-TW" b="1">
                <a:ea typeface="新細明體" panose="02020500000000000000" pitchFamily="18" charset="-120"/>
              </a:rPr>
              <a:t>concurrent validity</a:t>
            </a:r>
            <a:r>
              <a:rPr lang="en-US" altLang="zh-TW">
                <a:ea typeface="新細明體" panose="02020500000000000000" pitchFamily="18" charset="-120"/>
              </a:rPr>
              <a:t>. </a:t>
            </a:r>
          </a:p>
          <a:p>
            <a:r>
              <a:rPr lang="en-US" altLang="zh-TW">
                <a:ea typeface="新細明體" panose="02020500000000000000" pitchFamily="18" charset="-120"/>
              </a:rPr>
              <a:t>Criterion validity is discussed further on the following slide. </a:t>
            </a:r>
          </a:p>
        </p:txBody>
      </p:sp>
    </p:spTree>
    <p:extLst>
      <p:ext uri="{BB962C8B-B14F-4D97-AF65-F5344CB8AC3E}">
        <p14:creationId xmlns:p14="http://schemas.microsoft.com/office/powerpoint/2010/main" val="277948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631825" y="774700"/>
            <a:ext cx="5810250" cy="3871913"/>
          </a:xfrm>
        </p:spPr>
      </p:sp>
      <p:sp>
        <p:nvSpPr>
          <p:cNvPr id="7997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Measurement in research consists of assigning numbers to empirical events, objects or properties, or activities in compliance with a set of rules. This slide illustrates the three-part process of measurement.</a:t>
            </a:r>
          </a:p>
          <a:p>
            <a:r>
              <a:rPr lang="en-US" altLang="zh-TW">
                <a:ea typeface="新細明體" panose="02020500000000000000" pitchFamily="18" charset="-120"/>
              </a:rPr>
              <a:t>Text uses an example of auto show attendance.</a:t>
            </a:r>
          </a:p>
          <a:p>
            <a:r>
              <a:rPr lang="en-US" altLang="zh-TW">
                <a:ea typeface="新細明體" panose="02020500000000000000" pitchFamily="18" charset="-120"/>
              </a:rPr>
              <a:t>A mapping rule is a scheme for assigning numbers to aspects of an empirical event.</a:t>
            </a:r>
          </a:p>
        </p:txBody>
      </p:sp>
    </p:spTree>
    <p:extLst>
      <p:ext uri="{BB962C8B-B14F-4D97-AF65-F5344CB8AC3E}">
        <p14:creationId xmlns:p14="http://schemas.microsoft.com/office/powerpoint/2010/main" val="1960791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Rot="1" noChangeAspect="1" noChangeArrowheads="1" noTextEdit="1"/>
          </p:cNvSpPr>
          <p:nvPr>
            <p:ph type="sldImg"/>
          </p:nvPr>
        </p:nvSpPr>
        <p:spPr>
          <a:xfrm>
            <a:off x="631825" y="774700"/>
            <a:ext cx="5810250" cy="3871913"/>
          </a:xfrm>
        </p:spPr>
      </p:sp>
      <p:sp>
        <p:nvSpPr>
          <p:cNvPr id="83865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researcher must ensure that the validity criterion used is itself valid. Any criterion measure must be judged in terms of the four qualities  named in the slide. </a:t>
            </a:r>
          </a:p>
          <a:p>
            <a:pPr lvl="1">
              <a:buFontTx/>
              <a:buChar char="•"/>
            </a:pPr>
            <a:r>
              <a:rPr lang="en-US" altLang="zh-TW">
                <a:ea typeface="新細明體" panose="02020500000000000000" pitchFamily="18" charset="-120"/>
              </a:rPr>
              <a:t>A criterion is </a:t>
            </a:r>
            <a:r>
              <a:rPr lang="en-US" altLang="zh-TW" b="1">
                <a:ea typeface="新細明體" panose="02020500000000000000" pitchFamily="18" charset="-120"/>
              </a:rPr>
              <a:t>relevant</a:t>
            </a:r>
            <a:r>
              <a:rPr lang="en-US" altLang="zh-TW">
                <a:ea typeface="新細明體" panose="02020500000000000000" pitchFamily="18" charset="-120"/>
              </a:rPr>
              <a:t> if it is defined and scored in the terms the researchers judge to be the proper measures.</a:t>
            </a:r>
          </a:p>
          <a:p>
            <a:pPr lvl="1">
              <a:buFontTx/>
              <a:buChar char="•"/>
            </a:pPr>
            <a:r>
              <a:rPr lang="en-US" altLang="zh-TW" b="1">
                <a:ea typeface="新細明體" panose="02020500000000000000" pitchFamily="18" charset="-120"/>
              </a:rPr>
              <a:t>Freedom from bias</a:t>
            </a:r>
            <a:r>
              <a:rPr lang="en-US" altLang="zh-TW">
                <a:ea typeface="新細明體" panose="02020500000000000000" pitchFamily="18" charset="-120"/>
              </a:rPr>
              <a:t> is attained when the criterion gives each unit of interest an opportunity to score well. </a:t>
            </a:r>
          </a:p>
          <a:p>
            <a:pPr lvl="1">
              <a:buFontTx/>
              <a:buChar char="•"/>
            </a:pPr>
            <a:r>
              <a:rPr lang="en-US" altLang="zh-TW">
                <a:ea typeface="新細明體" panose="02020500000000000000" pitchFamily="18" charset="-120"/>
              </a:rPr>
              <a:t>A </a:t>
            </a:r>
            <a:r>
              <a:rPr lang="en-US" altLang="zh-TW" b="1">
                <a:ea typeface="新細明體" panose="02020500000000000000" pitchFamily="18" charset="-120"/>
              </a:rPr>
              <a:t>reliable</a:t>
            </a:r>
            <a:r>
              <a:rPr lang="en-US" altLang="zh-TW">
                <a:ea typeface="新細明體" panose="02020500000000000000" pitchFamily="18" charset="-120"/>
              </a:rPr>
              <a:t> criterion is stable or reproducible. </a:t>
            </a:r>
          </a:p>
          <a:p>
            <a:pPr lvl="1">
              <a:buFontTx/>
              <a:buChar char="•"/>
            </a:pPr>
            <a:r>
              <a:rPr lang="en-US" altLang="zh-TW">
                <a:ea typeface="新細明體" panose="02020500000000000000" pitchFamily="18" charset="-120"/>
              </a:rPr>
              <a:t>Finally, the </a:t>
            </a:r>
            <a:r>
              <a:rPr lang="en-US" altLang="zh-TW" b="1">
                <a:ea typeface="新細明體" panose="02020500000000000000" pitchFamily="18" charset="-120"/>
              </a:rPr>
              <a:t>information</a:t>
            </a:r>
            <a:r>
              <a:rPr lang="en-US" altLang="zh-TW">
                <a:ea typeface="新細明體" panose="02020500000000000000" pitchFamily="18" charset="-120"/>
              </a:rPr>
              <a:t> specified by the criterion must be </a:t>
            </a:r>
            <a:r>
              <a:rPr lang="en-US" altLang="zh-TW" b="1">
                <a:ea typeface="新細明體" panose="02020500000000000000" pitchFamily="18" charset="-120"/>
              </a:rPr>
              <a:t>available</a:t>
            </a:r>
            <a:r>
              <a:rPr lang="en-US" altLang="zh-TW">
                <a:ea typeface="新細明體" panose="02020500000000000000" pitchFamily="18" charset="-120"/>
              </a:rPr>
              <a:t>. </a:t>
            </a:r>
          </a:p>
        </p:txBody>
      </p:sp>
    </p:spTree>
    <p:extLst>
      <p:ext uri="{BB962C8B-B14F-4D97-AF65-F5344CB8AC3E}">
        <p14:creationId xmlns:p14="http://schemas.microsoft.com/office/powerpoint/2010/main" val="3469791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Rot="1" noChangeAspect="1" noChangeArrowheads="1" noTextEdit="1"/>
          </p:cNvSpPr>
          <p:nvPr>
            <p:ph type="sldImg"/>
          </p:nvPr>
        </p:nvSpPr>
        <p:spPr>
          <a:xfrm>
            <a:off x="631825" y="774700"/>
            <a:ext cx="5810250" cy="3871913"/>
          </a:xfrm>
        </p:spPr>
      </p:sp>
      <p:sp>
        <p:nvSpPr>
          <p:cNvPr id="84070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11-6</a:t>
            </a:r>
          </a:p>
          <a:p>
            <a:r>
              <a:rPr lang="en-US" altLang="zh-TW">
                <a:ea typeface="新細明體" panose="02020500000000000000" pitchFamily="18" charset="-120"/>
              </a:rPr>
              <a:t>Exhibit 11-6 illustrates reliability and validity by using an archer’s bow and target as an analogy. </a:t>
            </a:r>
          </a:p>
          <a:p>
            <a:pPr>
              <a:buFontTx/>
              <a:buChar char="•"/>
            </a:pPr>
            <a:r>
              <a:rPr lang="en-US" altLang="zh-TW" i="1">
                <a:ea typeface="新細明體" panose="02020500000000000000" pitchFamily="18" charset="-120"/>
              </a:rPr>
              <a:t>High reliability</a:t>
            </a:r>
            <a:r>
              <a:rPr lang="en-US" altLang="zh-TW">
                <a:ea typeface="新細明體" panose="02020500000000000000" pitchFamily="18" charset="-120"/>
              </a:rPr>
              <a:t> means that repeated arrows shot from the same bow would hit the target in essentially the same place. </a:t>
            </a:r>
          </a:p>
          <a:p>
            <a:pPr lvl="2">
              <a:buFontTx/>
              <a:buChar char="•"/>
            </a:pPr>
            <a:r>
              <a:rPr lang="en-US" altLang="zh-TW">
                <a:ea typeface="新細明體" panose="02020500000000000000" pitchFamily="18" charset="-120"/>
              </a:rPr>
              <a:t>If we had a bow with high validity as well, then every arrow would hit the bull’s eye. </a:t>
            </a:r>
          </a:p>
          <a:p>
            <a:pPr>
              <a:buFontTx/>
              <a:buChar char="•"/>
            </a:pPr>
            <a:r>
              <a:rPr lang="en-US" altLang="zh-TW">
                <a:ea typeface="新細明體" panose="02020500000000000000" pitchFamily="18" charset="-120"/>
              </a:rPr>
              <a:t>If </a:t>
            </a:r>
            <a:r>
              <a:rPr lang="en-US" altLang="zh-TW" i="1">
                <a:ea typeface="新細明體" panose="02020500000000000000" pitchFamily="18" charset="-120"/>
              </a:rPr>
              <a:t>reliability is low</a:t>
            </a:r>
            <a:r>
              <a:rPr lang="en-US" altLang="zh-TW">
                <a:ea typeface="新細明體" panose="02020500000000000000" pitchFamily="18" charset="-120"/>
              </a:rPr>
              <a:t>, arrows would be more scattered. </a:t>
            </a:r>
          </a:p>
          <a:p>
            <a:pPr lvl="2">
              <a:buFontTx/>
              <a:buChar char="•"/>
            </a:pPr>
            <a:r>
              <a:rPr lang="en-US" altLang="zh-TW">
                <a:ea typeface="新細明體" panose="02020500000000000000" pitchFamily="18" charset="-120"/>
              </a:rPr>
              <a:t>High validity means that the bow would shoot true every time. It would not pull right or send an arrow careening into the woods. </a:t>
            </a:r>
          </a:p>
          <a:p>
            <a:pPr lvl="2">
              <a:buFontTx/>
              <a:buChar char="•"/>
            </a:pPr>
            <a:r>
              <a:rPr lang="en-US" altLang="zh-TW">
                <a:ea typeface="新細明體" panose="02020500000000000000" pitchFamily="18" charset="-120"/>
              </a:rPr>
              <a:t>Arrows shot from a high-validity bow will be clustered around a central point even when they are dispersed by reduced reliability. </a:t>
            </a:r>
          </a:p>
        </p:txBody>
      </p:sp>
    </p:spTree>
    <p:extLst>
      <p:ext uri="{BB962C8B-B14F-4D97-AF65-F5344CB8AC3E}">
        <p14:creationId xmlns:p14="http://schemas.microsoft.com/office/powerpoint/2010/main" val="699932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xfrm>
            <a:off x="631825" y="774700"/>
            <a:ext cx="5810250" cy="3871913"/>
          </a:xfrm>
        </p:spPr>
      </p:sp>
      <p:sp>
        <p:nvSpPr>
          <p:cNvPr id="84275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A measure is </a:t>
            </a:r>
            <a:r>
              <a:rPr lang="en-US" altLang="zh-TW" i="1">
                <a:ea typeface="新細明體" panose="02020500000000000000" pitchFamily="18" charset="-120"/>
              </a:rPr>
              <a:t>reliable</a:t>
            </a:r>
            <a:r>
              <a:rPr lang="en-US" altLang="zh-TW">
                <a:ea typeface="新細明體" panose="02020500000000000000" pitchFamily="18" charset="-120"/>
              </a:rPr>
              <a:t> to the degree that it supplies consistent results.</a:t>
            </a:r>
          </a:p>
          <a:p>
            <a:pPr lvl="1">
              <a:buFontTx/>
              <a:buChar char="•"/>
            </a:pPr>
            <a:r>
              <a:rPr lang="en-US" altLang="zh-TW" b="1">
                <a:ea typeface="新細明體" panose="02020500000000000000" pitchFamily="18" charset="-120"/>
              </a:rPr>
              <a:t>Reliability</a:t>
            </a:r>
            <a:r>
              <a:rPr lang="en-US" altLang="zh-TW">
                <a:ea typeface="新細明體" panose="02020500000000000000" pitchFamily="18" charset="-120"/>
              </a:rPr>
              <a:t> is a necessary contributor to validity but is not a sufficient condition for validity. </a:t>
            </a:r>
          </a:p>
          <a:p>
            <a:pPr lvl="1">
              <a:buFontTx/>
              <a:buChar char="•"/>
            </a:pPr>
            <a:r>
              <a:rPr lang="en-US" altLang="zh-TW">
                <a:ea typeface="新細明體" panose="02020500000000000000" pitchFamily="18" charset="-120"/>
              </a:rPr>
              <a:t>It is concerned with estimates of the degree to which a measurement is free of random or unstable error. </a:t>
            </a:r>
          </a:p>
          <a:p>
            <a:pPr lvl="1">
              <a:buFontTx/>
              <a:buChar char="•"/>
            </a:pPr>
            <a:r>
              <a:rPr lang="en-US" altLang="zh-TW">
                <a:ea typeface="新細明體" panose="02020500000000000000" pitchFamily="18" charset="-120"/>
              </a:rPr>
              <a:t>Reliable instruments are robust and work well at different times under different conditions. This distinction of time and condition is the basis for three perspectives on reliability – stability, equivalence, and internal consistency (see Exhibit 11-7). </a:t>
            </a:r>
          </a:p>
          <a:p>
            <a:pPr>
              <a:buFontTx/>
              <a:buChar char="•"/>
            </a:pPr>
            <a:endParaRPr lang="en-US" altLang="zh-TW">
              <a:ea typeface="新細明體" panose="02020500000000000000" pitchFamily="18" charset="-120"/>
            </a:endParaRPr>
          </a:p>
          <a:p>
            <a:r>
              <a:rPr lang="en-US" altLang="zh-TW">
                <a:ea typeface="新細明體" panose="02020500000000000000" pitchFamily="18" charset="-120"/>
              </a:rPr>
              <a:t>These are discussed further on the following slide.</a:t>
            </a:r>
          </a:p>
        </p:txBody>
      </p:sp>
    </p:spTree>
    <p:extLst>
      <p:ext uri="{BB962C8B-B14F-4D97-AF65-F5344CB8AC3E}">
        <p14:creationId xmlns:p14="http://schemas.microsoft.com/office/powerpoint/2010/main" val="932280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xfrm>
            <a:off x="631825" y="774700"/>
            <a:ext cx="5810250" cy="3871913"/>
          </a:xfrm>
        </p:spPr>
      </p:sp>
      <p:sp>
        <p:nvSpPr>
          <p:cNvPr id="8509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z="1000">
                <a:ea typeface="新細明體" panose="02020500000000000000" pitchFamily="18" charset="-120"/>
              </a:rPr>
              <a:t>The scientific requirements of a project call for the measurement process to be reliable and valid, while the operational requirements call for it to be practical. </a:t>
            </a:r>
          </a:p>
          <a:p>
            <a:pPr marL="228600" indent="-228600" defTabSz="914400">
              <a:buFontTx/>
              <a:buChar char="•"/>
            </a:pPr>
            <a:r>
              <a:rPr lang="en-US" altLang="zh-TW" sz="1000" i="1">
                <a:ea typeface="新細明體" panose="02020500000000000000" pitchFamily="18" charset="-120"/>
              </a:rPr>
              <a:t>Practicality</a:t>
            </a:r>
            <a:r>
              <a:rPr lang="en-US" altLang="zh-TW" sz="1000">
                <a:ea typeface="新細明體" panose="02020500000000000000" pitchFamily="18" charset="-120"/>
              </a:rPr>
              <a:t> has been defined as economy, convenience, and interpretability. There is generally a trade-off between the ideal research project and the budget. </a:t>
            </a:r>
          </a:p>
          <a:p>
            <a:pPr marL="1143000" lvl="2" indent="-228600" defTabSz="914400">
              <a:buFontTx/>
              <a:buChar char="•"/>
            </a:pPr>
            <a:r>
              <a:rPr lang="en-US" altLang="zh-TW" sz="1000">
                <a:ea typeface="新細明體" panose="02020500000000000000" pitchFamily="18" charset="-120"/>
              </a:rPr>
              <a:t>A measuring device passes the </a:t>
            </a:r>
            <a:r>
              <a:rPr lang="en-US" altLang="zh-TW" sz="1000" u="sng">
                <a:ea typeface="新細明體" panose="02020500000000000000" pitchFamily="18" charset="-120"/>
              </a:rPr>
              <a:t>convenience</a:t>
            </a:r>
            <a:r>
              <a:rPr lang="en-US" altLang="zh-TW" sz="1000">
                <a:ea typeface="新細明體" panose="02020500000000000000" pitchFamily="18" charset="-120"/>
              </a:rPr>
              <a:t> test if it is easy to administer.</a:t>
            </a:r>
          </a:p>
          <a:p>
            <a:pPr marL="1143000" lvl="2" indent="-228600" defTabSz="914400">
              <a:buFontTx/>
              <a:buChar char="•"/>
            </a:pPr>
            <a:r>
              <a:rPr lang="en-US" altLang="zh-TW" sz="1000">
                <a:ea typeface="新細明體" panose="02020500000000000000" pitchFamily="18" charset="-120"/>
              </a:rPr>
              <a:t>The </a:t>
            </a:r>
            <a:r>
              <a:rPr lang="en-US" altLang="zh-TW" sz="1000" u="sng">
                <a:ea typeface="新細明體" panose="02020500000000000000" pitchFamily="18" charset="-120"/>
              </a:rPr>
              <a:t>interpretability</a:t>
            </a:r>
            <a:r>
              <a:rPr lang="en-US" altLang="zh-TW" sz="1000">
                <a:ea typeface="新細明體" panose="02020500000000000000" pitchFamily="18" charset="-120"/>
              </a:rPr>
              <a:t> aspect of practicality is relevant when persons other than the test designers must interpret the results.  In such cases, the designer of the data collection instrument provides several key pieces of information to make interpretation possible. </a:t>
            </a:r>
          </a:p>
          <a:p>
            <a:pPr marL="2057400" lvl="4" indent="-228600" defTabSz="914400">
              <a:buFontTx/>
              <a:buAutoNum type="arabicParenR"/>
            </a:pPr>
            <a:r>
              <a:rPr lang="en-US" altLang="zh-TW" sz="1000">
                <a:ea typeface="新細明體" panose="02020500000000000000" pitchFamily="18" charset="-120"/>
              </a:rPr>
              <a:t>A statement of the functions the </a:t>
            </a:r>
            <a:r>
              <a:rPr lang="en-US" altLang="zh-TW" sz="1000" i="1">
                <a:ea typeface="新細明體" panose="02020500000000000000" pitchFamily="18" charset="-120"/>
              </a:rPr>
              <a:t>instrument</a:t>
            </a:r>
            <a:r>
              <a:rPr lang="en-US" altLang="zh-TW" sz="1000">
                <a:ea typeface="新細明體" panose="02020500000000000000" pitchFamily="18" charset="-120"/>
              </a:rPr>
              <a:t> was designed to measure and the procedures by which it was developed;</a:t>
            </a:r>
          </a:p>
          <a:p>
            <a:pPr marL="2057400" lvl="4" indent="-228600" defTabSz="914400">
              <a:buFontTx/>
              <a:buAutoNum type="arabicParenR"/>
            </a:pPr>
            <a:r>
              <a:rPr lang="en-US" altLang="zh-TW" sz="1000">
                <a:ea typeface="新細明體" panose="02020500000000000000" pitchFamily="18" charset="-120"/>
              </a:rPr>
              <a:t>Detailed instructions for administration;</a:t>
            </a:r>
          </a:p>
          <a:p>
            <a:pPr marL="2057400" lvl="4" indent="-228600" defTabSz="914400">
              <a:buFontTx/>
              <a:buAutoNum type="arabicParenR"/>
            </a:pPr>
            <a:r>
              <a:rPr lang="en-US" altLang="zh-TW" sz="1000">
                <a:ea typeface="新細明體" panose="02020500000000000000" pitchFamily="18" charset="-120"/>
              </a:rPr>
              <a:t>Scoring keys and instructions;</a:t>
            </a:r>
          </a:p>
          <a:p>
            <a:pPr marL="2057400" lvl="4" indent="-228600" defTabSz="914400">
              <a:buFontTx/>
              <a:buAutoNum type="arabicParenR"/>
            </a:pPr>
            <a:r>
              <a:rPr lang="en-US" altLang="zh-TW" sz="1000">
                <a:ea typeface="新細明體" panose="02020500000000000000" pitchFamily="18" charset="-120"/>
              </a:rPr>
              <a:t>Norms for appropriate reference groups; </a:t>
            </a:r>
          </a:p>
          <a:p>
            <a:pPr marL="2057400" lvl="4" indent="-228600" defTabSz="914400">
              <a:buFontTx/>
              <a:buAutoNum type="arabicParenR"/>
            </a:pPr>
            <a:r>
              <a:rPr lang="en-US" altLang="zh-TW" sz="1000">
                <a:ea typeface="新細明體" panose="02020500000000000000" pitchFamily="18" charset="-120"/>
              </a:rPr>
              <a:t>Evidence of reliability;</a:t>
            </a:r>
          </a:p>
          <a:p>
            <a:pPr marL="2057400" lvl="4" indent="-228600" defTabSz="914400">
              <a:buFontTx/>
              <a:buAutoNum type="arabicParenR"/>
            </a:pPr>
            <a:r>
              <a:rPr lang="en-US" altLang="zh-TW" sz="1000">
                <a:ea typeface="新細明體" panose="02020500000000000000" pitchFamily="18" charset="-120"/>
              </a:rPr>
              <a:t>Evidence regarding the intercorrelations of subscores;</a:t>
            </a:r>
          </a:p>
          <a:p>
            <a:pPr marL="2057400" lvl="4" indent="-228600" defTabSz="914400">
              <a:buFontTx/>
              <a:buAutoNum type="arabicParenR"/>
            </a:pPr>
            <a:r>
              <a:rPr lang="en-US" altLang="zh-TW" sz="1000">
                <a:ea typeface="新細明體" panose="02020500000000000000" pitchFamily="18" charset="-120"/>
              </a:rPr>
              <a:t>Evidence regarding the relationship of the test to other measures; and</a:t>
            </a:r>
          </a:p>
          <a:p>
            <a:pPr marL="2057400" lvl="4" indent="-228600" defTabSz="914400">
              <a:buFontTx/>
              <a:buAutoNum type="arabicParenR"/>
            </a:pPr>
            <a:r>
              <a:rPr lang="en-US" altLang="zh-TW" sz="1000">
                <a:ea typeface="新細明體" panose="02020500000000000000" pitchFamily="18" charset="-120"/>
              </a:rPr>
              <a:t>Guides for test use.</a:t>
            </a:r>
          </a:p>
        </p:txBody>
      </p:sp>
    </p:spTree>
    <p:extLst>
      <p:ext uri="{BB962C8B-B14F-4D97-AF65-F5344CB8AC3E}">
        <p14:creationId xmlns:p14="http://schemas.microsoft.com/office/powerpoint/2010/main" val="2613474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79488" y="882650"/>
            <a:ext cx="5127625" cy="3416300"/>
          </a:xfrm>
        </p:spPr>
      </p:sp>
      <p:sp>
        <p:nvSpPr>
          <p:cNvPr id="3" name="備忘稿版面配置區 2"/>
          <p:cNvSpPr>
            <a:spLocks noGrp="1"/>
          </p:cNvSpPr>
          <p:nvPr>
            <p:ph type="body" idx="1"/>
          </p:nvPr>
        </p:nvSpPr>
        <p:spPr>
          <a:xfrm>
            <a:off x="708025" y="4968875"/>
            <a:ext cx="5657850" cy="4065588"/>
          </a:xfrm>
          <a:prstGeom prst="rect">
            <a:avLst/>
          </a:prstGeom>
        </p:spPr>
        <p:txBody>
          <a:bodyPr/>
          <a:lstStyle/>
          <a:p>
            <a:endParaRPr lang="zh-TW" altLang="en-US" dirty="0"/>
          </a:p>
        </p:txBody>
      </p:sp>
    </p:spTree>
    <p:extLst>
      <p:ext uri="{BB962C8B-B14F-4D97-AF65-F5344CB8AC3E}">
        <p14:creationId xmlns:p14="http://schemas.microsoft.com/office/powerpoint/2010/main" val="35522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631825" y="774700"/>
            <a:ext cx="5810250" cy="3871913"/>
          </a:xfrm>
        </p:spPr>
      </p:sp>
      <p:sp>
        <p:nvSpPr>
          <p:cNvPr id="80179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11-1.</a:t>
            </a:r>
          </a:p>
          <a:p>
            <a:pPr>
              <a:buFontTx/>
              <a:buChar char="•"/>
            </a:pPr>
            <a:r>
              <a:rPr lang="en-US" altLang="zh-TW">
                <a:ea typeface="新細明體" panose="02020500000000000000" pitchFamily="18" charset="-120"/>
              </a:rPr>
              <a:t>The goal of measurement – of assigning numbers to empirical events in compliance with a set of rules – is to provide the highest-quality, lowest-error data for testing hypotheses, estimation or prediction, or description. </a:t>
            </a:r>
          </a:p>
          <a:p>
            <a:pPr>
              <a:buFontTx/>
              <a:buChar char="•"/>
            </a:pPr>
            <a:r>
              <a:rPr lang="en-US" altLang="zh-TW">
                <a:ea typeface="新細明體" panose="02020500000000000000" pitchFamily="18" charset="-120"/>
              </a:rPr>
              <a:t>The object of measurement is a concept, the symbols we attach to bundles of meaning that we hold and share with others. Higher-level concepts, constructs, are for specialized scientific explanatory purposes that are not directly observable and for thinking about and communicating abstractions. Concepts and constructs are used at theoretical levels while variables are used at the empirical level. Variables accept numerals or values for the purpose of testing and measurement. </a:t>
            </a:r>
          </a:p>
          <a:p>
            <a:pPr>
              <a:buFontTx/>
              <a:buChar char="•"/>
            </a:pPr>
            <a:r>
              <a:rPr lang="en-US" altLang="zh-TW">
                <a:ea typeface="新細明體" panose="02020500000000000000" pitchFamily="18" charset="-120"/>
              </a:rPr>
              <a:t>An </a:t>
            </a:r>
            <a:r>
              <a:rPr lang="en-US" altLang="zh-TW" b="1">
                <a:ea typeface="新細明體" panose="02020500000000000000" pitchFamily="18" charset="-120"/>
              </a:rPr>
              <a:t>operational definition</a:t>
            </a:r>
            <a:r>
              <a:rPr lang="en-US" altLang="zh-TW">
                <a:ea typeface="新細明體" panose="02020500000000000000" pitchFamily="18" charset="-120"/>
              </a:rPr>
              <a:t> defines  a variable in terms of specific measurement and testing criteria. These are further reviewed in Exhibit 11-2 on page 341 of the text.</a:t>
            </a:r>
          </a:p>
        </p:txBody>
      </p:sp>
    </p:spTree>
    <p:extLst>
      <p:ext uri="{BB962C8B-B14F-4D97-AF65-F5344CB8AC3E}">
        <p14:creationId xmlns:p14="http://schemas.microsoft.com/office/powerpoint/2010/main" val="71073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631825" y="774700"/>
            <a:ext cx="5810250" cy="3871913"/>
          </a:xfrm>
        </p:spPr>
      </p:sp>
      <p:sp>
        <p:nvSpPr>
          <p:cNvPr id="80589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Students will be building their measurement questions from different types of scales. They need to know the difference in order to choose the appropriate type. Each scale type has its own characteristics.</a:t>
            </a:r>
          </a:p>
        </p:txBody>
      </p:sp>
    </p:spTree>
    <p:extLst>
      <p:ext uri="{BB962C8B-B14F-4D97-AF65-F5344CB8AC3E}">
        <p14:creationId xmlns:p14="http://schemas.microsoft.com/office/powerpoint/2010/main" val="57088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631825" y="774700"/>
            <a:ext cx="5810250" cy="3871913"/>
          </a:xfrm>
        </p:spPr>
      </p:sp>
      <p:sp>
        <p:nvSpPr>
          <p:cNvPr id="80384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This is a good time to ask students to develop a question they could ask that would provide only classification of the person answering it</a:t>
            </a:r>
            <a:r>
              <a:rPr lang="en-US" altLang="zh-TW" b="1">
                <a:ea typeface="新細明體" panose="02020500000000000000" pitchFamily="18" charset="-120"/>
              </a:rPr>
              <a:t>.</a:t>
            </a:r>
          </a:p>
          <a:p>
            <a:pPr lvl="2">
              <a:buFontTx/>
              <a:buChar char="•"/>
            </a:pPr>
            <a:r>
              <a:rPr lang="en-US" altLang="zh-TW">
                <a:ea typeface="新細明體" panose="02020500000000000000" pitchFamily="18" charset="-120"/>
              </a:rPr>
              <a:t>Classification means that numbers are used to group or sort responses. </a:t>
            </a:r>
          </a:p>
          <a:p>
            <a:r>
              <a:rPr lang="en-US" altLang="zh-TW">
                <a:ea typeface="新細明體" panose="02020500000000000000" pitchFamily="18" charset="-120"/>
              </a:rPr>
              <a:t>Consider asking students if a number of anything is always an indication of ratio data.  For example, what if we ask people how many cookies they eat a day?  What if a business calls themselves the “number 1” pizza in town? These questions lead up to the next slide. Does the fact that James wears 23 mean he shoots better or plays better defense than the player donning jersey number 18?</a:t>
            </a:r>
          </a:p>
          <a:p>
            <a:endParaRPr lang="en-US" altLang="zh-TW">
              <a:ea typeface="新細明體" panose="02020500000000000000" pitchFamily="18" charset="-120"/>
            </a:endParaRPr>
          </a:p>
          <a:p>
            <a:r>
              <a:rPr lang="en-US" altLang="zh-TW">
                <a:ea typeface="新細明體" panose="02020500000000000000" pitchFamily="18" charset="-120"/>
              </a:rPr>
              <a:t>In measuring, one devises some mapping rule and then translates the observation of property indicants using this rule. </a:t>
            </a:r>
          </a:p>
          <a:p>
            <a:r>
              <a:rPr lang="en-US" altLang="zh-TW">
                <a:ea typeface="新細明體" panose="02020500000000000000" pitchFamily="18" charset="-120"/>
              </a:rPr>
              <a:t>Mapping rules have four characteristics and these are named in the slide.</a:t>
            </a:r>
          </a:p>
          <a:p>
            <a:pPr>
              <a:buFontTx/>
              <a:buChar char="•"/>
            </a:pPr>
            <a:r>
              <a:rPr lang="en-US" altLang="zh-TW">
                <a:ea typeface="新細明體" panose="02020500000000000000" pitchFamily="18" charset="-120"/>
              </a:rPr>
              <a:t>Classification means that numbers are used to group or sort responses. </a:t>
            </a:r>
          </a:p>
          <a:p>
            <a:pPr>
              <a:buFontTx/>
              <a:buChar char="•"/>
            </a:pPr>
            <a:r>
              <a:rPr lang="en-US" altLang="zh-TW">
                <a:ea typeface="新細明體" panose="02020500000000000000" pitchFamily="18" charset="-120"/>
              </a:rPr>
              <a:t>Order means that the numbers are ordered. One number is greater than, less than, or equal to another number.</a:t>
            </a:r>
          </a:p>
          <a:p>
            <a:pPr>
              <a:buFontTx/>
              <a:buChar char="•"/>
            </a:pPr>
            <a:r>
              <a:rPr lang="en-US" altLang="zh-TW">
                <a:ea typeface="新細明體" panose="02020500000000000000" pitchFamily="18" charset="-120"/>
              </a:rPr>
              <a:t>Distance means that differences between numbers can be measured. </a:t>
            </a:r>
          </a:p>
          <a:p>
            <a:pPr>
              <a:buFontTx/>
              <a:buChar char="•"/>
            </a:pPr>
            <a:r>
              <a:rPr lang="en-US" altLang="zh-TW">
                <a:ea typeface="新細明體" panose="02020500000000000000" pitchFamily="18" charset="-120"/>
              </a:rPr>
              <a:t>Origin means that the number series has a unique origin indicated by the number zero. </a:t>
            </a:r>
          </a:p>
          <a:p>
            <a:r>
              <a:rPr lang="en-US" altLang="zh-TW">
                <a:ea typeface="新細明體" panose="02020500000000000000" pitchFamily="18" charset="-120"/>
              </a:rPr>
              <a:t>Combinations of these characteristics provide four widely used classifications of measurement scales: nominal, ordinal, interval, and ratio.</a:t>
            </a:r>
          </a:p>
          <a:p>
            <a:endParaRPr lang="en-US" altLang="zh-TW">
              <a:ea typeface="新細明體" panose="02020500000000000000" pitchFamily="18" charset="-120"/>
            </a:endParaRPr>
          </a:p>
        </p:txBody>
      </p:sp>
    </p:spTree>
    <p:extLst>
      <p:ext uri="{BB962C8B-B14F-4D97-AF65-F5344CB8AC3E}">
        <p14:creationId xmlns:p14="http://schemas.microsoft.com/office/powerpoint/2010/main" val="206425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631825" y="774700"/>
            <a:ext cx="5810250" cy="3871913"/>
          </a:xfrm>
        </p:spPr>
      </p:sp>
      <p:sp>
        <p:nvSpPr>
          <p:cNvPr id="80793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a:ea typeface="新細明體" panose="02020500000000000000" pitchFamily="18" charset="-120"/>
              </a:rPr>
              <a:t>Nominal scales collect information on a variable that can be grouped into categories that are mutually exclusive and collectively exhaustive. For example, symphony patrons could be classified by whether or not they had attended prior performances.</a:t>
            </a:r>
          </a:p>
          <a:p>
            <a:pPr>
              <a:buFontTx/>
              <a:buChar char="•"/>
            </a:pPr>
            <a:r>
              <a:rPr lang="en-US" altLang="zh-TW">
                <a:ea typeface="新細明體" panose="02020500000000000000" pitchFamily="18" charset="-120"/>
              </a:rPr>
              <a:t>The counting of members in each group is the only possible arithmetic operation when a nominal scale is employed. If we use numerical symbols within our mapping rule to identify categories, these numbers are recognized as labels only and have no quantitative value. </a:t>
            </a:r>
          </a:p>
          <a:p>
            <a:pPr>
              <a:buFontTx/>
              <a:buChar char="•"/>
            </a:pPr>
            <a:r>
              <a:rPr lang="en-US" altLang="zh-TW">
                <a:ea typeface="新細明體" panose="02020500000000000000" pitchFamily="18" charset="-120"/>
              </a:rPr>
              <a:t>Nominal scales are the least powerful of the four data types. They suggest no order or distance relationship and have no arithmetic origin. The researcher is restricted to use of the mode as a measure of central tendency. The mode is the most frequently occurring value. There is no generally used measure of dispersion for nominal scales. Dispersion describes how scores cluster or scatter in a distribution. </a:t>
            </a:r>
          </a:p>
          <a:p>
            <a:r>
              <a:rPr lang="en-US" altLang="zh-TW">
                <a:ea typeface="新細明體" panose="02020500000000000000" pitchFamily="18" charset="-120"/>
              </a:rPr>
              <a:t>Even though LeBron James wears #23, it doesn’t mean that he is better player than #24 or a worse player than #22. The number has no meaning other than identifying James for someone who doesn’t follow the Cavs.</a:t>
            </a:r>
          </a:p>
        </p:txBody>
      </p:sp>
    </p:spTree>
    <p:extLst>
      <p:ext uri="{BB962C8B-B14F-4D97-AF65-F5344CB8AC3E}">
        <p14:creationId xmlns:p14="http://schemas.microsoft.com/office/powerpoint/2010/main" val="153466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631825" y="774700"/>
            <a:ext cx="5810250" cy="3871913"/>
          </a:xfrm>
        </p:spPr>
      </p:sp>
      <p:sp>
        <p:nvSpPr>
          <p:cNvPr id="80998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i="1">
                <a:ea typeface="新細明體" panose="02020500000000000000" pitchFamily="18" charset="-120"/>
              </a:rPr>
              <a:t>Order</a:t>
            </a:r>
            <a:r>
              <a:rPr lang="en-US" altLang="zh-TW">
                <a:ea typeface="新細明體" panose="02020500000000000000" pitchFamily="18" charset="-120"/>
              </a:rPr>
              <a:t> means that the numbers are ordered. One number is greater than, less than, or equal to another number.</a:t>
            </a:r>
          </a:p>
          <a:p>
            <a:r>
              <a:rPr lang="en-US" altLang="zh-TW">
                <a:ea typeface="新細明體" panose="02020500000000000000" pitchFamily="18" charset="-120"/>
              </a:rPr>
              <a:t>You can ask students to develop a question that allows them to order the responses as well as group them.  This is the perfect place to talk about the possible confusion that may exist when people order objects but the order may be the only consistent criteria. For instance, if two people tell them that Pizza Hut is better than Papa Johns, they are not necessarily thinking precisely the same. One could really favor Pizza Hut and never considering eating another Papa John’s pizza, which another could consider them almost interchangeable with only a slight preference for Pizza Hut.  This discussion is a perfect lead in to the ever confusing ‘terror alert’ scale (shown on the next slide)…or the ‘weather warning’ system used in some states to keep drivers off the roads during poor weather.  Students can probably come up with numerous other ordinal scales used in their environment.</a:t>
            </a:r>
          </a:p>
        </p:txBody>
      </p:sp>
    </p:spTree>
    <p:extLst>
      <p:ext uri="{BB962C8B-B14F-4D97-AF65-F5344CB8AC3E}">
        <p14:creationId xmlns:p14="http://schemas.microsoft.com/office/powerpoint/2010/main" val="190615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631825" y="774700"/>
            <a:ext cx="5810250" cy="3871913"/>
          </a:xfrm>
        </p:spPr>
      </p:sp>
      <p:sp>
        <p:nvSpPr>
          <p:cNvPr id="81203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a:ea typeface="新細明體" panose="02020500000000000000" pitchFamily="18" charset="-120"/>
              </a:rPr>
              <a:t>Ordinal data require conformity to a logical postulate, which states: </a:t>
            </a:r>
          </a:p>
          <a:p>
            <a:pPr lvl="2">
              <a:buFontTx/>
              <a:buChar char="•"/>
            </a:pPr>
            <a:r>
              <a:rPr lang="en-US" altLang="zh-TW">
                <a:ea typeface="新細明體" panose="02020500000000000000" pitchFamily="18" charset="-120"/>
              </a:rPr>
              <a:t>If </a:t>
            </a:r>
            <a:r>
              <a:rPr lang="en-US" altLang="zh-TW" u="sng">
                <a:ea typeface="新細明體" panose="02020500000000000000" pitchFamily="18" charset="-120"/>
              </a:rPr>
              <a:t>a</a:t>
            </a:r>
            <a:r>
              <a:rPr lang="en-US" altLang="zh-TW">
                <a:ea typeface="新細明體" panose="02020500000000000000" pitchFamily="18" charset="-120"/>
              </a:rPr>
              <a:t> is greater than </a:t>
            </a:r>
            <a:r>
              <a:rPr lang="en-US" altLang="zh-TW" u="sng">
                <a:ea typeface="新細明體" panose="02020500000000000000" pitchFamily="18" charset="-120"/>
              </a:rPr>
              <a:t>b</a:t>
            </a:r>
            <a:r>
              <a:rPr lang="en-US" altLang="zh-TW">
                <a:ea typeface="新細明體" panose="02020500000000000000" pitchFamily="18" charset="-120"/>
              </a:rPr>
              <a:t>, and </a:t>
            </a:r>
          </a:p>
          <a:p>
            <a:pPr lvl="2">
              <a:buFontTx/>
              <a:buChar char="•"/>
            </a:pPr>
            <a:r>
              <a:rPr lang="en-US" altLang="zh-TW" u="sng">
                <a:ea typeface="新細明體" panose="02020500000000000000" pitchFamily="18" charset="-120"/>
              </a:rPr>
              <a:t>b</a:t>
            </a:r>
            <a:r>
              <a:rPr lang="en-US" altLang="zh-TW">
                <a:ea typeface="新細明體" panose="02020500000000000000" pitchFamily="18" charset="-120"/>
              </a:rPr>
              <a:t> is greater than </a:t>
            </a:r>
            <a:r>
              <a:rPr lang="en-US" altLang="zh-TW" u="sng">
                <a:ea typeface="新細明體" panose="02020500000000000000" pitchFamily="18" charset="-120"/>
              </a:rPr>
              <a:t>c</a:t>
            </a:r>
            <a:r>
              <a:rPr lang="en-US" altLang="zh-TW">
                <a:ea typeface="新細明體" panose="02020500000000000000" pitchFamily="18" charset="-120"/>
              </a:rPr>
              <a:t>, then </a:t>
            </a:r>
          </a:p>
          <a:p>
            <a:pPr lvl="2">
              <a:buFontTx/>
              <a:buChar char="•"/>
            </a:pPr>
            <a:r>
              <a:rPr lang="en-US" altLang="zh-TW" u="sng">
                <a:ea typeface="新細明體" panose="02020500000000000000" pitchFamily="18" charset="-120"/>
              </a:rPr>
              <a:t>a</a:t>
            </a:r>
            <a:r>
              <a:rPr lang="en-US" altLang="zh-TW">
                <a:ea typeface="新細明體" panose="02020500000000000000" pitchFamily="18" charset="-120"/>
              </a:rPr>
              <a:t> is greater than </a:t>
            </a:r>
            <a:r>
              <a:rPr lang="en-US" altLang="zh-TW" u="sng">
                <a:ea typeface="新細明體" panose="02020500000000000000" pitchFamily="18" charset="-120"/>
              </a:rPr>
              <a:t>c</a:t>
            </a:r>
            <a:r>
              <a:rPr lang="en-US" altLang="zh-TW">
                <a:ea typeface="新細明體" panose="02020500000000000000" pitchFamily="18" charset="-120"/>
              </a:rPr>
              <a:t>. </a:t>
            </a:r>
          </a:p>
          <a:p>
            <a:pPr>
              <a:buFontTx/>
              <a:buChar char="•"/>
            </a:pPr>
            <a:r>
              <a:rPr lang="en-US" altLang="zh-TW">
                <a:ea typeface="新細明體" panose="02020500000000000000" pitchFamily="18" charset="-120"/>
              </a:rPr>
              <a:t>Rankings are examples of ordinal scales. Attitude and preference scales are also ordinal. </a:t>
            </a:r>
          </a:p>
          <a:p>
            <a:pPr>
              <a:buFontTx/>
              <a:buChar char="•"/>
            </a:pPr>
            <a:r>
              <a:rPr lang="en-US" altLang="zh-TW">
                <a:ea typeface="新細明體" panose="02020500000000000000" pitchFamily="18" charset="-120"/>
              </a:rPr>
              <a:t>The appropriate measure of central tendency is the median. The median is the midpoint of a distribution. A percentile or quartile reveals the dispersion. </a:t>
            </a:r>
          </a:p>
          <a:p>
            <a:pPr>
              <a:buFontTx/>
              <a:buChar char="•"/>
            </a:pPr>
            <a:r>
              <a:rPr lang="en-US" altLang="zh-TW">
                <a:ea typeface="新細明體" panose="02020500000000000000" pitchFamily="18" charset="-120"/>
              </a:rPr>
              <a:t>Nonparametric tests should be used with nominal and ordinal data. This is due to their simplicity, statistical power, and lack of requirements to accept the assumptions of parametric testing.</a:t>
            </a:r>
          </a:p>
        </p:txBody>
      </p:sp>
    </p:spTree>
    <p:extLst>
      <p:ext uri="{BB962C8B-B14F-4D97-AF65-F5344CB8AC3E}">
        <p14:creationId xmlns:p14="http://schemas.microsoft.com/office/powerpoint/2010/main" val="339754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Rot="1" noChangeAspect="1" noChangeArrowheads="1" noTextEdit="1"/>
          </p:cNvSpPr>
          <p:nvPr>
            <p:ph type="sldImg"/>
          </p:nvPr>
        </p:nvSpPr>
        <p:spPr>
          <a:xfrm>
            <a:off x="631825" y="774700"/>
            <a:ext cx="5810250" cy="3871913"/>
          </a:xfrm>
        </p:spPr>
      </p:sp>
      <p:sp>
        <p:nvSpPr>
          <p:cNvPr id="81408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In measuring, one devises some mapping rule and then translates the observation of property indicants using this rule. </a:t>
            </a:r>
          </a:p>
          <a:p>
            <a:r>
              <a:rPr lang="en-US" altLang="zh-TW">
                <a:ea typeface="新細明體" panose="02020500000000000000" pitchFamily="18" charset="-120"/>
              </a:rPr>
              <a:t>Mapping rules have four characteristics and these are named in the slide.</a:t>
            </a:r>
          </a:p>
          <a:p>
            <a:pPr>
              <a:buFontTx/>
              <a:buChar char="•"/>
            </a:pPr>
            <a:r>
              <a:rPr lang="en-US" altLang="zh-TW">
                <a:ea typeface="新細明體" panose="02020500000000000000" pitchFamily="18" charset="-120"/>
              </a:rPr>
              <a:t>Classification means that numbers are used to group or sort responses. </a:t>
            </a:r>
          </a:p>
          <a:p>
            <a:pPr>
              <a:buFontTx/>
              <a:buChar char="•"/>
            </a:pPr>
            <a:r>
              <a:rPr lang="en-US" altLang="zh-TW">
                <a:ea typeface="新細明體" panose="02020500000000000000" pitchFamily="18" charset="-120"/>
              </a:rPr>
              <a:t>Order means that the numbers are ordered. One number is greater than, less than, or equal to another number.</a:t>
            </a:r>
          </a:p>
          <a:p>
            <a:pPr>
              <a:buFontTx/>
              <a:buChar char="•"/>
            </a:pPr>
            <a:r>
              <a:rPr lang="en-US" altLang="zh-TW">
                <a:ea typeface="新細明體" panose="02020500000000000000" pitchFamily="18" charset="-120"/>
              </a:rPr>
              <a:t>Distance means that differences between numbers can be measured. </a:t>
            </a:r>
          </a:p>
          <a:p>
            <a:pPr>
              <a:buFontTx/>
              <a:buChar char="•"/>
            </a:pPr>
            <a:r>
              <a:rPr lang="en-US" altLang="zh-TW">
                <a:ea typeface="新細明體" panose="02020500000000000000" pitchFamily="18" charset="-120"/>
              </a:rPr>
              <a:t>Origin means that the number series has a unique origin indicated by the number zero. </a:t>
            </a:r>
          </a:p>
          <a:p>
            <a:r>
              <a:rPr lang="en-US" altLang="zh-TW">
                <a:ea typeface="新細明體" panose="02020500000000000000" pitchFamily="18" charset="-120"/>
              </a:rPr>
              <a:t>Combinations of these characteristics provide four widely used classifications of measurement scales: nominal, ordinal, interval, and ratio.</a:t>
            </a:r>
          </a:p>
        </p:txBody>
      </p:sp>
    </p:spTree>
    <p:extLst>
      <p:ext uri="{BB962C8B-B14F-4D97-AF65-F5344CB8AC3E}">
        <p14:creationId xmlns:p14="http://schemas.microsoft.com/office/powerpoint/2010/main" val="322278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5AA9D226-5B73-4731-9887-4AACD18B7C73}" type="slidenum">
              <a:rPr lang="en-US" altLang="zh-TW"/>
              <a:pPr/>
              <a:t>‹#›</a:t>
            </a:fld>
            <a:endParaRPr lang="en-US" altLang="zh-TW"/>
          </a:p>
        </p:txBody>
      </p:sp>
    </p:spTree>
    <p:extLst>
      <p:ext uri="{BB962C8B-B14F-4D97-AF65-F5344CB8AC3E}">
        <p14:creationId xmlns:p14="http://schemas.microsoft.com/office/powerpoint/2010/main" val="22166922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2B7D5C8A-756C-40C8-97A6-0190CFD3FCFB}" type="slidenum">
              <a:rPr lang="en-US" altLang="zh-TW"/>
              <a:pPr/>
              <a:t>‹#›</a:t>
            </a:fld>
            <a:endParaRPr lang="en-US" altLang="zh-TW"/>
          </a:p>
        </p:txBody>
      </p:sp>
    </p:spTree>
    <p:extLst>
      <p:ext uri="{BB962C8B-B14F-4D97-AF65-F5344CB8AC3E}">
        <p14:creationId xmlns:p14="http://schemas.microsoft.com/office/powerpoint/2010/main" val="231696880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20C860BF-9147-4C22-B7FD-3DCA5B9A168F}" type="slidenum">
              <a:rPr lang="en-US" altLang="zh-TW"/>
              <a:pPr/>
              <a:t>‹#›</a:t>
            </a:fld>
            <a:endParaRPr lang="en-US" altLang="zh-TW"/>
          </a:p>
        </p:txBody>
      </p:sp>
    </p:spTree>
    <p:extLst>
      <p:ext uri="{BB962C8B-B14F-4D97-AF65-F5344CB8AC3E}">
        <p14:creationId xmlns:p14="http://schemas.microsoft.com/office/powerpoint/2010/main" val="10990591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3408363" y="6389688"/>
            <a:ext cx="3252787" cy="455612"/>
          </a:xfrm>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a:xfrm>
            <a:off x="7729538" y="6389688"/>
            <a:ext cx="2141537" cy="455612"/>
          </a:xfrm>
        </p:spPr>
        <p:txBody>
          <a:bodyPr/>
          <a:lstStyle>
            <a:lvl1pPr>
              <a:defRPr/>
            </a:lvl1pPr>
          </a:lstStyle>
          <a:p>
            <a:fld id="{D45F1E97-651A-4D9C-86EC-56B083FD8BEB}" type="slidenum">
              <a:rPr lang="en-US" altLang="zh-TW"/>
              <a:pPr/>
              <a:t>‹#›</a:t>
            </a:fld>
            <a:endParaRPr lang="en-US" altLang="zh-TW"/>
          </a:p>
        </p:txBody>
      </p:sp>
    </p:spTree>
    <p:extLst>
      <p:ext uri="{BB962C8B-B14F-4D97-AF65-F5344CB8AC3E}">
        <p14:creationId xmlns:p14="http://schemas.microsoft.com/office/powerpoint/2010/main" val="14210815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3408363" y="6389688"/>
            <a:ext cx="3252787" cy="455612"/>
          </a:xfrm>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a:xfrm>
            <a:off x="7729538" y="6389688"/>
            <a:ext cx="2141537" cy="455612"/>
          </a:xfrm>
        </p:spPr>
        <p:txBody>
          <a:bodyPr/>
          <a:lstStyle>
            <a:lvl1pPr>
              <a:defRPr/>
            </a:lvl1pPr>
          </a:lstStyle>
          <a:p>
            <a:fld id="{038F5DA1-E018-406F-B465-A181DDE58B5B}" type="slidenum">
              <a:rPr lang="en-US" altLang="zh-TW"/>
              <a:pPr/>
              <a:t>‹#›</a:t>
            </a:fld>
            <a:endParaRPr lang="en-US" altLang="zh-TW"/>
          </a:p>
        </p:txBody>
      </p:sp>
    </p:spTree>
    <p:extLst>
      <p:ext uri="{BB962C8B-B14F-4D97-AF65-F5344CB8AC3E}">
        <p14:creationId xmlns:p14="http://schemas.microsoft.com/office/powerpoint/2010/main" val="30864857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41172A8C-9767-495D-ABD9-69A3EB650420}" type="slidenum">
              <a:rPr lang="en-US" altLang="zh-TW"/>
              <a:pPr/>
              <a:t>‹#›</a:t>
            </a:fld>
            <a:endParaRPr lang="en-US" altLang="zh-TW"/>
          </a:p>
        </p:txBody>
      </p:sp>
    </p:spTree>
    <p:extLst>
      <p:ext uri="{BB962C8B-B14F-4D97-AF65-F5344CB8AC3E}">
        <p14:creationId xmlns:p14="http://schemas.microsoft.com/office/powerpoint/2010/main" val="12460295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72F0A6DC-C811-4192-BA2E-20E2A7BD7933}" type="slidenum">
              <a:rPr lang="en-US" altLang="zh-TW"/>
              <a:pPr/>
              <a:t>‹#›</a:t>
            </a:fld>
            <a:endParaRPr lang="en-US" altLang="zh-TW"/>
          </a:p>
        </p:txBody>
      </p:sp>
    </p:spTree>
    <p:extLst>
      <p:ext uri="{BB962C8B-B14F-4D97-AF65-F5344CB8AC3E}">
        <p14:creationId xmlns:p14="http://schemas.microsoft.com/office/powerpoint/2010/main" val="25866646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4BCAE5E7-7425-4630-8F3F-D4411DE2ED72}" type="slidenum">
              <a:rPr lang="en-US" altLang="zh-TW"/>
              <a:pPr/>
              <a:t>‹#›</a:t>
            </a:fld>
            <a:endParaRPr lang="en-US" altLang="zh-TW"/>
          </a:p>
        </p:txBody>
      </p:sp>
    </p:spTree>
    <p:extLst>
      <p:ext uri="{BB962C8B-B14F-4D97-AF65-F5344CB8AC3E}">
        <p14:creationId xmlns:p14="http://schemas.microsoft.com/office/powerpoint/2010/main" val="41288539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6" name="投影片編號版面配置區 5"/>
          <p:cNvSpPr>
            <a:spLocks noGrp="1"/>
          </p:cNvSpPr>
          <p:nvPr>
            <p:ph type="sldNum" sz="quarter" idx="11"/>
          </p:nvPr>
        </p:nvSpPr>
        <p:spPr/>
        <p:txBody>
          <a:bodyPr/>
          <a:lstStyle>
            <a:lvl1pPr>
              <a:defRPr/>
            </a:lvl1pPr>
          </a:lstStyle>
          <a:p>
            <a:fld id="{00844B61-51E9-4FFC-9089-0B2407F39205}" type="slidenum">
              <a:rPr lang="en-US" altLang="zh-TW"/>
              <a:pPr/>
              <a:t>‹#›</a:t>
            </a:fld>
            <a:endParaRPr lang="en-US" altLang="zh-TW"/>
          </a:p>
        </p:txBody>
      </p:sp>
    </p:spTree>
    <p:extLst>
      <p:ext uri="{BB962C8B-B14F-4D97-AF65-F5344CB8AC3E}">
        <p14:creationId xmlns:p14="http://schemas.microsoft.com/office/powerpoint/2010/main" val="47320802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8" name="投影片編號版面配置區 7"/>
          <p:cNvSpPr>
            <a:spLocks noGrp="1"/>
          </p:cNvSpPr>
          <p:nvPr>
            <p:ph type="sldNum" sz="quarter" idx="11"/>
          </p:nvPr>
        </p:nvSpPr>
        <p:spPr/>
        <p:txBody>
          <a:bodyPr/>
          <a:lstStyle>
            <a:lvl1pPr>
              <a:defRPr/>
            </a:lvl1pPr>
          </a:lstStyle>
          <a:p>
            <a:fld id="{906FCEAF-D63F-4D15-AA62-FCE5BC9AD7A7}" type="slidenum">
              <a:rPr lang="en-US" altLang="zh-TW"/>
              <a:pPr/>
              <a:t>‹#›</a:t>
            </a:fld>
            <a:endParaRPr lang="en-US" altLang="zh-TW"/>
          </a:p>
        </p:txBody>
      </p:sp>
    </p:spTree>
    <p:extLst>
      <p:ext uri="{BB962C8B-B14F-4D97-AF65-F5344CB8AC3E}">
        <p14:creationId xmlns:p14="http://schemas.microsoft.com/office/powerpoint/2010/main" val="17756624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4" name="投影片編號版面配置區 3"/>
          <p:cNvSpPr>
            <a:spLocks noGrp="1"/>
          </p:cNvSpPr>
          <p:nvPr>
            <p:ph type="sldNum" sz="quarter" idx="11"/>
          </p:nvPr>
        </p:nvSpPr>
        <p:spPr/>
        <p:txBody>
          <a:bodyPr/>
          <a:lstStyle>
            <a:lvl1pPr>
              <a:defRPr/>
            </a:lvl1pPr>
          </a:lstStyle>
          <a:p>
            <a:fld id="{36F1F311-3EB9-403D-AE25-D3996A929826}" type="slidenum">
              <a:rPr lang="en-US" altLang="zh-TW"/>
              <a:pPr/>
              <a:t>‹#›</a:t>
            </a:fld>
            <a:endParaRPr lang="en-US" altLang="zh-TW"/>
          </a:p>
        </p:txBody>
      </p:sp>
    </p:spTree>
    <p:extLst>
      <p:ext uri="{BB962C8B-B14F-4D97-AF65-F5344CB8AC3E}">
        <p14:creationId xmlns:p14="http://schemas.microsoft.com/office/powerpoint/2010/main" val="39691849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C798CDE2-BBC4-4372-9EE4-62F9F0945F92}" type="slidenum">
              <a:rPr lang="en-US" altLang="zh-TW"/>
              <a:pPr/>
              <a:t>‹#›</a:t>
            </a:fld>
            <a:endParaRPr lang="en-US" altLang="zh-TW"/>
          </a:p>
        </p:txBody>
      </p:sp>
    </p:spTree>
    <p:extLst>
      <p:ext uri="{BB962C8B-B14F-4D97-AF65-F5344CB8AC3E}">
        <p14:creationId xmlns:p14="http://schemas.microsoft.com/office/powerpoint/2010/main" val="357243868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3" name="投影片編號版面配置區 2"/>
          <p:cNvSpPr>
            <a:spLocks noGrp="1"/>
          </p:cNvSpPr>
          <p:nvPr>
            <p:ph type="sldNum" sz="quarter" idx="11"/>
          </p:nvPr>
        </p:nvSpPr>
        <p:spPr/>
        <p:txBody>
          <a:bodyPr/>
          <a:lstStyle>
            <a:lvl1pPr>
              <a:defRPr/>
            </a:lvl1pPr>
          </a:lstStyle>
          <a:p>
            <a:fld id="{6D476B11-588E-4974-BCDA-6D9040017936}" type="slidenum">
              <a:rPr lang="en-US" altLang="zh-TW"/>
              <a:pPr/>
              <a:t>‹#›</a:t>
            </a:fld>
            <a:endParaRPr lang="en-US" altLang="zh-TW"/>
          </a:p>
        </p:txBody>
      </p:sp>
    </p:spTree>
    <p:extLst>
      <p:ext uri="{BB962C8B-B14F-4D97-AF65-F5344CB8AC3E}">
        <p14:creationId xmlns:p14="http://schemas.microsoft.com/office/powerpoint/2010/main" val="12381850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6" name="投影片編號版面配置區 5"/>
          <p:cNvSpPr>
            <a:spLocks noGrp="1"/>
          </p:cNvSpPr>
          <p:nvPr>
            <p:ph type="sldNum" sz="quarter" idx="11"/>
          </p:nvPr>
        </p:nvSpPr>
        <p:spPr/>
        <p:txBody>
          <a:bodyPr/>
          <a:lstStyle>
            <a:lvl1pPr>
              <a:defRPr/>
            </a:lvl1pPr>
          </a:lstStyle>
          <a:p>
            <a:fld id="{96A921D8-2B1A-49C1-B170-05B0C56B35F3}" type="slidenum">
              <a:rPr lang="en-US" altLang="zh-TW"/>
              <a:pPr/>
              <a:t>‹#›</a:t>
            </a:fld>
            <a:endParaRPr lang="en-US" altLang="zh-TW"/>
          </a:p>
        </p:txBody>
      </p:sp>
    </p:spTree>
    <p:extLst>
      <p:ext uri="{BB962C8B-B14F-4D97-AF65-F5344CB8AC3E}">
        <p14:creationId xmlns:p14="http://schemas.microsoft.com/office/powerpoint/2010/main" val="20976811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6" name="投影片編號版面配置區 5"/>
          <p:cNvSpPr>
            <a:spLocks noGrp="1"/>
          </p:cNvSpPr>
          <p:nvPr>
            <p:ph type="sldNum" sz="quarter" idx="11"/>
          </p:nvPr>
        </p:nvSpPr>
        <p:spPr/>
        <p:txBody>
          <a:bodyPr/>
          <a:lstStyle>
            <a:lvl1pPr>
              <a:defRPr/>
            </a:lvl1pPr>
          </a:lstStyle>
          <a:p>
            <a:fld id="{32DE64D1-110A-44EF-94F2-2555E50FBF00}" type="slidenum">
              <a:rPr lang="en-US" altLang="zh-TW"/>
              <a:pPr/>
              <a:t>‹#›</a:t>
            </a:fld>
            <a:endParaRPr lang="en-US" altLang="zh-TW"/>
          </a:p>
        </p:txBody>
      </p:sp>
    </p:spTree>
    <p:extLst>
      <p:ext uri="{BB962C8B-B14F-4D97-AF65-F5344CB8AC3E}">
        <p14:creationId xmlns:p14="http://schemas.microsoft.com/office/powerpoint/2010/main" val="371366165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65122869-7869-4A74-BBF1-CC5465995072}" type="slidenum">
              <a:rPr lang="en-US" altLang="zh-TW"/>
              <a:pPr/>
              <a:t>‹#›</a:t>
            </a:fld>
            <a:endParaRPr lang="en-US" altLang="zh-TW"/>
          </a:p>
        </p:txBody>
      </p:sp>
    </p:spTree>
    <p:extLst>
      <p:ext uri="{BB962C8B-B14F-4D97-AF65-F5344CB8AC3E}">
        <p14:creationId xmlns:p14="http://schemas.microsoft.com/office/powerpoint/2010/main" val="307505931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B99EE703-A728-48E7-B26D-C7CEE16D4F2F}" type="slidenum">
              <a:rPr lang="en-US" altLang="zh-TW"/>
              <a:pPr/>
              <a:t>‹#›</a:t>
            </a:fld>
            <a:endParaRPr lang="en-US" altLang="zh-TW"/>
          </a:p>
        </p:txBody>
      </p:sp>
    </p:spTree>
    <p:extLst>
      <p:ext uri="{BB962C8B-B14F-4D97-AF65-F5344CB8AC3E}">
        <p14:creationId xmlns:p14="http://schemas.microsoft.com/office/powerpoint/2010/main" val="99945000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5B0258D-1F9B-48FD-9276-A1F49DFA6D91}" type="slidenum">
              <a:rPr lang="en-US" altLang="zh-TW"/>
              <a:pPr>
                <a:defRPr/>
              </a:pPr>
              <a:t>‹#›</a:t>
            </a:fld>
            <a:endParaRPr lang="en-US" altLang="zh-TW"/>
          </a:p>
        </p:txBody>
      </p:sp>
    </p:spTree>
    <p:extLst>
      <p:ext uri="{BB962C8B-B14F-4D97-AF65-F5344CB8AC3E}">
        <p14:creationId xmlns:p14="http://schemas.microsoft.com/office/powerpoint/2010/main" val="3760864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BC0FB995-9CA7-413B-BCC5-0CD2D4A8EB74}" type="slidenum">
              <a:rPr lang="en-US" altLang="zh-TW"/>
              <a:pPr>
                <a:defRPr/>
              </a:pPr>
              <a:t>‹#›</a:t>
            </a:fld>
            <a:endParaRPr lang="en-US" altLang="zh-TW"/>
          </a:p>
        </p:txBody>
      </p:sp>
    </p:spTree>
    <p:extLst>
      <p:ext uri="{BB962C8B-B14F-4D97-AF65-F5344CB8AC3E}">
        <p14:creationId xmlns:p14="http://schemas.microsoft.com/office/powerpoint/2010/main" val="381911106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1508AF4F-0CA5-44A8-80FE-C6FCDB10E36F}" type="slidenum">
              <a:rPr lang="en-US" altLang="zh-TW"/>
              <a:pPr>
                <a:defRPr/>
              </a:pPr>
              <a:t>‹#›</a:t>
            </a:fld>
            <a:endParaRPr lang="en-US" altLang="zh-TW"/>
          </a:p>
        </p:txBody>
      </p:sp>
    </p:spTree>
    <p:extLst>
      <p:ext uri="{BB962C8B-B14F-4D97-AF65-F5344CB8AC3E}">
        <p14:creationId xmlns:p14="http://schemas.microsoft.com/office/powerpoint/2010/main" val="11019494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94C9D45D-0124-4125-890A-5B7BB5E1AD32}" type="slidenum">
              <a:rPr lang="en-US" altLang="zh-TW"/>
              <a:pPr>
                <a:defRPr/>
              </a:pPr>
              <a:t>‹#›</a:t>
            </a:fld>
            <a:endParaRPr lang="en-US" altLang="zh-TW"/>
          </a:p>
        </p:txBody>
      </p:sp>
    </p:spTree>
    <p:extLst>
      <p:ext uri="{BB962C8B-B14F-4D97-AF65-F5344CB8AC3E}">
        <p14:creationId xmlns:p14="http://schemas.microsoft.com/office/powerpoint/2010/main" val="406074921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04655890-7BC7-4515-BA44-5846F00174D7}" type="slidenum">
              <a:rPr lang="en-US" altLang="zh-TW"/>
              <a:pPr>
                <a:defRPr/>
              </a:pPr>
              <a:t>‹#›</a:t>
            </a:fld>
            <a:endParaRPr lang="en-US" altLang="zh-TW"/>
          </a:p>
        </p:txBody>
      </p:sp>
    </p:spTree>
    <p:extLst>
      <p:ext uri="{BB962C8B-B14F-4D97-AF65-F5344CB8AC3E}">
        <p14:creationId xmlns:p14="http://schemas.microsoft.com/office/powerpoint/2010/main" val="25099944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21C86041-F632-4870-9D71-34F43B617E5A}" type="slidenum">
              <a:rPr lang="en-US" altLang="zh-TW"/>
              <a:pPr/>
              <a:t>‹#›</a:t>
            </a:fld>
            <a:endParaRPr lang="en-US" altLang="zh-TW"/>
          </a:p>
        </p:txBody>
      </p:sp>
    </p:spTree>
    <p:extLst>
      <p:ext uri="{BB962C8B-B14F-4D97-AF65-F5344CB8AC3E}">
        <p14:creationId xmlns:p14="http://schemas.microsoft.com/office/powerpoint/2010/main" val="108720674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2966B115-1853-40DF-9070-BA7CCA652BC6}" type="slidenum">
              <a:rPr lang="en-US" altLang="zh-TW"/>
              <a:pPr>
                <a:defRPr/>
              </a:pPr>
              <a:t>‹#›</a:t>
            </a:fld>
            <a:endParaRPr lang="en-US" altLang="zh-TW"/>
          </a:p>
        </p:txBody>
      </p:sp>
    </p:spTree>
    <p:extLst>
      <p:ext uri="{BB962C8B-B14F-4D97-AF65-F5344CB8AC3E}">
        <p14:creationId xmlns:p14="http://schemas.microsoft.com/office/powerpoint/2010/main" val="427121721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fld id="{EAF3590E-06F1-491F-8C35-F3E1B247FC68}" type="slidenum">
              <a:rPr lang="en-US" altLang="zh-TW"/>
              <a:pPr>
                <a:defRPr/>
              </a:pPr>
              <a:t>‹#›</a:t>
            </a:fld>
            <a:endParaRPr lang="en-US" altLang="zh-TW"/>
          </a:p>
        </p:txBody>
      </p:sp>
    </p:spTree>
    <p:extLst>
      <p:ext uri="{BB962C8B-B14F-4D97-AF65-F5344CB8AC3E}">
        <p14:creationId xmlns:p14="http://schemas.microsoft.com/office/powerpoint/2010/main" val="296575768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CDE06B65-AAF7-4C8B-A1B2-250113F0060B}" type="slidenum">
              <a:rPr lang="en-US" altLang="zh-TW"/>
              <a:pPr>
                <a:defRPr/>
              </a:pPr>
              <a:t>‹#›</a:t>
            </a:fld>
            <a:endParaRPr lang="en-US" altLang="zh-TW"/>
          </a:p>
        </p:txBody>
      </p:sp>
    </p:spTree>
    <p:extLst>
      <p:ext uri="{BB962C8B-B14F-4D97-AF65-F5344CB8AC3E}">
        <p14:creationId xmlns:p14="http://schemas.microsoft.com/office/powerpoint/2010/main" val="173912950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A9BE10AA-7211-420B-BB92-BCC92F82F63A}" type="slidenum">
              <a:rPr lang="en-US" altLang="zh-TW"/>
              <a:pPr>
                <a:defRPr/>
              </a:pPr>
              <a:t>‹#›</a:t>
            </a:fld>
            <a:endParaRPr lang="en-US" altLang="zh-TW"/>
          </a:p>
        </p:txBody>
      </p:sp>
    </p:spTree>
    <p:extLst>
      <p:ext uri="{BB962C8B-B14F-4D97-AF65-F5344CB8AC3E}">
        <p14:creationId xmlns:p14="http://schemas.microsoft.com/office/powerpoint/2010/main" val="360137008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1471708-F74B-4F1E-A96E-F27C256B568D}" type="slidenum">
              <a:rPr lang="en-US" altLang="zh-TW"/>
              <a:pPr>
                <a:defRPr/>
              </a:pPr>
              <a:t>‹#›</a:t>
            </a:fld>
            <a:endParaRPr lang="en-US" altLang="zh-TW"/>
          </a:p>
        </p:txBody>
      </p:sp>
    </p:spTree>
    <p:extLst>
      <p:ext uri="{BB962C8B-B14F-4D97-AF65-F5344CB8AC3E}">
        <p14:creationId xmlns:p14="http://schemas.microsoft.com/office/powerpoint/2010/main" val="125850642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5767757E-F12C-4CD4-890B-FF2C6F62B93B}" type="slidenum">
              <a:rPr lang="en-US" altLang="zh-TW"/>
              <a:pPr>
                <a:defRPr/>
              </a:pPr>
              <a:t>‹#›</a:t>
            </a:fld>
            <a:endParaRPr lang="en-US" altLang="zh-TW"/>
          </a:p>
        </p:txBody>
      </p:sp>
    </p:spTree>
    <p:extLst>
      <p:ext uri="{BB962C8B-B14F-4D97-AF65-F5344CB8AC3E}">
        <p14:creationId xmlns:p14="http://schemas.microsoft.com/office/powerpoint/2010/main" val="248627704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A27DE8ED-C169-44AB-9E9E-62596B3774D1}" type="slidenum">
              <a:rPr lang="en-US" altLang="zh-TW"/>
              <a:pPr>
                <a:defRPr/>
              </a:pPr>
              <a:t>‹#›</a:t>
            </a:fld>
            <a:endParaRPr lang="en-US" altLang="zh-TW"/>
          </a:p>
        </p:txBody>
      </p:sp>
    </p:spTree>
    <p:extLst>
      <p:ext uri="{BB962C8B-B14F-4D97-AF65-F5344CB8AC3E}">
        <p14:creationId xmlns:p14="http://schemas.microsoft.com/office/powerpoint/2010/main" val="281380363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213350" y="1978025"/>
            <a:ext cx="4291013" cy="19764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5213350" y="4106863"/>
            <a:ext cx="4291013" cy="19780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7" name="Rectangle 6"/>
          <p:cNvSpPr>
            <a:spLocks noGrp="1" noChangeArrowheads="1"/>
          </p:cNvSpPr>
          <p:nvPr>
            <p:ph type="sldNum" sz="quarter" idx="11"/>
          </p:nvPr>
        </p:nvSpPr>
        <p:spPr>
          <a:ln/>
        </p:spPr>
        <p:txBody>
          <a:bodyPr/>
          <a:lstStyle>
            <a:lvl1pPr>
              <a:defRPr/>
            </a:lvl1pPr>
          </a:lstStyle>
          <a:p>
            <a:pPr>
              <a:defRPr/>
            </a:pPr>
            <a:fld id="{8EBEEDDF-01DF-47F2-86C8-717D3F549F69}" type="slidenum">
              <a:rPr lang="en-US" altLang="zh-TW"/>
              <a:pPr>
                <a:defRPr/>
              </a:pPr>
              <a:t>‹#›</a:t>
            </a:fld>
            <a:endParaRPr lang="en-US" altLang="zh-TW"/>
          </a:p>
        </p:txBody>
      </p:sp>
    </p:spTree>
    <p:extLst>
      <p:ext uri="{BB962C8B-B14F-4D97-AF65-F5344CB8AC3E}">
        <p14:creationId xmlns:p14="http://schemas.microsoft.com/office/powerpoint/2010/main" val="244754561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36C4FBB2-09AB-4DC4-AA2B-2018C02AB984}" type="slidenum">
              <a:rPr lang="en-US" altLang="zh-TW"/>
              <a:pPr/>
              <a:t>‹#›</a:t>
            </a:fld>
            <a:endParaRPr lang="en-US" altLang="zh-TW"/>
          </a:p>
        </p:txBody>
      </p:sp>
    </p:spTree>
    <p:extLst>
      <p:ext uri="{BB962C8B-B14F-4D97-AF65-F5344CB8AC3E}">
        <p14:creationId xmlns:p14="http://schemas.microsoft.com/office/powerpoint/2010/main" val="19964642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8" name="投影片編號版面配置區 7"/>
          <p:cNvSpPr>
            <a:spLocks noGrp="1"/>
          </p:cNvSpPr>
          <p:nvPr>
            <p:ph type="sldNum" sz="quarter" idx="11"/>
          </p:nvPr>
        </p:nvSpPr>
        <p:spPr/>
        <p:txBody>
          <a:bodyPr/>
          <a:lstStyle>
            <a:lvl1pPr>
              <a:defRPr/>
            </a:lvl1pPr>
          </a:lstStyle>
          <a:p>
            <a:fld id="{BFCF90F6-CEAD-42B8-8890-D00BC50EEDE6}" type="slidenum">
              <a:rPr lang="en-US" altLang="zh-TW"/>
              <a:pPr/>
              <a:t>‹#›</a:t>
            </a:fld>
            <a:endParaRPr lang="en-US" altLang="zh-TW"/>
          </a:p>
        </p:txBody>
      </p:sp>
    </p:spTree>
    <p:extLst>
      <p:ext uri="{BB962C8B-B14F-4D97-AF65-F5344CB8AC3E}">
        <p14:creationId xmlns:p14="http://schemas.microsoft.com/office/powerpoint/2010/main" val="26579956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4" name="投影片編號版面配置區 3"/>
          <p:cNvSpPr>
            <a:spLocks noGrp="1"/>
          </p:cNvSpPr>
          <p:nvPr>
            <p:ph type="sldNum" sz="quarter" idx="11"/>
          </p:nvPr>
        </p:nvSpPr>
        <p:spPr/>
        <p:txBody>
          <a:bodyPr/>
          <a:lstStyle>
            <a:lvl1pPr>
              <a:defRPr/>
            </a:lvl1pPr>
          </a:lstStyle>
          <a:p>
            <a:fld id="{3E900348-77FB-4AF4-88FB-7E0E8B45BAC8}" type="slidenum">
              <a:rPr lang="en-US" altLang="zh-TW"/>
              <a:pPr/>
              <a:t>‹#›</a:t>
            </a:fld>
            <a:endParaRPr lang="en-US" altLang="zh-TW"/>
          </a:p>
        </p:txBody>
      </p:sp>
    </p:spTree>
    <p:extLst>
      <p:ext uri="{BB962C8B-B14F-4D97-AF65-F5344CB8AC3E}">
        <p14:creationId xmlns:p14="http://schemas.microsoft.com/office/powerpoint/2010/main" val="36340448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lvl1pPr>
              <a:defRPr/>
            </a:lvl1pPr>
          </a:lstStyle>
          <a:p>
            <a:fld id="{CEA9D6B4-CBD5-4CAC-AFBC-719E5D5B8E1A}" type="slidenum">
              <a:rPr lang="en-US" altLang="zh-TW"/>
              <a:pPr/>
              <a:t>‹#›</a:t>
            </a:fld>
            <a:endParaRPr lang="en-US" altLang="zh-TW"/>
          </a:p>
        </p:txBody>
      </p:sp>
    </p:spTree>
    <p:extLst>
      <p:ext uri="{BB962C8B-B14F-4D97-AF65-F5344CB8AC3E}">
        <p14:creationId xmlns:p14="http://schemas.microsoft.com/office/powerpoint/2010/main" val="23363421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E5DB6B71-0F96-41E7-9BBC-9B9492387F78}" type="slidenum">
              <a:rPr lang="en-US" altLang="zh-TW"/>
              <a:pPr/>
              <a:t>‹#›</a:t>
            </a:fld>
            <a:endParaRPr lang="en-US" altLang="zh-TW"/>
          </a:p>
        </p:txBody>
      </p:sp>
    </p:spTree>
    <p:extLst>
      <p:ext uri="{BB962C8B-B14F-4D97-AF65-F5344CB8AC3E}">
        <p14:creationId xmlns:p14="http://schemas.microsoft.com/office/powerpoint/2010/main" val="35511061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FA0273C5-F218-45D6-AADA-ADE7B034AD23}" type="slidenum">
              <a:rPr lang="en-US" altLang="zh-TW"/>
              <a:pPr/>
              <a:t>‹#›</a:t>
            </a:fld>
            <a:endParaRPr lang="en-US" altLang="zh-TW"/>
          </a:p>
        </p:txBody>
      </p:sp>
    </p:spTree>
    <p:extLst>
      <p:ext uri="{BB962C8B-B14F-4D97-AF65-F5344CB8AC3E}">
        <p14:creationId xmlns:p14="http://schemas.microsoft.com/office/powerpoint/2010/main" val="7443985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5235"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5236"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333399"/>
                </a:solidFill>
              </a:defRPr>
            </a:lvl1pPr>
          </a:lstStyle>
          <a:p>
            <a:r>
              <a:rPr lang="en-US" altLang="zh-TW" smtClean="0"/>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333399"/>
                </a:solidFill>
              </a:defRPr>
            </a:lvl1pPr>
          </a:lstStyle>
          <a:p>
            <a:fld id="{7BBFDF4C-1AF0-4678-A4F2-1BDA93110733}" type="slidenum">
              <a:rPr lang="en-US" altLang="zh-TW"/>
              <a:pPr/>
              <a:t>‹#›</a:t>
            </a:fld>
            <a:endParaRPr lang="en-US" altLang="zh-TW"/>
          </a:p>
        </p:txBody>
      </p:sp>
      <p:sp>
        <p:nvSpPr>
          <p:cNvPr id="95239"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p>
            <a:endParaRPr lang="zh-TW" altLang="en-US"/>
          </a:p>
        </p:txBody>
      </p:sp>
      <p:sp>
        <p:nvSpPr>
          <p:cNvPr id="95240"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hf hdr="0" dt="0"/>
  <p:txStyles>
    <p:titleStyle>
      <a:lvl1pPr algn="l" rtl="0" fontAlgn="base">
        <a:spcBef>
          <a:spcPct val="0"/>
        </a:spcBef>
        <a:spcAft>
          <a:spcPct val="0"/>
        </a:spcAft>
        <a:defRPr kumimoji="1" sz="4000" kern="1200">
          <a:solidFill>
            <a:srgbClr val="FFFF66"/>
          </a:solidFill>
          <a:latin typeface="+mj-lt"/>
          <a:ea typeface="+mj-ea"/>
          <a:cs typeface="+mj-cs"/>
        </a:defRPr>
      </a:lvl1pPr>
      <a:lvl2pPr algn="l" rtl="0" fontAlgn="base">
        <a:spcBef>
          <a:spcPct val="0"/>
        </a:spcBef>
        <a:spcAft>
          <a:spcPct val="0"/>
        </a:spcAft>
        <a:defRPr kumimoji="1" sz="4000">
          <a:solidFill>
            <a:srgbClr val="FFFF66"/>
          </a:solidFill>
          <a:latin typeface="Arial" panose="020B0604020202020204" pitchFamily="34" charset="0"/>
          <a:ea typeface="SimHei" pitchFamily="2" charset="-122"/>
        </a:defRPr>
      </a:lvl2pPr>
      <a:lvl3pPr algn="l" rtl="0" fontAlgn="base">
        <a:spcBef>
          <a:spcPct val="0"/>
        </a:spcBef>
        <a:spcAft>
          <a:spcPct val="0"/>
        </a:spcAft>
        <a:defRPr kumimoji="1" sz="4000">
          <a:solidFill>
            <a:srgbClr val="FFFF66"/>
          </a:solidFill>
          <a:latin typeface="Arial" panose="020B0604020202020204" pitchFamily="34" charset="0"/>
          <a:ea typeface="SimHei" pitchFamily="2" charset="-122"/>
        </a:defRPr>
      </a:lvl3pPr>
      <a:lvl4pPr algn="l" rtl="0" fontAlgn="base">
        <a:spcBef>
          <a:spcPct val="0"/>
        </a:spcBef>
        <a:spcAft>
          <a:spcPct val="0"/>
        </a:spcAft>
        <a:defRPr kumimoji="1" sz="4000">
          <a:solidFill>
            <a:srgbClr val="FFFF66"/>
          </a:solidFill>
          <a:latin typeface="Arial" panose="020B0604020202020204" pitchFamily="34" charset="0"/>
          <a:ea typeface="SimHei" pitchFamily="2" charset="-122"/>
        </a:defRPr>
      </a:lvl4pPr>
      <a:lvl5pPr algn="l" rtl="0" fontAlgn="base">
        <a:spcBef>
          <a:spcPct val="0"/>
        </a:spcBef>
        <a:spcAft>
          <a:spcPct val="0"/>
        </a:spcAft>
        <a:defRPr kumimoji="1" sz="4000">
          <a:solidFill>
            <a:srgbClr val="FFFF66"/>
          </a:solidFill>
          <a:latin typeface="Arial" panose="020B0604020202020204" pitchFamily="34" charset="0"/>
          <a:ea typeface="SimHei" pitchFamily="2"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itchFamily="2"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itchFamily="2"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itchFamily="2"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itchFamily="2" charset="-122"/>
        </a:defRPr>
      </a:lvl9pPr>
    </p:titleStyle>
    <p:bodyStyle>
      <a:lvl1pPr marL="473075" indent="-473075" algn="l" rtl="0" fontAlgn="base">
        <a:spcBef>
          <a:spcPct val="30000"/>
        </a:spcBef>
        <a:spcAft>
          <a:spcPct val="0"/>
        </a:spcAft>
        <a:buClr>
          <a:schemeClr val="accent2"/>
        </a:buClr>
        <a:buFont typeface="Wingdings" panose="05000000000000000000" pitchFamily="2" charset="2"/>
        <a:buBlip>
          <a:blip r:embed="rId15"/>
        </a:buBlip>
        <a:defRPr kumimoji="1" sz="3200" kern="1200">
          <a:solidFill>
            <a:srgbClr val="000099"/>
          </a:solidFill>
          <a:latin typeface="+mn-lt"/>
          <a:ea typeface="+mn-ea"/>
          <a:cs typeface="+mn-cs"/>
        </a:defRPr>
      </a:lvl1pPr>
      <a:lvl2pPr marL="1050925" indent="-387350" algn="l" rtl="0" fontAlgn="base">
        <a:spcBef>
          <a:spcPct val="20000"/>
        </a:spcBef>
        <a:spcAft>
          <a:spcPct val="0"/>
        </a:spcAft>
        <a:buClr>
          <a:schemeClr val="hlink"/>
        </a:buClr>
        <a:buFont typeface="Webdings" panose="05030102010509060703" pitchFamily="18" charset="2"/>
        <a:buBlip>
          <a:blip r:embed="rId16"/>
        </a:buBlip>
        <a:defRPr kumimoji="1" sz="2800" kern="1200">
          <a:solidFill>
            <a:schemeClr val="tx1"/>
          </a:solidFill>
          <a:latin typeface="+mn-lt"/>
          <a:ea typeface="新細明體" panose="02020500000000000000" pitchFamily="18" charset="-120"/>
          <a:cs typeface="+mn-cs"/>
        </a:defRPr>
      </a:lvl2pPr>
      <a:lvl3pPr marL="1616075" indent="-374650" algn="l" rtl="0" fontAlgn="base">
        <a:spcBef>
          <a:spcPct val="20000"/>
        </a:spcBef>
        <a:spcAft>
          <a:spcPct val="0"/>
        </a:spcAft>
        <a:buFont typeface="Wingdings" panose="05000000000000000000" pitchFamily="2" charset="2"/>
        <a:buBlip>
          <a:blip r:embed="rId17"/>
        </a:buBlip>
        <a:defRPr kumimoji="1" sz="2400" kern="1200">
          <a:solidFill>
            <a:schemeClr val="folHlink"/>
          </a:solidFill>
          <a:latin typeface="+mn-lt"/>
          <a:ea typeface="新細明體" panose="02020500000000000000" pitchFamily="18" charset="-120"/>
          <a:cs typeface="+mn-cs"/>
        </a:defRPr>
      </a:lvl3pPr>
      <a:lvl4pPr marL="2193925" indent="-387350" algn="l" rtl="0" fontAlgn="base">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fontAlgn="base">
        <a:spcBef>
          <a:spcPct val="20000"/>
        </a:spcBef>
        <a:spcAft>
          <a:spcPct val="0"/>
        </a:spcAft>
        <a:buBlip>
          <a:blip r:embed="rId17"/>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0000"/>
              </a:solidFill>
            </a:endParaRPr>
          </a:p>
        </p:txBody>
      </p:sp>
      <p:sp>
        <p:nvSpPr>
          <p:cNvPr id="95235"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5236"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402431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333399"/>
                </a:solidFill>
              </a:defRPr>
            </a:lvl1pPr>
          </a:lstStyle>
          <a:p>
            <a:r>
              <a:rPr lang="en-US" altLang="zh-TW" smtClean="0"/>
              <a:t>CK Farn, CYCU</a:t>
            </a:r>
            <a:endParaRPr lang="en-US" altLang="zh-TW"/>
          </a:p>
        </p:txBody>
      </p:sp>
      <p:sp>
        <p:nvSpPr>
          <p:cNvPr id="95238" name="Rectangle 6"/>
          <p:cNvSpPr>
            <a:spLocks noGrp="1" noChangeArrowheads="1"/>
          </p:cNvSpPr>
          <p:nvPr>
            <p:ph type="sldNum" sz="quarter" idx="4"/>
          </p:nvPr>
        </p:nvSpPr>
        <p:spPr bwMode="auto">
          <a:xfrm>
            <a:off x="7362825" y="6389688"/>
            <a:ext cx="214153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333399"/>
                </a:solidFill>
              </a:defRPr>
            </a:lvl1pPr>
          </a:lstStyle>
          <a:p>
            <a:fld id="{A919DE49-6FD9-4613-A41C-87B07A264D60}" type="slidenum">
              <a:rPr lang="en-US" altLang="zh-TW"/>
              <a:pPr/>
              <a:t>‹#›</a:t>
            </a:fld>
            <a:endParaRPr lang="en-US" altLang="zh-TW"/>
          </a:p>
        </p:txBody>
      </p:sp>
      <p:sp>
        <p:nvSpPr>
          <p:cNvPr id="95239"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p>
            <a:endParaRPr lang="zh-TW" altLang="en-US">
              <a:solidFill>
                <a:srgbClr val="000000"/>
              </a:solidFill>
            </a:endParaRPr>
          </a:p>
        </p:txBody>
      </p:sp>
      <p:sp>
        <p:nvSpPr>
          <p:cNvPr id="95240"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0000"/>
              </a:solidFill>
            </a:endParaRPr>
          </a:p>
        </p:txBody>
      </p:sp>
    </p:spTree>
    <p:extLst>
      <p:ext uri="{BB962C8B-B14F-4D97-AF65-F5344CB8AC3E}">
        <p14:creationId xmlns:p14="http://schemas.microsoft.com/office/powerpoint/2010/main" val="32063495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med"/>
  <p:hf hdr="0" dt="0"/>
  <p:txStyles>
    <p:titleStyle>
      <a:lvl1pPr algn="l" rtl="0" fontAlgn="base">
        <a:spcBef>
          <a:spcPct val="0"/>
        </a:spcBef>
        <a:spcAft>
          <a:spcPct val="0"/>
        </a:spcAft>
        <a:defRPr kumimoji="1" sz="4000" kern="1200">
          <a:solidFill>
            <a:srgbClr val="FFFF66"/>
          </a:solidFill>
          <a:latin typeface="+mj-lt"/>
          <a:ea typeface="+mj-ea"/>
          <a:cs typeface="+mj-cs"/>
        </a:defRPr>
      </a:lvl1pPr>
      <a:lvl2pPr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2pPr>
      <a:lvl3pPr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3pPr>
      <a:lvl4pPr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4pPr>
      <a:lvl5pPr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fontAlgn="base">
        <a:spcBef>
          <a:spcPct val="30000"/>
        </a:spcBef>
        <a:spcAft>
          <a:spcPct val="0"/>
        </a:spcAft>
        <a:buClr>
          <a:schemeClr val="accent2"/>
        </a:buClr>
        <a:buFont typeface="Wingdings" panose="05000000000000000000" pitchFamily="2" charset="2"/>
        <a:buBlip>
          <a:blip r:embed="rId13"/>
        </a:buBlip>
        <a:defRPr kumimoji="1" sz="3200" kern="1200">
          <a:solidFill>
            <a:srgbClr val="000099"/>
          </a:solidFill>
          <a:latin typeface="+mn-lt"/>
          <a:ea typeface="+mn-ea"/>
          <a:cs typeface="+mn-cs"/>
        </a:defRPr>
      </a:lvl1pPr>
      <a:lvl2pPr marL="1050925" indent="-387350" algn="l" rtl="0" fontAlgn="base">
        <a:spcBef>
          <a:spcPct val="20000"/>
        </a:spcBef>
        <a:spcAft>
          <a:spcPct val="0"/>
        </a:spcAft>
        <a:buClr>
          <a:schemeClr val="hlink"/>
        </a:buClr>
        <a:buFont typeface="Webdings" panose="05030102010509060703" pitchFamily="18" charset="2"/>
        <a:buBlip>
          <a:blip r:embed="rId14"/>
        </a:buBlip>
        <a:defRPr kumimoji="1" sz="2800" kern="1200">
          <a:solidFill>
            <a:schemeClr val="tx1"/>
          </a:solidFill>
          <a:latin typeface="+mn-lt"/>
          <a:ea typeface="新細明體" panose="02020500000000000000" pitchFamily="18" charset="-120"/>
          <a:cs typeface="+mn-cs"/>
        </a:defRPr>
      </a:lvl2pPr>
      <a:lvl3pPr marL="1616075" indent="-374650" algn="l" rtl="0" fontAlgn="base">
        <a:spcBef>
          <a:spcPct val="20000"/>
        </a:spcBef>
        <a:spcAft>
          <a:spcPct val="0"/>
        </a:spcAft>
        <a:buFont typeface="Wingdings" panose="05000000000000000000" pitchFamily="2" charset="2"/>
        <a:buBlip>
          <a:blip r:embed="rId15"/>
        </a:buBlip>
        <a:defRPr kumimoji="1" sz="2400" kern="1200">
          <a:solidFill>
            <a:schemeClr val="folHlink"/>
          </a:solidFill>
          <a:latin typeface="+mn-lt"/>
          <a:ea typeface="新細明體" panose="02020500000000000000" pitchFamily="18" charset="-120"/>
          <a:cs typeface="+mn-cs"/>
        </a:defRPr>
      </a:lvl3pPr>
      <a:lvl4pPr marL="2193925" indent="-387350" algn="l" rtl="0" fontAlgn="base">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fontAlgn="base">
        <a:spcBef>
          <a:spcPct val="20000"/>
        </a:spcBef>
        <a:spcAft>
          <a:spcPct val="0"/>
        </a:spcAft>
        <a:buBlip>
          <a:blip r:embed="rId15"/>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solidFill>
                <a:srgbClr val="000000"/>
              </a:solidFill>
            </a:endParaRPr>
          </a:p>
        </p:txBody>
      </p:sp>
      <p:sp>
        <p:nvSpPr>
          <p:cNvPr id="1027"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333399"/>
                </a:solidFill>
              </a:defRPr>
            </a:lvl1pPr>
          </a:lstStyle>
          <a:p>
            <a:pPr>
              <a:defRPr/>
            </a:pPr>
            <a:r>
              <a:rPr lang="en-US" altLang="zh-TW"/>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AA52028C-FE02-490C-9BE0-AA7AC0003DE1}" type="slidenum">
              <a:rPr lang="en-US" altLang="zh-TW"/>
              <a:pPr>
                <a:defRPr/>
              </a:pPr>
              <a:t>‹#›</a:t>
            </a:fld>
            <a:endParaRPr lang="en-US" altLang="zh-TW"/>
          </a:p>
        </p:txBody>
      </p:sp>
      <p:sp>
        <p:nvSpPr>
          <p:cNvPr id="1031"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solidFill>
                <a:srgbClr val="000000"/>
              </a:solidFill>
            </a:endParaRPr>
          </a:p>
        </p:txBody>
      </p:sp>
      <p:sp>
        <p:nvSpPr>
          <p:cNvPr id="1032"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TW" altLang="en-US">
              <a:solidFill>
                <a:srgbClr val="000000"/>
              </a:solidFill>
            </a:endParaRPr>
          </a:p>
        </p:txBody>
      </p:sp>
    </p:spTree>
    <p:extLst>
      <p:ext uri="{BB962C8B-B14F-4D97-AF65-F5344CB8AC3E}">
        <p14:creationId xmlns:p14="http://schemas.microsoft.com/office/powerpoint/2010/main" val="32187660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spd="med"/>
  <p:hf hdr="0" dt="0"/>
  <p:txStyles>
    <p:titleStyle>
      <a:lvl1pPr algn="l" rtl="0" eaLnBrk="0" fontAlgn="base" hangingPunct="0">
        <a:spcBef>
          <a:spcPct val="0"/>
        </a:spcBef>
        <a:spcAft>
          <a:spcPct val="0"/>
        </a:spcAft>
        <a:defRPr kumimoji="1" sz="4000" kern="12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5"/>
        </a:buBlip>
        <a:defRPr kumimoji="1" sz="3200" kern="1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6"/>
        </a:buBlip>
        <a:defRPr kumimoji="1" sz="2800" kern="1200">
          <a:solidFill>
            <a:schemeClr val="tx1"/>
          </a:solidFill>
          <a:latin typeface="+mn-lt"/>
          <a:ea typeface="新細明體" panose="02020500000000000000" pitchFamily="18" charset="-120"/>
          <a:cs typeface="+mn-cs"/>
        </a:defRPr>
      </a:lvl2pPr>
      <a:lvl3pPr marL="1616075" indent="-374650" algn="l" rtl="0" eaLnBrk="0" fontAlgn="base" hangingPunct="0">
        <a:spcBef>
          <a:spcPct val="20000"/>
        </a:spcBef>
        <a:spcAft>
          <a:spcPct val="0"/>
        </a:spcAft>
        <a:buFont typeface="Wingdings" panose="05000000000000000000" pitchFamily="2" charset="2"/>
        <a:buBlip>
          <a:blip r:embed="rId17"/>
        </a:buBlip>
        <a:defRPr kumimoji="1" sz="2400" kern="1200">
          <a:solidFill>
            <a:schemeClr val="folHlink"/>
          </a:solidFill>
          <a:latin typeface="+mn-lt"/>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eaLnBrk="0" fontAlgn="base" hangingPunct="0">
        <a:spcBef>
          <a:spcPct val="20000"/>
        </a:spcBef>
        <a:spcAft>
          <a:spcPct val="0"/>
        </a:spcAft>
        <a:buBlip>
          <a:blip r:embed="rId17"/>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ga.linkin.tw/index.php/s/ZpxGfstBCeTtCLb"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a:solidFill>
                <a:schemeClr val="bg1"/>
              </a:solidFill>
            </a:endParaRPr>
          </a:p>
        </p:txBody>
      </p:sp>
      <p:sp>
        <p:nvSpPr>
          <p:cNvPr id="97283" name="Rectangle 3"/>
          <p:cNvSpPr>
            <a:spLocks noGrp="1" noChangeArrowheads="1"/>
          </p:cNvSpPr>
          <p:nvPr>
            <p:ph type="ctrTitle"/>
          </p:nvPr>
        </p:nvSpPr>
        <p:spPr>
          <a:xfrm>
            <a:off x="1627188" y="1065213"/>
            <a:ext cx="8262937" cy="1139825"/>
          </a:xfrm>
        </p:spPr>
        <p:txBody>
          <a:bodyPr anchor="ctr"/>
          <a:lstStyle/>
          <a:p>
            <a:pPr algn="l">
              <a:lnSpc>
                <a:spcPct val="130000"/>
              </a:lnSpc>
            </a:pPr>
            <a:r>
              <a:rPr lang="en-US" altLang="zh-TW" sz="4400" dirty="0">
                <a:ea typeface="新細明體" panose="02020500000000000000" pitchFamily="18" charset="-120"/>
              </a:rPr>
              <a:t>Measurement </a:t>
            </a:r>
            <a:r>
              <a:rPr lang="en-US" altLang="zh-TW" sz="4400" dirty="0" smtClean="0">
                <a:ea typeface="新細明體" panose="02020500000000000000" pitchFamily="18" charset="-120"/>
              </a:rPr>
              <a:t>and Operationalization of Constructs</a:t>
            </a:r>
            <a:r>
              <a:rPr lang="zh-TW" altLang="en-US" sz="4400" dirty="0"/>
              <a:t/>
            </a:r>
            <a:br>
              <a:rPr lang="zh-TW" altLang="en-US" sz="4400" dirty="0"/>
            </a:br>
            <a:r>
              <a:rPr lang="zh-TW" altLang="en-US" sz="4400" dirty="0"/>
              <a:t>（構念的操作化）</a:t>
            </a:r>
            <a:endParaRPr lang="zh-TW" altLang="en-US" sz="4400" dirty="0">
              <a:effectLst>
                <a:outerShdw blurRad="38100" dist="38100" dir="2700000" algn="tl">
                  <a:srgbClr val="C0C0C0"/>
                </a:outerShdw>
              </a:effectLst>
            </a:endParaRPr>
          </a:p>
        </p:txBody>
      </p:sp>
      <p:sp>
        <p:nvSpPr>
          <p:cNvPr id="97288" name="Text Box 8"/>
          <p:cNvSpPr txBox="1">
            <a:spLocks noChangeArrowheads="1"/>
          </p:cNvSpPr>
          <p:nvPr/>
        </p:nvSpPr>
        <p:spPr bwMode="auto">
          <a:xfrm>
            <a:off x="168275" y="182563"/>
            <a:ext cx="612668" cy="1015663"/>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sz="6000" b="1" dirty="0" smtClean="0">
                <a:solidFill>
                  <a:schemeClr val="bg1"/>
                </a:solidFill>
                <a:latin typeface="Arial" panose="020B0604020202020204" pitchFamily="34" charset="0"/>
                <a:ea typeface="新細明體" panose="02020500000000000000" pitchFamily="18" charset="-120"/>
                <a:cs typeface="Arial" panose="020B0604020202020204" pitchFamily="34" charset="0"/>
              </a:rPr>
              <a:t>9</a:t>
            </a:r>
            <a:endParaRPr lang="en-US" altLang="zh-TW" sz="6000" b="1" dirty="0">
              <a:solidFill>
                <a:schemeClr val="bg1"/>
              </a:solidFill>
              <a:latin typeface="Arial" panose="020B0604020202020204" pitchFamily="34" charset="0"/>
              <a:ea typeface="新細明體" panose="02020500000000000000" pitchFamily="18" charset="-120"/>
              <a:cs typeface="Arial" panose="020B0604020202020204" pitchFamily="34" charset="0"/>
            </a:endParaRPr>
          </a:p>
        </p:txBody>
      </p:sp>
      <p:sp>
        <p:nvSpPr>
          <p:cNvPr id="7" name="Rectangle 4"/>
          <p:cNvSpPr txBox="1">
            <a:spLocks noChangeArrowheads="1"/>
          </p:cNvSpPr>
          <p:nvPr/>
        </p:nvSpPr>
        <p:spPr bwMode="auto">
          <a:xfrm>
            <a:off x="1032694" y="3849364"/>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eaLnBrk="0" fontAlgn="base" hangingPunct="0">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eaLnBrk="0" fontAlgn="base" hangingPunct="0">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eaLnBrk="0" fontAlgn="base" hangingPunct="0">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smtClean="0">
                <a:ea typeface="標楷體" panose="03000509000000000000" pitchFamily="65" charset="-120"/>
              </a:rPr>
              <a:t>Department</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of Information</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Management</a:t>
            </a:r>
          </a:p>
          <a:p>
            <a:pPr marL="190500" lvl="1"/>
            <a:r>
              <a:rPr lang="en-US" altLang="en-US" sz="2400" dirty="0" err="1" smtClean="0">
                <a:ea typeface="標楷體" panose="03000509000000000000" pitchFamily="65" charset="-120"/>
              </a:rPr>
              <a:t>CYCU</a:t>
            </a:r>
            <a:endParaRPr lang="en-US" altLang="en-US" sz="2400" dirty="0" smtClean="0">
              <a:ea typeface="標楷體" panose="03000509000000000000" pitchFamily="65" charset="-120"/>
            </a:endParaRPr>
          </a:p>
          <a:p>
            <a:pPr marL="190500" lvl="1"/>
            <a:r>
              <a:rPr lang="en-US" altLang="zh-TW" sz="2400" dirty="0" err="1" smtClean="0">
                <a:ea typeface="標楷體" panose="03000509000000000000" pitchFamily="65" charset="-120"/>
              </a:rPr>
              <a:t>CK</a:t>
            </a:r>
            <a:r>
              <a:rPr lang="en-US" altLang="zh-TW" sz="2400" dirty="0" smtClean="0">
                <a:ea typeface="標楷體" panose="03000509000000000000" pitchFamily="65" charset="-120"/>
              </a:rPr>
              <a:t> </a:t>
            </a:r>
            <a:r>
              <a:rPr lang="en-US" altLang="zh-TW" sz="2400" dirty="0" err="1" smtClean="0">
                <a:ea typeface="標楷體" panose="03000509000000000000" pitchFamily="65" charset="-120"/>
              </a:rPr>
              <a:t>Farn</a:t>
            </a:r>
            <a:endParaRPr lang="en-US" altLang="zh-TW" sz="1800" dirty="0" smtClean="0"/>
          </a:p>
          <a:p>
            <a:r>
              <a:rPr lang="en-US" altLang="zh-TW" sz="1800" dirty="0" smtClean="0"/>
              <a:t>mailto: </a:t>
            </a:r>
            <a:r>
              <a:rPr lang="en-US" altLang="zh-TW" sz="1800" dirty="0" err="1" smtClean="0"/>
              <a:t>ckfarn@gmail.com</a:t>
            </a:r>
            <a:endParaRPr lang="en-US" altLang="zh-TW" sz="1800" dirty="0" smtClean="0"/>
          </a:p>
          <a:p>
            <a:pPr marL="190500" lvl="1"/>
            <a:endParaRPr lang="en-US" altLang="zh-TW" sz="1800" dirty="0" smtClean="0">
              <a:ea typeface="標楷體" panose="03000509000000000000" pitchFamily="65" charset="-120"/>
            </a:endParaRPr>
          </a:p>
          <a:p>
            <a:pPr marL="190500" lvl="1"/>
            <a:r>
              <a:rPr lang="en-US" altLang="zh-TW" sz="1800" dirty="0" smtClean="0"/>
              <a:t>2023.11</a:t>
            </a:r>
            <a:endParaRPr lang="en-US" altLang="zh-TW" sz="1800" dirty="0"/>
          </a:p>
        </p:txBody>
      </p:sp>
      <p:sp>
        <p:nvSpPr>
          <p:cNvPr id="3" name="頁尾版面配置區 2"/>
          <p:cNvSpPr>
            <a:spLocks noGrp="1"/>
          </p:cNvSpPr>
          <p:nvPr>
            <p:ph type="ftr" sz="quarter" idx="10"/>
          </p:nvPr>
        </p:nvSpPr>
        <p:spPr/>
        <p:txBody>
          <a:bodyPr/>
          <a:lstStyle/>
          <a:p>
            <a:r>
              <a:rPr lang="en-US" altLang="zh-TW" smtClean="0"/>
              <a:t>CK Farn, CYCU</a:t>
            </a:r>
            <a:endParaRPr lang="zh-TW" altLang="en-US"/>
          </a:p>
        </p:txBody>
      </p:sp>
      <p:sp>
        <p:nvSpPr>
          <p:cNvPr id="4" name="投影片編號版面配置區 3"/>
          <p:cNvSpPr>
            <a:spLocks noGrp="1"/>
          </p:cNvSpPr>
          <p:nvPr>
            <p:ph type="sldNum" sz="quarter" idx="11"/>
          </p:nvPr>
        </p:nvSpPr>
        <p:spPr/>
        <p:txBody>
          <a:bodyPr/>
          <a:lstStyle/>
          <a:p>
            <a:fld id="{5AA9D226-5B73-4731-9887-4AACD18B7C73}" type="slidenum">
              <a:rPr lang="en-US" altLang="zh-TW" smtClean="0"/>
              <a:pPr/>
              <a:t>1</a:t>
            </a:fld>
            <a:endParaRPr lang="en-US" altLang="zh-TW"/>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2"/>
          <p:cNvSpPr>
            <a:spLocks noGrp="1"/>
          </p:cNvSpPr>
          <p:nvPr>
            <p:ph type="ftr" sz="quarter" idx="10"/>
          </p:nvPr>
        </p:nvSpPr>
        <p:spPr/>
        <p:txBody>
          <a:bodyPr/>
          <a:lstStyle/>
          <a:p>
            <a:r>
              <a:rPr lang="en-US" altLang="zh-TW" smtClean="0"/>
              <a:t>CK Farn, CYCU</a:t>
            </a:r>
            <a:endParaRPr lang="zh-TW" altLang="en-US"/>
          </a:p>
        </p:txBody>
      </p:sp>
      <p:sp>
        <p:nvSpPr>
          <p:cNvPr id="14" name="投影片編號版面配置區 3"/>
          <p:cNvSpPr>
            <a:spLocks noGrp="1"/>
          </p:cNvSpPr>
          <p:nvPr>
            <p:ph type="sldNum" sz="quarter" idx="11"/>
          </p:nvPr>
        </p:nvSpPr>
        <p:spPr/>
        <p:txBody>
          <a:bodyPr/>
          <a:lstStyle/>
          <a:p>
            <a:fld id="{2C077EE0-5497-4D56-8A4C-0757ED096F79}" type="slidenum">
              <a:rPr lang="en-US" altLang="zh-TW"/>
              <a:pPr/>
              <a:t>10</a:t>
            </a:fld>
            <a:endParaRPr lang="en-US" altLang="zh-TW"/>
          </a:p>
        </p:txBody>
      </p:sp>
      <p:sp>
        <p:nvSpPr>
          <p:cNvPr id="813058" name="Rectangle 2"/>
          <p:cNvSpPr>
            <a:spLocks noGrp="1" noChangeArrowheads="1"/>
          </p:cNvSpPr>
          <p:nvPr>
            <p:ph type="title"/>
          </p:nvPr>
        </p:nvSpPr>
        <p:spPr/>
        <p:txBody>
          <a:bodyPr/>
          <a:lstStyle/>
          <a:p>
            <a:r>
              <a:rPr lang="en-US" altLang="zh-TW">
                <a:ea typeface="新細明體" panose="02020500000000000000" pitchFamily="18" charset="-120"/>
              </a:rPr>
              <a:t>Levels of Measurement </a:t>
            </a:r>
          </a:p>
        </p:txBody>
      </p:sp>
      <p:sp>
        <p:nvSpPr>
          <p:cNvPr id="813059"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13060"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13061" name="AutoShape 5"/>
          <p:cNvSpPr>
            <a:spLocks noChangeArrowheads="1"/>
          </p:cNvSpPr>
          <p:nvPr/>
        </p:nvSpPr>
        <p:spPr bwMode="auto">
          <a:xfrm>
            <a:off x="358775" y="4687888"/>
            <a:ext cx="3579813" cy="806450"/>
          </a:xfrm>
          <a:prstGeom prst="roundRect">
            <a:avLst>
              <a:gd name="adj" fmla="val 16667"/>
            </a:avLst>
          </a:prstGeom>
          <a:solidFill>
            <a:srgbClr val="FFAE0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13062"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13063" name="AutoShape 7"/>
          <p:cNvSpPr>
            <a:spLocks noChangeArrowheads="1"/>
          </p:cNvSpPr>
          <p:nvPr/>
        </p:nvSpPr>
        <p:spPr bwMode="auto">
          <a:xfrm>
            <a:off x="3938588" y="1755775"/>
            <a:ext cx="3036887" cy="43656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3064" name="AutoShape 8"/>
          <p:cNvSpPr>
            <a:spLocks noChangeArrowheads="1"/>
          </p:cNvSpPr>
          <p:nvPr/>
        </p:nvSpPr>
        <p:spPr bwMode="auto">
          <a:xfrm>
            <a:off x="3938588" y="3116263"/>
            <a:ext cx="3036887" cy="404812"/>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3065" name="AutoShape 9"/>
          <p:cNvSpPr>
            <a:spLocks noChangeArrowheads="1"/>
          </p:cNvSpPr>
          <p:nvPr/>
        </p:nvSpPr>
        <p:spPr bwMode="auto">
          <a:xfrm>
            <a:off x="3938588" y="271462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3066" name="AutoShape 10"/>
          <p:cNvSpPr>
            <a:spLocks noChangeArrowheads="1"/>
          </p:cNvSpPr>
          <p:nvPr/>
        </p:nvSpPr>
        <p:spPr bwMode="auto">
          <a:xfrm>
            <a:off x="3938588" y="4075113"/>
            <a:ext cx="3036887" cy="404812"/>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3067" name="AutoShape 11"/>
          <p:cNvSpPr>
            <a:spLocks noChangeArrowheads="1"/>
          </p:cNvSpPr>
          <p:nvPr/>
        </p:nvSpPr>
        <p:spPr bwMode="auto">
          <a:xfrm>
            <a:off x="3938588" y="367347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3068" name="AutoShape 12"/>
          <p:cNvSpPr>
            <a:spLocks noChangeArrowheads="1"/>
          </p:cNvSpPr>
          <p:nvPr/>
        </p:nvSpPr>
        <p:spPr bwMode="auto">
          <a:xfrm>
            <a:off x="6975475" y="3673475"/>
            <a:ext cx="3009900" cy="401638"/>
          </a:xfrm>
          <a:prstGeom prst="roundRect">
            <a:avLst>
              <a:gd name="adj" fmla="val 16667"/>
            </a:avLst>
          </a:prstGeom>
          <a:solidFill>
            <a:srgbClr val="99CCF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Distance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3062"/>
                                        </p:tgtEl>
                                        <p:attrNameLst>
                                          <p:attrName>style.visibility</p:attrName>
                                        </p:attrNameLst>
                                      </p:cBhvr>
                                      <p:to>
                                        <p:strVal val="visible"/>
                                      </p:to>
                                    </p:set>
                                    <p:animEffect transition="in" filter="blinds(horizontal)">
                                      <p:cBhvr>
                                        <p:cTn id="7" dur="500"/>
                                        <p:tgtEl>
                                          <p:spTgt spid="81306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3063"/>
                                        </p:tgtEl>
                                        <p:attrNameLst>
                                          <p:attrName>style.visibility</p:attrName>
                                        </p:attrNameLst>
                                      </p:cBhvr>
                                      <p:to>
                                        <p:strVal val="visible"/>
                                      </p:to>
                                    </p:set>
                                    <p:animEffect transition="in" filter="blinds(horizontal)">
                                      <p:cBhvr>
                                        <p:cTn id="11" dur="500"/>
                                        <p:tgtEl>
                                          <p:spTgt spid="81306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3059"/>
                                        </p:tgtEl>
                                        <p:attrNameLst>
                                          <p:attrName>style.visibility</p:attrName>
                                        </p:attrNameLst>
                                      </p:cBhvr>
                                      <p:to>
                                        <p:strVal val="visible"/>
                                      </p:to>
                                    </p:set>
                                    <p:animEffect transition="in" filter="blinds(horizontal)">
                                      <p:cBhvr>
                                        <p:cTn id="15" dur="500"/>
                                        <p:tgtEl>
                                          <p:spTgt spid="813059"/>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13065"/>
                                        </p:tgtEl>
                                        <p:attrNameLst>
                                          <p:attrName>style.visibility</p:attrName>
                                        </p:attrNameLst>
                                      </p:cBhvr>
                                      <p:to>
                                        <p:strVal val="visible"/>
                                      </p:to>
                                    </p:set>
                                    <p:animEffect transition="in" filter="blinds(horizontal)">
                                      <p:cBhvr>
                                        <p:cTn id="19" dur="500"/>
                                        <p:tgtEl>
                                          <p:spTgt spid="813065"/>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13064"/>
                                        </p:tgtEl>
                                        <p:attrNameLst>
                                          <p:attrName>style.visibility</p:attrName>
                                        </p:attrNameLst>
                                      </p:cBhvr>
                                      <p:to>
                                        <p:strVal val="visible"/>
                                      </p:to>
                                    </p:set>
                                    <p:animEffect transition="in" filter="blinds(horizontal)">
                                      <p:cBhvr>
                                        <p:cTn id="23" dur="500"/>
                                        <p:tgtEl>
                                          <p:spTgt spid="813064"/>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813060"/>
                                        </p:tgtEl>
                                        <p:attrNameLst>
                                          <p:attrName>style.visibility</p:attrName>
                                        </p:attrNameLst>
                                      </p:cBhvr>
                                      <p:to>
                                        <p:strVal val="visible"/>
                                      </p:to>
                                    </p:set>
                                    <p:animEffect transition="in" filter="blinds(horizontal)">
                                      <p:cBhvr>
                                        <p:cTn id="27" dur="500"/>
                                        <p:tgtEl>
                                          <p:spTgt spid="813060"/>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813061"/>
                                        </p:tgtEl>
                                        <p:attrNameLst>
                                          <p:attrName>style.visibility</p:attrName>
                                        </p:attrNameLst>
                                      </p:cBhvr>
                                      <p:to>
                                        <p:strVal val="visible"/>
                                      </p:to>
                                    </p:set>
                                    <p:animEffect transition="in" filter="blinds(horizontal)">
                                      <p:cBhvr>
                                        <p:cTn id="31" dur="500"/>
                                        <p:tgtEl>
                                          <p:spTgt spid="813061"/>
                                        </p:tgtEl>
                                      </p:cBhvr>
                                    </p:animEffect>
                                  </p:childTnLst>
                                </p:cTn>
                              </p:par>
                            </p:childTnLst>
                          </p:cTn>
                        </p:par>
                        <p:par>
                          <p:cTn id="32" fill="hold" nodeType="afterGroup">
                            <p:stCondLst>
                              <p:cond delay="3500"/>
                            </p:stCondLst>
                            <p:childTnLst>
                              <p:par>
                                <p:cTn id="33" presetID="6" presetClass="emph" presetSubtype="0" fill="hold" grpId="1" nodeType="afterEffect">
                                  <p:stCondLst>
                                    <p:cond delay="0"/>
                                  </p:stCondLst>
                                  <p:childTnLst>
                                    <p:animScale>
                                      <p:cBhvr>
                                        <p:cTn id="34" dur="2000" fill="hold"/>
                                        <p:tgtEl>
                                          <p:spTgt spid="813060"/>
                                        </p:tgtEl>
                                      </p:cBhvr>
                                      <p:by x="150000" y="150000"/>
                                    </p:animScale>
                                  </p:childTnLst>
                                </p:cTn>
                              </p:par>
                            </p:childTnLst>
                          </p:cTn>
                        </p:par>
                        <p:par>
                          <p:cTn id="35" fill="hold" nodeType="afterGroup">
                            <p:stCondLst>
                              <p:cond delay="5500"/>
                            </p:stCondLst>
                            <p:childTnLst>
                              <p:par>
                                <p:cTn id="36" presetID="3" presetClass="entr" presetSubtype="10" fill="hold" grpId="0" nodeType="afterEffect">
                                  <p:stCondLst>
                                    <p:cond delay="0"/>
                                  </p:stCondLst>
                                  <p:childTnLst>
                                    <p:set>
                                      <p:cBhvr>
                                        <p:cTn id="37" dur="1" fill="hold">
                                          <p:stCondLst>
                                            <p:cond delay="0"/>
                                          </p:stCondLst>
                                        </p:cTn>
                                        <p:tgtEl>
                                          <p:spTgt spid="813067"/>
                                        </p:tgtEl>
                                        <p:attrNameLst>
                                          <p:attrName>style.visibility</p:attrName>
                                        </p:attrNameLst>
                                      </p:cBhvr>
                                      <p:to>
                                        <p:strVal val="visible"/>
                                      </p:to>
                                    </p:set>
                                    <p:animEffect transition="in" filter="blinds(horizontal)">
                                      <p:cBhvr>
                                        <p:cTn id="38" dur="500"/>
                                        <p:tgtEl>
                                          <p:spTgt spid="813067"/>
                                        </p:tgtEl>
                                      </p:cBhvr>
                                    </p:animEffect>
                                  </p:childTnLst>
                                </p:cTn>
                              </p:par>
                            </p:childTnLst>
                          </p:cTn>
                        </p:par>
                        <p:par>
                          <p:cTn id="39" fill="hold" nodeType="afterGroup">
                            <p:stCondLst>
                              <p:cond delay="6000"/>
                            </p:stCondLst>
                            <p:childTnLst>
                              <p:par>
                                <p:cTn id="40" presetID="3" presetClass="entr" presetSubtype="10" fill="hold" grpId="0" nodeType="afterEffect">
                                  <p:stCondLst>
                                    <p:cond delay="0"/>
                                  </p:stCondLst>
                                  <p:childTnLst>
                                    <p:set>
                                      <p:cBhvr>
                                        <p:cTn id="41" dur="1" fill="hold">
                                          <p:stCondLst>
                                            <p:cond delay="0"/>
                                          </p:stCondLst>
                                        </p:cTn>
                                        <p:tgtEl>
                                          <p:spTgt spid="813066"/>
                                        </p:tgtEl>
                                        <p:attrNameLst>
                                          <p:attrName>style.visibility</p:attrName>
                                        </p:attrNameLst>
                                      </p:cBhvr>
                                      <p:to>
                                        <p:strVal val="visible"/>
                                      </p:to>
                                    </p:set>
                                    <p:animEffect transition="in" filter="blinds(horizontal)">
                                      <p:cBhvr>
                                        <p:cTn id="42" dur="500"/>
                                        <p:tgtEl>
                                          <p:spTgt spid="813066"/>
                                        </p:tgtEl>
                                      </p:cBhvr>
                                    </p:animEffect>
                                  </p:childTnLst>
                                </p:cTn>
                              </p:par>
                            </p:childTnLst>
                          </p:cTn>
                        </p:par>
                        <p:par>
                          <p:cTn id="43" fill="hold" nodeType="afterGroup">
                            <p:stCondLst>
                              <p:cond delay="6500"/>
                            </p:stCondLst>
                            <p:childTnLst>
                              <p:par>
                                <p:cTn id="44" presetID="3" presetClass="entr" presetSubtype="10" fill="hold" grpId="0" nodeType="afterEffect">
                                  <p:stCondLst>
                                    <p:cond delay="0"/>
                                  </p:stCondLst>
                                  <p:childTnLst>
                                    <p:set>
                                      <p:cBhvr>
                                        <p:cTn id="45" dur="1" fill="hold">
                                          <p:stCondLst>
                                            <p:cond delay="0"/>
                                          </p:stCondLst>
                                        </p:cTn>
                                        <p:tgtEl>
                                          <p:spTgt spid="813068"/>
                                        </p:tgtEl>
                                        <p:attrNameLst>
                                          <p:attrName>style.visibility</p:attrName>
                                        </p:attrNameLst>
                                      </p:cBhvr>
                                      <p:to>
                                        <p:strVal val="visible"/>
                                      </p:to>
                                    </p:set>
                                    <p:animEffect transition="in" filter="blinds(horizontal)">
                                      <p:cBhvr>
                                        <p:cTn id="46" dur="500"/>
                                        <p:tgtEl>
                                          <p:spTgt spid="813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animBg="1"/>
      <p:bldP spid="813060" grpId="0" animBg="1"/>
      <p:bldP spid="813060" grpId="1" animBg="1"/>
      <p:bldP spid="813061" grpId="0" animBg="1"/>
      <p:bldP spid="813062" grpId="0" animBg="1"/>
      <p:bldP spid="813063" grpId="0" animBg="1"/>
      <p:bldP spid="813064" grpId="0" animBg="1"/>
      <p:bldP spid="813065" grpId="0" animBg="1"/>
      <p:bldP spid="813066" grpId="0" animBg="1"/>
      <p:bldP spid="813067" grpId="0" animBg="1"/>
      <p:bldP spid="8130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fld id="{60FACBBD-B845-4035-A8E2-BB7168E6A6C4}" type="slidenum">
              <a:rPr lang="en-US" altLang="zh-TW"/>
              <a:pPr/>
              <a:t>11</a:t>
            </a:fld>
            <a:endParaRPr lang="en-US" altLang="zh-TW"/>
          </a:p>
        </p:txBody>
      </p:sp>
      <p:sp>
        <p:nvSpPr>
          <p:cNvPr id="815106" name="Rectangle 2"/>
          <p:cNvSpPr>
            <a:spLocks noGrp="1" noChangeArrowheads="1"/>
          </p:cNvSpPr>
          <p:nvPr>
            <p:ph type="title"/>
          </p:nvPr>
        </p:nvSpPr>
        <p:spPr/>
        <p:txBody>
          <a:bodyPr/>
          <a:lstStyle/>
          <a:p>
            <a:r>
              <a:rPr lang="en-US" altLang="zh-TW">
                <a:ea typeface="新細明體" panose="02020500000000000000" pitchFamily="18" charset="-120"/>
              </a:rPr>
              <a:t>Interval Scales</a:t>
            </a:r>
          </a:p>
        </p:txBody>
      </p:sp>
      <p:sp>
        <p:nvSpPr>
          <p:cNvPr id="815107" name="Rectangle 3"/>
          <p:cNvSpPr>
            <a:spLocks noGrp="1" noChangeArrowheads="1"/>
          </p:cNvSpPr>
          <p:nvPr>
            <p:ph type="body" sz="half" idx="1"/>
          </p:nvPr>
        </p:nvSpPr>
        <p:spPr>
          <a:xfrm>
            <a:off x="769938" y="1978025"/>
            <a:ext cx="4583112" cy="3892550"/>
          </a:xfrm>
          <a:solidFill>
            <a:srgbClr val="FFDD99"/>
          </a:solidFill>
        </p:spPr>
        <p:txBody>
          <a:bodyPr/>
          <a:lstStyle/>
          <a:p>
            <a:r>
              <a:rPr lang="en-US" altLang="zh-TW">
                <a:ea typeface="新細明體" panose="02020500000000000000" pitchFamily="18" charset="-120"/>
              </a:rPr>
              <a:t>Characteristics of nominal and ordinal scales plus the concept of </a:t>
            </a:r>
            <a:r>
              <a:rPr lang="en-US" altLang="zh-TW" b="1">
                <a:solidFill>
                  <a:srgbClr val="CC0000"/>
                </a:solidFill>
                <a:ea typeface="新細明體" panose="02020500000000000000" pitchFamily="18" charset="-120"/>
              </a:rPr>
              <a:t>equality of interval. </a:t>
            </a:r>
          </a:p>
          <a:p>
            <a:r>
              <a:rPr lang="en-US" altLang="zh-TW" b="1">
                <a:solidFill>
                  <a:srgbClr val="CC0000"/>
                </a:solidFill>
                <a:ea typeface="新細明體" panose="02020500000000000000" pitchFamily="18" charset="-120"/>
              </a:rPr>
              <a:t>Equal distance</a:t>
            </a:r>
            <a:r>
              <a:rPr lang="en-US" altLang="zh-TW">
                <a:ea typeface="新細明體" panose="02020500000000000000" pitchFamily="18" charset="-120"/>
              </a:rPr>
              <a:t> exists between numbers</a:t>
            </a:r>
          </a:p>
          <a:p>
            <a:pPr>
              <a:buFont typeface="Wingdings" panose="05000000000000000000" pitchFamily="2" charset="2"/>
              <a:buNone/>
            </a:pPr>
            <a:endParaRPr lang="en-US" altLang="zh-TW">
              <a:ea typeface="新細明體" panose="02020500000000000000" pitchFamily="18" charset="-120"/>
            </a:endParaRPr>
          </a:p>
        </p:txBody>
      </p:sp>
      <p:pic>
        <p:nvPicPr>
          <p:cNvPr id="815108" name="Picture 4" descr="tem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5263" y="1978025"/>
            <a:ext cx="34353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2"/>
          <p:cNvSpPr>
            <a:spLocks noGrp="1"/>
          </p:cNvSpPr>
          <p:nvPr>
            <p:ph type="ftr" sz="quarter" idx="10"/>
          </p:nvPr>
        </p:nvSpPr>
        <p:spPr/>
        <p:txBody>
          <a:bodyPr/>
          <a:lstStyle/>
          <a:p>
            <a:r>
              <a:rPr lang="en-US" altLang="zh-TW" smtClean="0"/>
              <a:t>CK Farn, CYCU</a:t>
            </a:r>
            <a:endParaRPr lang="zh-TW" altLang="en-US"/>
          </a:p>
        </p:txBody>
      </p:sp>
      <p:sp>
        <p:nvSpPr>
          <p:cNvPr id="18" name="投影片編號版面配置區 3"/>
          <p:cNvSpPr>
            <a:spLocks noGrp="1"/>
          </p:cNvSpPr>
          <p:nvPr>
            <p:ph type="sldNum" sz="quarter" idx="11"/>
          </p:nvPr>
        </p:nvSpPr>
        <p:spPr/>
        <p:txBody>
          <a:bodyPr/>
          <a:lstStyle/>
          <a:p>
            <a:fld id="{7C1CD922-0B2E-4403-BBB0-4704BE7DB38D}" type="slidenum">
              <a:rPr lang="en-US" altLang="zh-TW"/>
              <a:pPr/>
              <a:t>12</a:t>
            </a:fld>
            <a:endParaRPr lang="en-US" altLang="zh-TW"/>
          </a:p>
        </p:txBody>
      </p:sp>
      <p:sp>
        <p:nvSpPr>
          <p:cNvPr id="817154" name="Rectangle 2"/>
          <p:cNvSpPr>
            <a:spLocks noGrp="1" noChangeArrowheads="1"/>
          </p:cNvSpPr>
          <p:nvPr>
            <p:ph type="title"/>
          </p:nvPr>
        </p:nvSpPr>
        <p:spPr/>
        <p:txBody>
          <a:bodyPr/>
          <a:lstStyle/>
          <a:p>
            <a:r>
              <a:rPr lang="en-US" altLang="zh-TW">
                <a:ea typeface="新細明體" panose="02020500000000000000" pitchFamily="18" charset="-120"/>
              </a:rPr>
              <a:t>Levels of Measurement </a:t>
            </a:r>
          </a:p>
        </p:txBody>
      </p:sp>
      <p:sp>
        <p:nvSpPr>
          <p:cNvPr id="817155"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17156"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17157" name="AutoShape 5"/>
          <p:cNvSpPr>
            <a:spLocks noChangeArrowheads="1"/>
          </p:cNvSpPr>
          <p:nvPr/>
        </p:nvSpPr>
        <p:spPr bwMode="auto">
          <a:xfrm>
            <a:off x="358775" y="4687888"/>
            <a:ext cx="3579813" cy="806450"/>
          </a:xfrm>
          <a:prstGeom prst="roundRect">
            <a:avLst>
              <a:gd name="adj" fmla="val 16667"/>
            </a:avLst>
          </a:prstGeom>
          <a:solidFill>
            <a:srgbClr val="FFB623"/>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17158"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17159" name="AutoShape 7"/>
          <p:cNvSpPr>
            <a:spLocks noChangeArrowheads="1"/>
          </p:cNvSpPr>
          <p:nvPr/>
        </p:nvSpPr>
        <p:spPr bwMode="auto">
          <a:xfrm>
            <a:off x="3938588" y="1755775"/>
            <a:ext cx="3036887" cy="43656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7160" name="AutoShape 8"/>
          <p:cNvSpPr>
            <a:spLocks noChangeArrowheads="1"/>
          </p:cNvSpPr>
          <p:nvPr/>
        </p:nvSpPr>
        <p:spPr bwMode="auto">
          <a:xfrm>
            <a:off x="3938588" y="3116263"/>
            <a:ext cx="3036887" cy="404812"/>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7161" name="AutoShape 9"/>
          <p:cNvSpPr>
            <a:spLocks noChangeArrowheads="1"/>
          </p:cNvSpPr>
          <p:nvPr/>
        </p:nvSpPr>
        <p:spPr bwMode="auto">
          <a:xfrm>
            <a:off x="3938588" y="271462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7162" name="AutoShape 10"/>
          <p:cNvSpPr>
            <a:spLocks noChangeArrowheads="1"/>
          </p:cNvSpPr>
          <p:nvPr/>
        </p:nvSpPr>
        <p:spPr bwMode="auto">
          <a:xfrm>
            <a:off x="3938588" y="5089525"/>
            <a:ext cx="3036887" cy="404813"/>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7163" name="AutoShape 11"/>
          <p:cNvSpPr>
            <a:spLocks noChangeArrowheads="1"/>
          </p:cNvSpPr>
          <p:nvPr/>
        </p:nvSpPr>
        <p:spPr bwMode="auto">
          <a:xfrm>
            <a:off x="3938588" y="4687888"/>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7164" name="AutoShape 12"/>
          <p:cNvSpPr>
            <a:spLocks noChangeArrowheads="1"/>
          </p:cNvSpPr>
          <p:nvPr/>
        </p:nvSpPr>
        <p:spPr bwMode="auto">
          <a:xfrm>
            <a:off x="6975475" y="4687888"/>
            <a:ext cx="3009900" cy="401637"/>
          </a:xfrm>
          <a:prstGeom prst="roundRect">
            <a:avLst>
              <a:gd name="adj" fmla="val 16667"/>
            </a:avLst>
          </a:prstGeom>
          <a:solidFill>
            <a:srgbClr val="99CCF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Distance</a:t>
            </a:r>
          </a:p>
        </p:txBody>
      </p:sp>
      <p:sp>
        <p:nvSpPr>
          <p:cNvPr id="817165" name="AutoShape 13"/>
          <p:cNvSpPr>
            <a:spLocks noChangeArrowheads="1"/>
          </p:cNvSpPr>
          <p:nvPr/>
        </p:nvSpPr>
        <p:spPr bwMode="auto">
          <a:xfrm>
            <a:off x="6975475" y="5089525"/>
            <a:ext cx="3009900" cy="404813"/>
          </a:xfrm>
          <a:prstGeom prst="roundRect">
            <a:avLst>
              <a:gd name="adj" fmla="val 16667"/>
            </a:avLst>
          </a:prstGeom>
          <a:solidFill>
            <a:srgbClr val="9966F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solidFill>
                  <a:schemeClr val="bg1"/>
                </a:solidFill>
                <a:latin typeface="Arial" panose="020B0604020202020204" pitchFamily="34" charset="0"/>
              </a:rPr>
              <a:t>Natural Origin</a:t>
            </a:r>
          </a:p>
        </p:txBody>
      </p:sp>
      <p:sp>
        <p:nvSpPr>
          <p:cNvPr id="817166" name="AutoShape 14"/>
          <p:cNvSpPr>
            <a:spLocks noChangeArrowheads="1"/>
          </p:cNvSpPr>
          <p:nvPr/>
        </p:nvSpPr>
        <p:spPr bwMode="auto">
          <a:xfrm>
            <a:off x="3938588" y="4075113"/>
            <a:ext cx="3036887" cy="404812"/>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7167" name="AutoShape 15"/>
          <p:cNvSpPr>
            <a:spLocks noChangeArrowheads="1"/>
          </p:cNvSpPr>
          <p:nvPr/>
        </p:nvSpPr>
        <p:spPr bwMode="auto">
          <a:xfrm>
            <a:off x="3938588" y="367347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7168" name="AutoShape 16"/>
          <p:cNvSpPr>
            <a:spLocks noChangeArrowheads="1"/>
          </p:cNvSpPr>
          <p:nvPr/>
        </p:nvSpPr>
        <p:spPr bwMode="auto">
          <a:xfrm>
            <a:off x="6975475" y="3673475"/>
            <a:ext cx="3009900" cy="401638"/>
          </a:xfrm>
          <a:prstGeom prst="roundRect">
            <a:avLst>
              <a:gd name="adj" fmla="val 16667"/>
            </a:avLst>
          </a:prstGeom>
          <a:solidFill>
            <a:srgbClr val="99CCF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Distance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7158"/>
                                        </p:tgtEl>
                                        <p:attrNameLst>
                                          <p:attrName>style.visibility</p:attrName>
                                        </p:attrNameLst>
                                      </p:cBhvr>
                                      <p:to>
                                        <p:strVal val="visible"/>
                                      </p:to>
                                    </p:set>
                                    <p:animEffect transition="in" filter="blinds(horizontal)">
                                      <p:cBhvr>
                                        <p:cTn id="7" dur="500"/>
                                        <p:tgtEl>
                                          <p:spTgt spid="81715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7159"/>
                                        </p:tgtEl>
                                        <p:attrNameLst>
                                          <p:attrName>style.visibility</p:attrName>
                                        </p:attrNameLst>
                                      </p:cBhvr>
                                      <p:to>
                                        <p:strVal val="visible"/>
                                      </p:to>
                                    </p:set>
                                    <p:animEffect transition="in" filter="blinds(horizontal)">
                                      <p:cBhvr>
                                        <p:cTn id="11" dur="500"/>
                                        <p:tgtEl>
                                          <p:spTgt spid="81715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7155"/>
                                        </p:tgtEl>
                                        <p:attrNameLst>
                                          <p:attrName>style.visibility</p:attrName>
                                        </p:attrNameLst>
                                      </p:cBhvr>
                                      <p:to>
                                        <p:strVal val="visible"/>
                                      </p:to>
                                    </p:set>
                                    <p:animEffect transition="in" filter="blinds(horizontal)">
                                      <p:cBhvr>
                                        <p:cTn id="15" dur="500"/>
                                        <p:tgtEl>
                                          <p:spTgt spid="817155"/>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17161"/>
                                        </p:tgtEl>
                                        <p:attrNameLst>
                                          <p:attrName>style.visibility</p:attrName>
                                        </p:attrNameLst>
                                      </p:cBhvr>
                                      <p:to>
                                        <p:strVal val="visible"/>
                                      </p:to>
                                    </p:set>
                                    <p:animEffect transition="in" filter="blinds(horizontal)">
                                      <p:cBhvr>
                                        <p:cTn id="19" dur="500"/>
                                        <p:tgtEl>
                                          <p:spTgt spid="817161"/>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17160"/>
                                        </p:tgtEl>
                                        <p:attrNameLst>
                                          <p:attrName>style.visibility</p:attrName>
                                        </p:attrNameLst>
                                      </p:cBhvr>
                                      <p:to>
                                        <p:strVal val="visible"/>
                                      </p:to>
                                    </p:set>
                                    <p:animEffect transition="in" filter="blinds(horizontal)">
                                      <p:cBhvr>
                                        <p:cTn id="23" dur="500"/>
                                        <p:tgtEl>
                                          <p:spTgt spid="817160"/>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817156"/>
                                        </p:tgtEl>
                                        <p:attrNameLst>
                                          <p:attrName>style.visibility</p:attrName>
                                        </p:attrNameLst>
                                      </p:cBhvr>
                                      <p:to>
                                        <p:strVal val="visible"/>
                                      </p:to>
                                    </p:set>
                                    <p:animEffect transition="in" filter="blinds(horizontal)">
                                      <p:cBhvr>
                                        <p:cTn id="27" dur="500"/>
                                        <p:tgtEl>
                                          <p:spTgt spid="817156"/>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817167"/>
                                        </p:tgtEl>
                                        <p:attrNameLst>
                                          <p:attrName>style.visibility</p:attrName>
                                        </p:attrNameLst>
                                      </p:cBhvr>
                                      <p:to>
                                        <p:strVal val="visible"/>
                                      </p:to>
                                    </p:set>
                                    <p:animEffect transition="in" filter="blinds(horizontal)">
                                      <p:cBhvr>
                                        <p:cTn id="31" dur="500"/>
                                        <p:tgtEl>
                                          <p:spTgt spid="817167"/>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817166"/>
                                        </p:tgtEl>
                                        <p:attrNameLst>
                                          <p:attrName>style.visibility</p:attrName>
                                        </p:attrNameLst>
                                      </p:cBhvr>
                                      <p:to>
                                        <p:strVal val="visible"/>
                                      </p:to>
                                    </p:set>
                                    <p:animEffect transition="in" filter="blinds(horizontal)">
                                      <p:cBhvr>
                                        <p:cTn id="35" dur="500"/>
                                        <p:tgtEl>
                                          <p:spTgt spid="817166"/>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817168"/>
                                        </p:tgtEl>
                                        <p:attrNameLst>
                                          <p:attrName>style.visibility</p:attrName>
                                        </p:attrNameLst>
                                      </p:cBhvr>
                                      <p:to>
                                        <p:strVal val="visible"/>
                                      </p:to>
                                    </p:set>
                                    <p:animEffect transition="in" filter="blinds(horizontal)">
                                      <p:cBhvr>
                                        <p:cTn id="39" dur="500"/>
                                        <p:tgtEl>
                                          <p:spTgt spid="817168"/>
                                        </p:tgtEl>
                                      </p:cBhvr>
                                    </p:animEffect>
                                  </p:childTnLst>
                                </p:cTn>
                              </p:par>
                            </p:childTnLst>
                          </p:cTn>
                        </p:par>
                        <p:par>
                          <p:cTn id="40" fill="hold" nodeType="afterGroup">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817157"/>
                                        </p:tgtEl>
                                        <p:attrNameLst>
                                          <p:attrName>style.visibility</p:attrName>
                                        </p:attrNameLst>
                                      </p:cBhvr>
                                      <p:to>
                                        <p:strVal val="visible"/>
                                      </p:to>
                                    </p:set>
                                    <p:animEffect transition="in" filter="blinds(horizontal)">
                                      <p:cBhvr>
                                        <p:cTn id="43" dur="500"/>
                                        <p:tgtEl>
                                          <p:spTgt spid="817157"/>
                                        </p:tgtEl>
                                      </p:cBhvr>
                                    </p:animEffect>
                                  </p:childTnLst>
                                </p:cTn>
                              </p:par>
                            </p:childTnLst>
                          </p:cTn>
                        </p:par>
                        <p:par>
                          <p:cTn id="44" fill="hold" nodeType="afterGroup">
                            <p:stCondLst>
                              <p:cond delay="5000"/>
                            </p:stCondLst>
                            <p:childTnLst>
                              <p:par>
                                <p:cTn id="45" presetID="6" presetClass="emph" presetSubtype="0" fill="hold" grpId="1" nodeType="afterEffect">
                                  <p:stCondLst>
                                    <p:cond delay="0"/>
                                  </p:stCondLst>
                                  <p:childTnLst>
                                    <p:animScale>
                                      <p:cBhvr>
                                        <p:cTn id="46" dur="2000" fill="hold"/>
                                        <p:tgtEl>
                                          <p:spTgt spid="817157"/>
                                        </p:tgtEl>
                                      </p:cBhvr>
                                      <p:by x="150000" y="150000"/>
                                    </p:animScale>
                                  </p:childTnLst>
                                </p:cTn>
                              </p:par>
                            </p:childTnLst>
                          </p:cTn>
                        </p:par>
                        <p:par>
                          <p:cTn id="47" fill="hold" nodeType="afterGroup">
                            <p:stCondLst>
                              <p:cond delay="7000"/>
                            </p:stCondLst>
                            <p:childTnLst>
                              <p:par>
                                <p:cTn id="48" presetID="3" presetClass="entr" presetSubtype="10" fill="hold" grpId="0" nodeType="afterEffect">
                                  <p:stCondLst>
                                    <p:cond delay="0"/>
                                  </p:stCondLst>
                                  <p:childTnLst>
                                    <p:set>
                                      <p:cBhvr>
                                        <p:cTn id="49" dur="1" fill="hold">
                                          <p:stCondLst>
                                            <p:cond delay="0"/>
                                          </p:stCondLst>
                                        </p:cTn>
                                        <p:tgtEl>
                                          <p:spTgt spid="817163"/>
                                        </p:tgtEl>
                                        <p:attrNameLst>
                                          <p:attrName>style.visibility</p:attrName>
                                        </p:attrNameLst>
                                      </p:cBhvr>
                                      <p:to>
                                        <p:strVal val="visible"/>
                                      </p:to>
                                    </p:set>
                                    <p:animEffect transition="in" filter="blinds(horizontal)">
                                      <p:cBhvr>
                                        <p:cTn id="50" dur="500"/>
                                        <p:tgtEl>
                                          <p:spTgt spid="817163"/>
                                        </p:tgtEl>
                                      </p:cBhvr>
                                    </p:animEffect>
                                  </p:childTnLst>
                                </p:cTn>
                              </p:par>
                            </p:childTnLst>
                          </p:cTn>
                        </p:par>
                        <p:par>
                          <p:cTn id="51" fill="hold" nodeType="afterGroup">
                            <p:stCondLst>
                              <p:cond delay="7500"/>
                            </p:stCondLst>
                            <p:childTnLst>
                              <p:par>
                                <p:cTn id="52" presetID="3" presetClass="entr" presetSubtype="10" fill="hold" grpId="0" nodeType="afterEffect">
                                  <p:stCondLst>
                                    <p:cond delay="0"/>
                                  </p:stCondLst>
                                  <p:childTnLst>
                                    <p:set>
                                      <p:cBhvr>
                                        <p:cTn id="53" dur="1" fill="hold">
                                          <p:stCondLst>
                                            <p:cond delay="0"/>
                                          </p:stCondLst>
                                        </p:cTn>
                                        <p:tgtEl>
                                          <p:spTgt spid="817162"/>
                                        </p:tgtEl>
                                        <p:attrNameLst>
                                          <p:attrName>style.visibility</p:attrName>
                                        </p:attrNameLst>
                                      </p:cBhvr>
                                      <p:to>
                                        <p:strVal val="visible"/>
                                      </p:to>
                                    </p:set>
                                    <p:animEffect transition="in" filter="blinds(horizontal)">
                                      <p:cBhvr>
                                        <p:cTn id="54" dur="500"/>
                                        <p:tgtEl>
                                          <p:spTgt spid="817162"/>
                                        </p:tgtEl>
                                      </p:cBhvr>
                                    </p:animEffect>
                                  </p:childTnLst>
                                </p:cTn>
                              </p:par>
                            </p:childTnLst>
                          </p:cTn>
                        </p:par>
                        <p:par>
                          <p:cTn id="55" fill="hold" nodeType="afterGroup">
                            <p:stCondLst>
                              <p:cond delay="8000"/>
                            </p:stCondLst>
                            <p:childTnLst>
                              <p:par>
                                <p:cTn id="56" presetID="3" presetClass="entr" presetSubtype="10" fill="hold" grpId="0" nodeType="afterEffect">
                                  <p:stCondLst>
                                    <p:cond delay="0"/>
                                  </p:stCondLst>
                                  <p:childTnLst>
                                    <p:set>
                                      <p:cBhvr>
                                        <p:cTn id="57" dur="1" fill="hold">
                                          <p:stCondLst>
                                            <p:cond delay="0"/>
                                          </p:stCondLst>
                                        </p:cTn>
                                        <p:tgtEl>
                                          <p:spTgt spid="817164"/>
                                        </p:tgtEl>
                                        <p:attrNameLst>
                                          <p:attrName>style.visibility</p:attrName>
                                        </p:attrNameLst>
                                      </p:cBhvr>
                                      <p:to>
                                        <p:strVal val="visible"/>
                                      </p:to>
                                    </p:set>
                                    <p:animEffect transition="in" filter="blinds(horizontal)">
                                      <p:cBhvr>
                                        <p:cTn id="58" dur="500"/>
                                        <p:tgtEl>
                                          <p:spTgt spid="817164"/>
                                        </p:tgtEl>
                                      </p:cBhvr>
                                    </p:animEffect>
                                  </p:childTnLst>
                                </p:cTn>
                              </p:par>
                            </p:childTnLst>
                          </p:cTn>
                        </p:par>
                        <p:par>
                          <p:cTn id="59" fill="hold" nodeType="afterGroup">
                            <p:stCondLst>
                              <p:cond delay="8500"/>
                            </p:stCondLst>
                            <p:childTnLst>
                              <p:par>
                                <p:cTn id="60" presetID="3" presetClass="entr" presetSubtype="10" fill="hold" grpId="0" nodeType="afterEffect">
                                  <p:stCondLst>
                                    <p:cond delay="0"/>
                                  </p:stCondLst>
                                  <p:childTnLst>
                                    <p:set>
                                      <p:cBhvr>
                                        <p:cTn id="61" dur="1" fill="hold">
                                          <p:stCondLst>
                                            <p:cond delay="0"/>
                                          </p:stCondLst>
                                        </p:cTn>
                                        <p:tgtEl>
                                          <p:spTgt spid="817165"/>
                                        </p:tgtEl>
                                        <p:attrNameLst>
                                          <p:attrName>style.visibility</p:attrName>
                                        </p:attrNameLst>
                                      </p:cBhvr>
                                      <p:to>
                                        <p:strVal val="visible"/>
                                      </p:to>
                                    </p:set>
                                    <p:animEffect transition="in" filter="blinds(horizontal)">
                                      <p:cBhvr>
                                        <p:cTn id="62" dur="500"/>
                                        <p:tgtEl>
                                          <p:spTgt spid="817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5" grpId="0" animBg="1"/>
      <p:bldP spid="817156" grpId="0" animBg="1"/>
      <p:bldP spid="817157" grpId="0" animBg="1"/>
      <p:bldP spid="817157" grpId="1" animBg="1"/>
      <p:bldP spid="817158" grpId="0" animBg="1"/>
      <p:bldP spid="817159" grpId="0" animBg="1"/>
      <p:bldP spid="817160" grpId="0" animBg="1"/>
      <p:bldP spid="817161" grpId="0" animBg="1"/>
      <p:bldP spid="817162" grpId="0" animBg="1"/>
      <p:bldP spid="817163" grpId="0" animBg="1"/>
      <p:bldP spid="817164" grpId="0" animBg="1"/>
      <p:bldP spid="817165" grpId="0" animBg="1"/>
      <p:bldP spid="817166" grpId="0" animBg="1"/>
      <p:bldP spid="817167" grpId="0" animBg="1"/>
      <p:bldP spid="8171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fld id="{6D186550-9C4B-45E6-B9A3-539322F298B9}" type="slidenum">
              <a:rPr lang="en-US" altLang="zh-TW"/>
              <a:pPr/>
              <a:t>13</a:t>
            </a:fld>
            <a:endParaRPr lang="en-US" altLang="zh-TW"/>
          </a:p>
        </p:txBody>
      </p:sp>
      <p:sp>
        <p:nvSpPr>
          <p:cNvPr id="819202" name="Rectangle 2"/>
          <p:cNvSpPr>
            <a:spLocks noGrp="1" noChangeArrowheads="1"/>
          </p:cNvSpPr>
          <p:nvPr>
            <p:ph type="title"/>
          </p:nvPr>
        </p:nvSpPr>
        <p:spPr/>
        <p:txBody>
          <a:bodyPr/>
          <a:lstStyle/>
          <a:p>
            <a:r>
              <a:rPr lang="en-US" altLang="zh-TW">
                <a:ea typeface="新細明體" panose="02020500000000000000" pitchFamily="18" charset="-120"/>
              </a:rPr>
              <a:t>Ratio Scales</a:t>
            </a:r>
          </a:p>
        </p:txBody>
      </p:sp>
      <p:sp>
        <p:nvSpPr>
          <p:cNvPr id="819203" name="Rectangle 3"/>
          <p:cNvSpPr>
            <a:spLocks noGrp="1" noChangeArrowheads="1"/>
          </p:cNvSpPr>
          <p:nvPr>
            <p:ph type="body" sz="half" idx="1"/>
          </p:nvPr>
        </p:nvSpPr>
        <p:spPr>
          <a:xfrm>
            <a:off x="769938" y="2289175"/>
            <a:ext cx="4295775" cy="3725863"/>
          </a:xfrm>
          <a:solidFill>
            <a:srgbClr val="D9EDEF"/>
          </a:solidFill>
        </p:spPr>
        <p:txBody>
          <a:bodyPr/>
          <a:lstStyle/>
          <a:p>
            <a:r>
              <a:rPr lang="en-US" altLang="zh-TW">
                <a:ea typeface="新細明體" panose="02020500000000000000" pitchFamily="18" charset="-120"/>
              </a:rPr>
              <a:t>Characteristics of previous scales plus an </a:t>
            </a:r>
            <a:r>
              <a:rPr lang="en-US" altLang="zh-TW">
                <a:solidFill>
                  <a:srgbClr val="CC0000"/>
                </a:solidFill>
                <a:ea typeface="新細明體" panose="02020500000000000000" pitchFamily="18" charset="-120"/>
              </a:rPr>
              <a:t>absolute zero</a:t>
            </a:r>
            <a:r>
              <a:rPr lang="en-US" altLang="zh-TW">
                <a:ea typeface="新細明體" panose="02020500000000000000" pitchFamily="18" charset="-120"/>
              </a:rPr>
              <a:t> point</a:t>
            </a:r>
          </a:p>
          <a:p>
            <a:r>
              <a:rPr lang="en-US" altLang="zh-TW">
                <a:ea typeface="新細明體" panose="02020500000000000000" pitchFamily="18" charset="-120"/>
              </a:rPr>
              <a:t>Examples</a:t>
            </a:r>
          </a:p>
          <a:p>
            <a:pPr lvl="1"/>
            <a:r>
              <a:rPr lang="en-US" altLang="zh-TW"/>
              <a:t>Weight</a:t>
            </a:r>
          </a:p>
          <a:p>
            <a:pPr lvl="1"/>
            <a:r>
              <a:rPr lang="en-US" altLang="zh-TW"/>
              <a:t>Height</a:t>
            </a:r>
          </a:p>
          <a:p>
            <a:pPr lvl="1"/>
            <a:r>
              <a:rPr lang="en-US" altLang="zh-TW"/>
              <a:t>Number of children</a:t>
            </a:r>
          </a:p>
        </p:txBody>
      </p:sp>
      <p:pic>
        <p:nvPicPr>
          <p:cNvPr id="819204" name="Picture 4" descr="childre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6850" y="2289175"/>
            <a:ext cx="3714750" cy="3468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r>
              <a:rPr lang="en-US" altLang="zh-TW" smtClean="0"/>
              <a:t>Moving from Investigative to </a:t>
            </a:r>
            <a:br>
              <a:rPr lang="en-US" altLang="zh-TW" smtClean="0"/>
            </a:br>
            <a:r>
              <a:rPr lang="en-US" altLang="zh-TW" smtClean="0"/>
              <a:t>Measurement Questions</a:t>
            </a:r>
            <a:endParaRPr lang="en-US" altLang="zh-TW" dirty="0"/>
          </a:p>
        </p:txBody>
      </p:sp>
      <p:sp>
        <p:nvSpPr>
          <p:cNvPr id="12" name="內容版面配置區 11"/>
          <p:cNvSpPr>
            <a:spLocks noGrp="1"/>
          </p:cNvSpPr>
          <p:nvPr>
            <p:ph idx="1"/>
          </p:nvPr>
        </p:nvSpPr>
        <p:spPr/>
        <p:txBody>
          <a:bodyPr/>
          <a:lstStyle/>
          <a:p>
            <a:r>
              <a:rPr lang="en-US" altLang="zh-TW" dirty="0" smtClean="0"/>
              <a:t>What do I plan to do with the data</a:t>
            </a:r>
          </a:p>
          <a:p>
            <a:r>
              <a:rPr lang="en-US" altLang="zh-TW" dirty="0" smtClean="0"/>
              <a:t>What scale do I need</a:t>
            </a:r>
          </a:p>
          <a:p>
            <a:pPr lvl="1"/>
            <a:r>
              <a:rPr lang="en-US" altLang="zh-TW" dirty="0" smtClean="0"/>
              <a:t>Distribution</a:t>
            </a:r>
          </a:p>
          <a:p>
            <a:pPr lvl="1"/>
            <a:r>
              <a:rPr lang="en-US" altLang="zh-TW" dirty="0" smtClean="0"/>
              <a:t>Sample size</a:t>
            </a:r>
          </a:p>
          <a:p>
            <a:pPr lvl="1"/>
            <a:r>
              <a:rPr lang="en-US" altLang="zh-TW" dirty="0" smtClean="0"/>
              <a:t>Groups to compare</a:t>
            </a:r>
          </a:p>
          <a:p>
            <a:pPr lvl="1"/>
            <a:r>
              <a:rPr lang="en-US" altLang="zh-TW" dirty="0" smtClean="0"/>
              <a:t>Relationships among groups</a:t>
            </a:r>
          </a:p>
          <a:p>
            <a:r>
              <a:rPr lang="en-US" altLang="zh-TW" dirty="0" smtClean="0"/>
              <a:t>What measurement scale do I need?</a:t>
            </a:r>
            <a:endParaRPr lang="zh-TW" altLang="en-US" dirty="0"/>
          </a:p>
        </p:txBody>
      </p:sp>
      <p:sp>
        <p:nvSpPr>
          <p:cNvPr id="4" name="頁尾版面配置區 4"/>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5"/>
          <p:cNvSpPr>
            <a:spLocks noGrp="1"/>
          </p:cNvSpPr>
          <p:nvPr>
            <p:ph type="sldNum" sz="quarter" idx="11"/>
          </p:nvPr>
        </p:nvSpPr>
        <p:spPr/>
        <p:txBody>
          <a:bodyPr/>
          <a:lstStyle/>
          <a:p>
            <a:fld id="{FF81D117-0E2F-4968-9B82-7FF01542E323}" type="slidenum">
              <a:rPr lang="en-US" altLang="zh-TW" smtClean="0"/>
              <a:pPr/>
              <a:t>14</a:t>
            </a:fld>
            <a:endParaRPr lang="en-US" altLang="zh-TW"/>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2"/>
          <p:cNvSpPr>
            <a:spLocks noGrp="1"/>
          </p:cNvSpPr>
          <p:nvPr>
            <p:ph type="ftr" sz="quarter" idx="10"/>
          </p:nvPr>
        </p:nvSpPr>
        <p:spPr/>
        <p:txBody>
          <a:bodyPr/>
          <a:lstStyle/>
          <a:p>
            <a:r>
              <a:rPr lang="en-US" altLang="zh-TW" smtClean="0"/>
              <a:t>CK Farn, CYCU</a:t>
            </a:r>
            <a:endParaRPr lang="zh-TW" altLang="en-US"/>
          </a:p>
        </p:txBody>
      </p:sp>
      <p:sp>
        <p:nvSpPr>
          <p:cNvPr id="8" name="投影片編號版面配置區 3"/>
          <p:cNvSpPr>
            <a:spLocks noGrp="1"/>
          </p:cNvSpPr>
          <p:nvPr>
            <p:ph type="sldNum" sz="quarter" idx="11"/>
          </p:nvPr>
        </p:nvSpPr>
        <p:spPr/>
        <p:txBody>
          <a:bodyPr/>
          <a:lstStyle/>
          <a:p>
            <a:fld id="{3D176D3C-1B80-41E5-8908-4CA2573AF924}" type="slidenum">
              <a:rPr lang="en-US" altLang="zh-TW"/>
              <a:pPr/>
              <a:t>15</a:t>
            </a:fld>
            <a:endParaRPr lang="en-US" altLang="zh-TW"/>
          </a:p>
        </p:txBody>
      </p:sp>
      <p:sp>
        <p:nvSpPr>
          <p:cNvPr id="823298" name="Rectangle 2"/>
          <p:cNvSpPr>
            <a:spLocks noGrp="1" noChangeArrowheads="1"/>
          </p:cNvSpPr>
          <p:nvPr>
            <p:ph type="title"/>
          </p:nvPr>
        </p:nvSpPr>
        <p:spPr/>
        <p:txBody>
          <a:bodyPr/>
          <a:lstStyle/>
          <a:p>
            <a:r>
              <a:rPr lang="en-US" altLang="zh-TW">
                <a:ea typeface="新細明體" panose="02020500000000000000" pitchFamily="18" charset="-120"/>
              </a:rPr>
              <a:t>Sources of Error</a:t>
            </a:r>
          </a:p>
        </p:txBody>
      </p:sp>
      <p:sp>
        <p:nvSpPr>
          <p:cNvPr id="823299" name="AutoShape 3"/>
          <p:cNvSpPr>
            <a:spLocks noChangeArrowheads="1"/>
          </p:cNvSpPr>
          <p:nvPr/>
        </p:nvSpPr>
        <p:spPr bwMode="auto">
          <a:xfrm>
            <a:off x="2697163" y="1978025"/>
            <a:ext cx="2482850" cy="2006600"/>
          </a:xfrm>
          <a:prstGeom prst="octagon">
            <a:avLst>
              <a:gd name="adj" fmla="val 29287"/>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Respondent</a:t>
            </a:r>
          </a:p>
        </p:txBody>
      </p:sp>
      <p:sp>
        <p:nvSpPr>
          <p:cNvPr id="823300" name="AutoShape 4"/>
          <p:cNvSpPr>
            <a:spLocks noChangeArrowheads="1"/>
          </p:cNvSpPr>
          <p:nvPr/>
        </p:nvSpPr>
        <p:spPr bwMode="auto">
          <a:xfrm>
            <a:off x="5180013" y="3984625"/>
            <a:ext cx="2482850" cy="2008188"/>
          </a:xfrm>
          <a:prstGeom prst="octagon">
            <a:avLst>
              <a:gd name="adj" fmla="val 29287"/>
            </a:avLst>
          </a:prstGeom>
          <a:solidFill>
            <a:srgbClr val="FFB62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Instrument</a:t>
            </a:r>
          </a:p>
        </p:txBody>
      </p:sp>
      <p:sp>
        <p:nvSpPr>
          <p:cNvPr id="823301" name="AutoShape 5"/>
          <p:cNvSpPr>
            <a:spLocks noChangeArrowheads="1"/>
          </p:cNvSpPr>
          <p:nvPr/>
        </p:nvSpPr>
        <p:spPr bwMode="auto">
          <a:xfrm>
            <a:off x="2697163" y="3984625"/>
            <a:ext cx="2482850" cy="2008188"/>
          </a:xfrm>
          <a:prstGeom prst="octagon">
            <a:avLst>
              <a:gd name="adj" fmla="val 29287"/>
            </a:avLst>
          </a:prstGeom>
          <a:solidFill>
            <a:srgbClr val="DFF5D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Measurer</a:t>
            </a:r>
          </a:p>
        </p:txBody>
      </p:sp>
      <p:sp>
        <p:nvSpPr>
          <p:cNvPr id="823302" name="AutoShape 6"/>
          <p:cNvSpPr>
            <a:spLocks noChangeArrowheads="1"/>
          </p:cNvSpPr>
          <p:nvPr/>
        </p:nvSpPr>
        <p:spPr bwMode="auto">
          <a:xfrm>
            <a:off x="5180013" y="1978025"/>
            <a:ext cx="2482850" cy="2006600"/>
          </a:xfrm>
          <a:prstGeom prst="octagon">
            <a:avLst>
              <a:gd name="adj" fmla="val 29287"/>
            </a:avLst>
          </a:prstGeom>
          <a:solidFill>
            <a:srgbClr val="5AC07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Situation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3299"/>
                                        </p:tgtEl>
                                        <p:attrNameLst>
                                          <p:attrName>style.visibility</p:attrName>
                                        </p:attrNameLst>
                                      </p:cBhvr>
                                      <p:to>
                                        <p:strVal val="visible"/>
                                      </p:to>
                                    </p:set>
                                    <p:animEffect transition="in" filter="blinds(horizontal)">
                                      <p:cBhvr>
                                        <p:cTn id="7" dur="500"/>
                                        <p:tgtEl>
                                          <p:spTgt spid="823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3302"/>
                                        </p:tgtEl>
                                        <p:attrNameLst>
                                          <p:attrName>style.visibility</p:attrName>
                                        </p:attrNameLst>
                                      </p:cBhvr>
                                      <p:to>
                                        <p:strVal val="visible"/>
                                      </p:to>
                                    </p:set>
                                    <p:animEffect transition="in" filter="blinds(horizontal)">
                                      <p:cBhvr>
                                        <p:cTn id="12" dur="500"/>
                                        <p:tgtEl>
                                          <p:spTgt spid="823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3301"/>
                                        </p:tgtEl>
                                        <p:attrNameLst>
                                          <p:attrName>style.visibility</p:attrName>
                                        </p:attrNameLst>
                                      </p:cBhvr>
                                      <p:to>
                                        <p:strVal val="visible"/>
                                      </p:to>
                                    </p:set>
                                    <p:animEffect transition="in" filter="blinds(horizontal)">
                                      <p:cBhvr>
                                        <p:cTn id="17" dur="500"/>
                                        <p:tgtEl>
                                          <p:spTgt spid="823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3300"/>
                                        </p:tgtEl>
                                        <p:attrNameLst>
                                          <p:attrName>style.visibility</p:attrName>
                                        </p:attrNameLst>
                                      </p:cBhvr>
                                      <p:to>
                                        <p:strVal val="visible"/>
                                      </p:to>
                                    </p:set>
                                    <p:animEffect transition="in" filter="blinds(horizontal)">
                                      <p:cBhvr>
                                        <p:cTn id="22" dur="500"/>
                                        <p:tgtEl>
                                          <p:spTgt spid="82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99" grpId="0" animBg="1"/>
      <p:bldP spid="823300" grpId="0" animBg="1"/>
      <p:bldP spid="823301" grpId="0" animBg="1"/>
      <p:bldP spid="8233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2"/>
          <p:cNvSpPr>
            <a:spLocks noGrp="1"/>
          </p:cNvSpPr>
          <p:nvPr>
            <p:ph type="ftr" sz="quarter" idx="10"/>
          </p:nvPr>
        </p:nvSpPr>
        <p:spPr/>
        <p:txBody>
          <a:bodyPr/>
          <a:lstStyle/>
          <a:p>
            <a:r>
              <a:rPr lang="en-US" altLang="zh-TW" smtClean="0"/>
              <a:t>CK Farn, CYCU</a:t>
            </a:r>
            <a:endParaRPr lang="zh-TW" altLang="en-US"/>
          </a:p>
        </p:txBody>
      </p:sp>
      <p:sp>
        <p:nvSpPr>
          <p:cNvPr id="14" name="投影片編號版面配置區 3"/>
          <p:cNvSpPr>
            <a:spLocks noGrp="1"/>
          </p:cNvSpPr>
          <p:nvPr>
            <p:ph type="sldNum" sz="quarter" idx="11"/>
          </p:nvPr>
        </p:nvSpPr>
        <p:spPr/>
        <p:txBody>
          <a:bodyPr/>
          <a:lstStyle/>
          <a:p>
            <a:fld id="{37D4CE68-289E-4DF5-8514-FEA28120D61F}" type="slidenum">
              <a:rPr lang="en-US" altLang="zh-TW"/>
              <a:pPr/>
              <a:t>16</a:t>
            </a:fld>
            <a:endParaRPr lang="en-US" altLang="zh-TW"/>
          </a:p>
        </p:txBody>
      </p:sp>
      <p:sp>
        <p:nvSpPr>
          <p:cNvPr id="825346" name="Rectangle 2"/>
          <p:cNvSpPr>
            <a:spLocks noGrp="1" noChangeArrowheads="1"/>
          </p:cNvSpPr>
          <p:nvPr>
            <p:ph type="title"/>
          </p:nvPr>
        </p:nvSpPr>
        <p:spPr/>
        <p:txBody>
          <a:bodyPr/>
          <a:lstStyle/>
          <a:p>
            <a:r>
              <a:rPr lang="en-US" altLang="zh-TW">
                <a:ea typeface="新細明體" panose="02020500000000000000" pitchFamily="18" charset="-120"/>
              </a:rPr>
              <a:t>Evaluating Measurement Tools</a:t>
            </a:r>
          </a:p>
        </p:txBody>
      </p:sp>
      <p:sp>
        <p:nvSpPr>
          <p:cNvPr id="825347" name="Oval 3"/>
          <p:cNvSpPr>
            <a:spLocks noChangeArrowheads="1"/>
          </p:cNvSpPr>
          <p:nvPr/>
        </p:nvSpPr>
        <p:spPr bwMode="auto">
          <a:xfrm>
            <a:off x="3711575" y="3109913"/>
            <a:ext cx="2857500" cy="2254250"/>
          </a:xfrm>
          <a:prstGeom prst="ellipse">
            <a:avLst/>
          </a:prstGeom>
          <a:gradFill rotWithShape="0">
            <a:gsLst>
              <a:gs pos="0">
                <a:schemeClr val="bg1"/>
              </a:gs>
              <a:gs pos="100000">
                <a:srgbClr val="FFAE0D"/>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p>
            <a:pPr algn="ctr"/>
            <a:r>
              <a:rPr kumimoji="0" lang="en-US" altLang="zh-TW" sz="2800" b="1">
                <a:latin typeface="Arial" panose="020B0604020202020204" pitchFamily="34" charset="0"/>
              </a:rPr>
              <a:t>Criteria</a:t>
            </a:r>
          </a:p>
        </p:txBody>
      </p:sp>
      <p:grpSp>
        <p:nvGrpSpPr>
          <p:cNvPr id="825348" name="Group 4"/>
          <p:cNvGrpSpPr>
            <a:grpSpLocks/>
          </p:cNvGrpSpPr>
          <p:nvPr/>
        </p:nvGrpSpPr>
        <p:grpSpPr bwMode="auto">
          <a:xfrm>
            <a:off x="3813175" y="1898650"/>
            <a:ext cx="2779713" cy="1185863"/>
            <a:chOff x="1771" y="1008"/>
            <a:chExt cx="2391" cy="948"/>
          </a:xfrm>
        </p:grpSpPr>
        <p:sp>
          <p:nvSpPr>
            <p:cNvPr id="825349" name="AutoShape 5"/>
            <p:cNvSpPr>
              <a:spLocks noChangeArrowheads="1"/>
            </p:cNvSpPr>
            <p:nvPr/>
          </p:nvSpPr>
          <p:spPr bwMode="auto">
            <a:xfrm>
              <a:off x="1771" y="1008"/>
              <a:ext cx="2391"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a:latin typeface="Arial" panose="020B0604020202020204" pitchFamily="34" charset="0"/>
                </a:rPr>
                <a:t>Validity</a:t>
              </a:r>
            </a:p>
          </p:txBody>
        </p:sp>
        <p:cxnSp>
          <p:nvCxnSpPr>
            <p:cNvPr id="825350" name="AutoShape 6"/>
            <p:cNvCxnSpPr>
              <a:cxnSpLocks noChangeShapeType="1"/>
              <a:endCxn id="825347"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5351" name="Group 7"/>
          <p:cNvGrpSpPr>
            <a:grpSpLocks/>
          </p:cNvGrpSpPr>
          <p:nvPr/>
        </p:nvGrpSpPr>
        <p:grpSpPr bwMode="auto">
          <a:xfrm>
            <a:off x="466725" y="4237038"/>
            <a:ext cx="3224213" cy="1739900"/>
            <a:chOff x="262" y="2674"/>
            <a:chExt cx="1807" cy="1098"/>
          </a:xfrm>
        </p:grpSpPr>
        <p:sp>
          <p:nvSpPr>
            <p:cNvPr id="825352" name="AutoShape 8"/>
            <p:cNvSpPr>
              <a:spLocks noChangeArrowheads="1"/>
            </p:cNvSpPr>
            <p:nvPr/>
          </p:nvSpPr>
          <p:spPr bwMode="auto">
            <a:xfrm>
              <a:off x="262" y="2997"/>
              <a:ext cx="1351"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a:latin typeface="Arial" panose="020B0604020202020204" pitchFamily="34" charset="0"/>
                </a:rPr>
                <a:t>Practicality</a:t>
              </a:r>
            </a:p>
          </p:txBody>
        </p:sp>
        <p:cxnSp>
          <p:nvCxnSpPr>
            <p:cNvPr id="825353" name="AutoShape 9"/>
            <p:cNvCxnSpPr>
              <a:cxnSpLocks noChangeShapeType="1"/>
              <a:stCxn id="825347" idx="2"/>
              <a:endCxn id="825352" idx="3"/>
            </p:cNvCxnSpPr>
            <p:nvPr/>
          </p:nvCxnSpPr>
          <p:spPr bwMode="auto">
            <a:xfrm flipH="1">
              <a:off x="1625" y="2674"/>
              <a:ext cx="444" cy="71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5354" name="Group 10"/>
          <p:cNvGrpSpPr>
            <a:grpSpLocks/>
          </p:cNvGrpSpPr>
          <p:nvPr/>
        </p:nvGrpSpPr>
        <p:grpSpPr bwMode="auto">
          <a:xfrm>
            <a:off x="6591300" y="4237038"/>
            <a:ext cx="3168650" cy="1697037"/>
            <a:chOff x="3695" y="2674"/>
            <a:chExt cx="1777" cy="1071"/>
          </a:xfrm>
        </p:grpSpPr>
        <p:sp>
          <p:nvSpPr>
            <p:cNvPr id="825355" name="AutoShape 11"/>
            <p:cNvSpPr>
              <a:spLocks noChangeArrowheads="1"/>
            </p:cNvSpPr>
            <p:nvPr/>
          </p:nvSpPr>
          <p:spPr bwMode="auto">
            <a:xfrm>
              <a:off x="3984" y="2996"/>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a:latin typeface="Arial" panose="020B0604020202020204" pitchFamily="34" charset="0"/>
                </a:rPr>
                <a:t>Reliability</a:t>
              </a:r>
            </a:p>
          </p:txBody>
        </p:sp>
        <p:cxnSp>
          <p:nvCxnSpPr>
            <p:cNvPr id="825356" name="AutoShape 12"/>
            <p:cNvCxnSpPr>
              <a:cxnSpLocks noChangeShapeType="1"/>
              <a:stCxn id="825355" idx="1"/>
              <a:endCxn id="825347" idx="6"/>
            </p:cNvCxnSpPr>
            <p:nvPr/>
          </p:nvCxnSpPr>
          <p:spPr bwMode="auto">
            <a:xfrm flipH="1" flipV="1">
              <a:off x="3695" y="2674"/>
              <a:ext cx="277" cy="69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5347"/>
                                        </p:tgtEl>
                                        <p:attrNameLst>
                                          <p:attrName>style.visibility</p:attrName>
                                        </p:attrNameLst>
                                      </p:cBhvr>
                                      <p:to>
                                        <p:strVal val="visible"/>
                                      </p:to>
                                    </p:set>
                                    <p:animEffect transition="in" filter="blinds(horizontal)">
                                      <p:cBhvr>
                                        <p:cTn id="7" dur="500"/>
                                        <p:tgtEl>
                                          <p:spTgt spid="825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25348"/>
                                        </p:tgtEl>
                                        <p:attrNameLst>
                                          <p:attrName>style.visibility</p:attrName>
                                        </p:attrNameLst>
                                      </p:cBhvr>
                                      <p:to>
                                        <p:strVal val="visible"/>
                                      </p:to>
                                    </p:set>
                                    <p:animEffect transition="in" filter="blinds(horizontal)">
                                      <p:cBhvr>
                                        <p:cTn id="12" dur="500"/>
                                        <p:tgtEl>
                                          <p:spTgt spid="8253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25354"/>
                                        </p:tgtEl>
                                        <p:attrNameLst>
                                          <p:attrName>style.visibility</p:attrName>
                                        </p:attrNameLst>
                                      </p:cBhvr>
                                      <p:to>
                                        <p:strVal val="visible"/>
                                      </p:to>
                                    </p:set>
                                    <p:animEffect transition="in" filter="blinds(horizontal)">
                                      <p:cBhvr>
                                        <p:cTn id="17" dur="500"/>
                                        <p:tgtEl>
                                          <p:spTgt spid="8253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25351"/>
                                        </p:tgtEl>
                                        <p:attrNameLst>
                                          <p:attrName>style.visibility</p:attrName>
                                        </p:attrNameLst>
                                      </p:cBhvr>
                                      <p:to>
                                        <p:strVal val="visible"/>
                                      </p:to>
                                    </p:set>
                                    <p:animEffect transition="in" filter="blinds(horizontal)">
                                      <p:cBhvr>
                                        <p:cTn id="22" dur="500"/>
                                        <p:tgtEl>
                                          <p:spTgt spid="82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AutoShape 37"/>
          <p:cNvSpPr>
            <a:spLocks noChangeArrowheads="1"/>
          </p:cNvSpPr>
          <p:nvPr/>
        </p:nvSpPr>
        <p:spPr bwMode="auto">
          <a:xfrm>
            <a:off x="1038026" y="1488633"/>
            <a:ext cx="8382000" cy="2667000"/>
          </a:xfrm>
          <a:prstGeom prst="cloudCallout">
            <a:avLst>
              <a:gd name="adj1" fmla="val -19319"/>
              <a:gd name="adj2" fmla="val 24644"/>
            </a:avLst>
          </a:prstGeom>
          <a:solidFill>
            <a:schemeClr val="accent6">
              <a:lumMod val="20000"/>
              <a:lumOff val="80000"/>
            </a:schemeClr>
          </a:solidFill>
          <a:ln w="6350">
            <a:solidFill>
              <a:srgbClr val="0000CC"/>
            </a:solidFill>
            <a:round/>
            <a:headEnd/>
            <a:tailEnd/>
          </a:ln>
          <a:effectLs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rgbClr val="0066FF"/>
              </a:solidFill>
              <a:latin typeface="Arial Narrow" panose="020B0606020202030204" pitchFamily="34" charset="0"/>
              <a:ea typeface="GE Ming" charset="-120"/>
            </a:endParaRPr>
          </a:p>
        </p:txBody>
      </p:sp>
      <p:sp>
        <p:nvSpPr>
          <p:cNvPr id="31748" name="Rectangle 4"/>
          <p:cNvSpPr>
            <a:spLocks noGrp="1" noChangeArrowheads="1"/>
          </p:cNvSpPr>
          <p:nvPr>
            <p:ph type="title"/>
          </p:nvPr>
        </p:nvSpPr>
        <p:spPr>
          <a:xfrm>
            <a:off x="1143000" y="381000"/>
            <a:ext cx="8461375" cy="660400"/>
          </a:xfrm>
          <a:noFill/>
          <a:ln/>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nchor="t">
            <a:spAutoFit/>
          </a:bodyPr>
          <a:lstStyle/>
          <a:p>
            <a:r>
              <a:rPr lang="en-US" altLang="zh-TW" dirty="0" smtClean="0">
                <a:solidFill>
                  <a:srgbClr val="CC3300"/>
                </a:solidFill>
                <a:latin typeface="Times" panose="02020603050405020304" pitchFamily="18" charset="0"/>
              </a:rPr>
              <a:t>Validity in Social Science Research</a:t>
            </a:r>
            <a:r>
              <a:rPr lang="zh-TW" altLang="en-US" dirty="0" smtClean="0">
                <a:solidFill>
                  <a:srgbClr val="CC3300"/>
                </a:solidFill>
              </a:rPr>
              <a:t> </a:t>
            </a:r>
            <a:endParaRPr lang="zh-TW" altLang="en-US" dirty="0">
              <a:solidFill>
                <a:srgbClr val="CC3300"/>
              </a:solidFill>
            </a:endParaRPr>
          </a:p>
        </p:txBody>
      </p:sp>
      <p:sp>
        <p:nvSpPr>
          <p:cNvPr id="49" name="AutoShape 37"/>
          <p:cNvSpPr>
            <a:spLocks noChangeArrowheads="1"/>
          </p:cNvSpPr>
          <p:nvPr/>
        </p:nvSpPr>
        <p:spPr bwMode="auto">
          <a:xfrm>
            <a:off x="1295400" y="3581400"/>
            <a:ext cx="8382000" cy="2667000"/>
          </a:xfrm>
          <a:prstGeom prst="cloudCallout">
            <a:avLst>
              <a:gd name="adj1" fmla="val -19319"/>
              <a:gd name="adj2" fmla="val 24644"/>
            </a:avLst>
          </a:prstGeom>
          <a:solidFill>
            <a:srgbClr val="FFFF66"/>
          </a:solidFill>
          <a:ln w="6350">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rgbClr val="0066FF"/>
              </a:solidFill>
              <a:latin typeface="Arial"/>
              <a:ea typeface="GE Ming" charset="-120"/>
            </a:endParaRPr>
          </a:p>
        </p:txBody>
      </p:sp>
      <p:sp>
        <p:nvSpPr>
          <p:cNvPr id="40" name="Rectangle 15"/>
          <p:cNvSpPr>
            <a:spLocks noChangeArrowheads="1"/>
          </p:cNvSpPr>
          <p:nvPr/>
        </p:nvSpPr>
        <p:spPr bwMode="auto">
          <a:xfrm>
            <a:off x="155076" y="1266281"/>
            <a:ext cx="2598147" cy="391069"/>
          </a:xfrm>
          <a:prstGeom prst="rect">
            <a:avLst/>
          </a:prstGeom>
          <a:solidFill>
            <a:srgbClr val="0000CC"/>
          </a:solidFill>
          <a:ln w="12700">
            <a:solidFill>
              <a:srgbClr val="336600"/>
            </a:solid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rgbClr val="FFFFFF"/>
                </a:solidFill>
                <a:latin typeface="Arial"/>
                <a:ea typeface="微軟正黑體" panose="020B0604030504040204" pitchFamily="34" charset="-120"/>
              </a:rPr>
              <a:t>Conceptual Level</a:t>
            </a:r>
            <a:endParaRPr lang="zh-TW" altLang="en-US" dirty="0">
              <a:solidFill>
                <a:srgbClr val="FFFFFF"/>
              </a:solidFill>
              <a:latin typeface="Arial"/>
              <a:ea typeface="微軟正黑體" panose="020B0604030504040204" pitchFamily="34" charset="-120"/>
            </a:endParaRPr>
          </a:p>
        </p:txBody>
      </p:sp>
      <p:sp>
        <p:nvSpPr>
          <p:cNvPr id="41" name="Rectangle 16"/>
          <p:cNvSpPr>
            <a:spLocks noChangeArrowheads="1"/>
          </p:cNvSpPr>
          <p:nvPr/>
        </p:nvSpPr>
        <p:spPr bwMode="auto">
          <a:xfrm>
            <a:off x="6083201" y="6257652"/>
            <a:ext cx="2543966" cy="391069"/>
          </a:xfrm>
          <a:prstGeom prst="rect">
            <a:avLst/>
          </a:prstGeom>
          <a:solidFill>
            <a:srgbClr val="FF9900"/>
          </a:solid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rgbClr val="FFFFFF"/>
                </a:solidFill>
                <a:latin typeface="Arial"/>
                <a:ea typeface="GE Round-Heavy+N" charset="-120"/>
              </a:rPr>
              <a:t>Operational Level</a:t>
            </a:r>
            <a:endParaRPr lang="zh-TW" altLang="en-US" dirty="0">
              <a:solidFill>
                <a:srgbClr val="FFFFFF"/>
              </a:solidFill>
              <a:latin typeface="Arial"/>
              <a:ea typeface="GE Round-Heavy+N" charset="-120"/>
            </a:endParaRPr>
          </a:p>
        </p:txBody>
      </p:sp>
      <p:sp>
        <p:nvSpPr>
          <p:cNvPr id="43" name="Rectangle 6"/>
          <p:cNvSpPr>
            <a:spLocks noChangeArrowheads="1"/>
          </p:cNvSpPr>
          <p:nvPr/>
        </p:nvSpPr>
        <p:spPr bwMode="auto">
          <a:xfrm>
            <a:off x="3050753" y="18097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Arial"/>
                <a:ea typeface="GE Ming" charset="-120"/>
              </a:rPr>
              <a:t>X</a:t>
            </a:r>
          </a:p>
        </p:txBody>
      </p:sp>
      <p:sp>
        <p:nvSpPr>
          <p:cNvPr id="44" name="Rectangle 7"/>
          <p:cNvSpPr>
            <a:spLocks noChangeArrowheads="1"/>
          </p:cNvSpPr>
          <p:nvPr/>
        </p:nvSpPr>
        <p:spPr bwMode="auto">
          <a:xfrm>
            <a:off x="6962353" y="18732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Arial"/>
                <a:ea typeface="GE Ming" charset="-120"/>
              </a:rPr>
              <a:t>Y</a:t>
            </a:r>
          </a:p>
        </p:txBody>
      </p:sp>
      <p:sp>
        <p:nvSpPr>
          <p:cNvPr id="45" name="Line 10"/>
          <p:cNvSpPr>
            <a:spLocks noChangeShapeType="1"/>
          </p:cNvSpPr>
          <p:nvPr/>
        </p:nvSpPr>
        <p:spPr bwMode="auto">
          <a:xfrm>
            <a:off x="3841750" y="2241550"/>
            <a:ext cx="300990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37" name="Line 5"/>
          <p:cNvSpPr>
            <a:spLocks noChangeShapeType="1"/>
          </p:cNvSpPr>
          <p:nvPr/>
        </p:nvSpPr>
        <p:spPr bwMode="auto">
          <a:xfrm flipV="1">
            <a:off x="882650" y="3765550"/>
            <a:ext cx="9359900" cy="2540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46" name="Rectangle 8"/>
          <p:cNvSpPr>
            <a:spLocks noChangeArrowheads="1"/>
          </p:cNvSpPr>
          <p:nvPr/>
        </p:nvSpPr>
        <p:spPr bwMode="auto">
          <a:xfrm>
            <a:off x="3078659" y="4421217"/>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x</a:t>
            </a:r>
          </a:p>
        </p:txBody>
      </p:sp>
      <p:sp>
        <p:nvSpPr>
          <p:cNvPr id="47" name="Rectangle 9"/>
          <p:cNvSpPr>
            <a:spLocks noChangeArrowheads="1"/>
          </p:cNvSpPr>
          <p:nvPr/>
        </p:nvSpPr>
        <p:spPr bwMode="auto">
          <a:xfrm>
            <a:off x="7001198" y="4311650"/>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y</a:t>
            </a:r>
          </a:p>
        </p:txBody>
      </p:sp>
      <p:sp>
        <p:nvSpPr>
          <p:cNvPr id="48" name="Line 11"/>
          <p:cNvSpPr>
            <a:spLocks noChangeShapeType="1"/>
          </p:cNvSpPr>
          <p:nvPr/>
        </p:nvSpPr>
        <p:spPr bwMode="auto">
          <a:xfrm>
            <a:off x="3775398" y="4862810"/>
            <a:ext cx="3225800" cy="0"/>
          </a:xfrm>
          <a:prstGeom prst="line">
            <a:avLst/>
          </a:prstGeom>
          <a:noFill/>
          <a:ln w="508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CC"/>
              </a:solidFill>
              <a:latin typeface="Arial"/>
            </a:endParaRPr>
          </a:p>
        </p:txBody>
      </p:sp>
      <p:sp>
        <p:nvSpPr>
          <p:cNvPr id="51" name="Line 13"/>
          <p:cNvSpPr>
            <a:spLocks noChangeShapeType="1"/>
          </p:cNvSpPr>
          <p:nvPr/>
        </p:nvSpPr>
        <p:spPr bwMode="auto">
          <a:xfrm>
            <a:off x="7334249" y="2965450"/>
            <a:ext cx="3603" cy="1574800"/>
          </a:xfrm>
          <a:prstGeom prst="line">
            <a:avLst/>
          </a:prstGeom>
          <a:noFill/>
          <a:ln w="5080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52" name="Line 26"/>
          <p:cNvSpPr>
            <a:spLocks noChangeShapeType="1"/>
          </p:cNvSpPr>
          <p:nvPr/>
        </p:nvSpPr>
        <p:spPr bwMode="auto">
          <a:xfrm flipH="1" flipV="1">
            <a:off x="7575550" y="4972050"/>
            <a:ext cx="19050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53" name="Line 27"/>
          <p:cNvSpPr>
            <a:spLocks noChangeShapeType="1"/>
          </p:cNvSpPr>
          <p:nvPr/>
        </p:nvSpPr>
        <p:spPr bwMode="auto">
          <a:xfrm flipH="1" flipV="1">
            <a:off x="7562850" y="5302250"/>
            <a:ext cx="1625600" cy="749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54" name="Rectangle 28"/>
          <p:cNvSpPr>
            <a:spLocks noChangeArrowheads="1"/>
          </p:cNvSpPr>
          <p:nvPr/>
        </p:nvSpPr>
        <p:spPr bwMode="auto">
          <a:xfrm>
            <a:off x="8761908" y="5378450"/>
            <a:ext cx="1538883"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Measurement</a:t>
            </a:r>
            <a:endParaRPr lang="zh-TW" altLang="en-US" sz="1800" dirty="0">
              <a:solidFill>
                <a:srgbClr val="000000"/>
              </a:solidFill>
              <a:latin typeface="Arial"/>
              <a:ea typeface="GE Ming+N" charset="-120"/>
            </a:endParaRPr>
          </a:p>
        </p:txBody>
      </p:sp>
      <p:sp>
        <p:nvSpPr>
          <p:cNvPr id="55" name="Rectangle 29"/>
          <p:cNvSpPr>
            <a:spLocks noChangeArrowheads="1"/>
          </p:cNvSpPr>
          <p:nvPr/>
        </p:nvSpPr>
        <p:spPr bwMode="auto">
          <a:xfrm>
            <a:off x="8883650" y="6076950"/>
            <a:ext cx="615553"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error</a:t>
            </a:r>
            <a:endParaRPr lang="zh-TW" altLang="en-US" sz="1800" dirty="0">
              <a:solidFill>
                <a:srgbClr val="000000"/>
              </a:solidFill>
              <a:latin typeface="Arial"/>
              <a:ea typeface="GE Ming+N" charset="-120"/>
            </a:endParaRPr>
          </a:p>
        </p:txBody>
      </p:sp>
      <p:sp>
        <p:nvSpPr>
          <p:cNvPr id="56" name="Rectangle 32"/>
          <p:cNvSpPr>
            <a:spLocks noChangeArrowheads="1"/>
          </p:cNvSpPr>
          <p:nvPr/>
        </p:nvSpPr>
        <p:spPr bwMode="auto">
          <a:xfrm>
            <a:off x="7337854" y="2918290"/>
            <a:ext cx="1224694" cy="7345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sz="2000" dirty="0" smtClean="0">
                <a:solidFill>
                  <a:srgbClr val="7030A0"/>
                </a:solidFill>
                <a:latin typeface="Arial"/>
                <a:ea typeface="標楷體" panose="03000509000000000000" pitchFamily="65" charset="-120"/>
              </a:rPr>
              <a:t>Construct</a:t>
            </a:r>
          </a:p>
          <a:p>
            <a:pPr eaLnBrk="0" hangingPunct="0">
              <a:lnSpc>
                <a:spcPct val="111000"/>
              </a:lnSpc>
            </a:pPr>
            <a:r>
              <a:rPr lang="en-US" altLang="zh-TW" sz="2000" dirty="0" smtClean="0">
                <a:solidFill>
                  <a:srgbClr val="7030A0"/>
                </a:solidFill>
                <a:latin typeface="Arial"/>
                <a:ea typeface="標楷體" panose="03000509000000000000" pitchFamily="65" charset="-120"/>
              </a:rPr>
              <a:t>Validity</a:t>
            </a:r>
            <a:endParaRPr lang="zh-TW" altLang="en-US" sz="2000" dirty="0">
              <a:solidFill>
                <a:srgbClr val="7030A0"/>
              </a:solidFill>
              <a:latin typeface="Arial"/>
              <a:ea typeface="標楷體" panose="03000509000000000000" pitchFamily="65" charset="-120"/>
            </a:endParaRPr>
          </a:p>
        </p:txBody>
      </p:sp>
      <p:sp>
        <p:nvSpPr>
          <p:cNvPr id="57" name="Rectangle 33"/>
          <p:cNvSpPr>
            <a:spLocks noChangeArrowheads="1"/>
          </p:cNvSpPr>
          <p:nvPr/>
        </p:nvSpPr>
        <p:spPr bwMode="auto">
          <a:xfrm>
            <a:off x="5612706" y="3306022"/>
            <a:ext cx="1657505"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a:solidFill>
                  <a:srgbClr val="000000"/>
                </a:solidFill>
                <a:latin typeface="Arial Narrow" panose="020B0606020202030204" pitchFamily="34" charset="0"/>
                <a:ea typeface="GE Ming+N" charset="-120"/>
              </a:rPr>
              <a:t>Operationalization</a:t>
            </a:r>
            <a:endParaRPr lang="zh-TW" altLang="en-US" sz="1800" dirty="0">
              <a:solidFill>
                <a:srgbClr val="000000"/>
              </a:solidFill>
              <a:latin typeface="Arial Narrow" panose="020B0606020202030204" pitchFamily="34" charset="0"/>
              <a:ea typeface="GE Ming+N" charset="-120"/>
            </a:endParaRPr>
          </a:p>
        </p:txBody>
      </p:sp>
      <p:sp>
        <p:nvSpPr>
          <p:cNvPr id="58" name="Line 12"/>
          <p:cNvSpPr>
            <a:spLocks noChangeShapeType="1"/>
          </p:cNvSpPr>
          <p:nvPr/>
        </p:nvSpPr>
        <p:spPr bwMode="auto">
          <a:xfrm>
            <a:off x="3422649" y="2889250"/>
            <a:ext cx="22225" cy="1587500"/>
          </a:xfrm>
          <a:prstGeom prst="line">
            <a:avLst/>
          </a:prstGeom>
          <a:noFill/>
          <a:ln w="5080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59" name="Line 24"/>
          <p:cNvSpPr>
            <a:spLocks noChangeShapeType="1"/>
          </p:cNvSpPr>
          <p:nvPr/>
        </p:nvSpPr>
        <p:spPr bwMode="auto">
          <a:xfrm flipV="1">
            <a:off x="869950" y="4946650"/>
            <a:ext cx="220980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60" name="Line 25"/>
          <p:cNvSpPr>
            <a:spLocks noChangeShapeType="1"/>
          </p:cNvSpPr>
          <p:nvPr/>
        </p:nvSpPr>
        <p:spPr bwMode="auto">
          <a:xfrm flipV="1">
            <a:off x="1047750" y="5276850"/>
            <a:ext cx="2019300" cy="787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61" name="Rectangle 34"/>
          <p:cNvSpPr>
            <a:spLocks noChangeArrowheads="1"/>
          </p:cNvSpPr>
          <p:nvPr/>
        </p:nvSpPr>
        <p:spPr bwMode="auto">
          <a:xfrm>
            <a:off x="730250" y="6102350"/>
            <a:ext cx="615553"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error</a:t>
            </a:r>
            <a:endParaRPr lang="zh-TW" altLang="en-US" sz="1800" dirty="0">
              <a:solidFill>
                <a:srgbClr val="000000"/>
              </a:solidFill>
              <a:latin typeface="Arial"/>
              <a:ea typeface="GE Ming+N" charset="-120"/>
            </a:endParaRPr>
          </a:p>
        </p:txBody>
      </p:sp>
      <p:sp>
        <p:nvSpPr>
          <p:cNvPr id="62" name="Rectangle 35"/>
          <p:cNvSpPr>
            <a:spLocks noChangeArrowheads="1"/>
          </p:cNvSpPr>
          <p:nvPr/>
        </p:nvSpPr>
        <p:spPr bwMode="auto">
          <a:xfrm>
            <a:off x="186871" y="5136155"/>
            <a:ext cx="1309654" cy="522194"/>
          </a:xfrm>
          <a:prstGeom prst="rect">
            <a:avLst/>
          </a:prstGeom>
          <a:no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Narrow" panose="020B0606020202030204" pitchFamily="34" charset="0"/>
                <a:ea typeface="GE Ming+N" charset="-120"/>
              </a:rPr>
              <a:t>Manipulation, </a:t>
            </a:r>
          </a:p>
          <a:p>
            <a:pPr eaLnBrk="0" hangingPunct="0">
              <a:lnSpc>
                <a:spcPct val="85000"/>
              </a:lnSpc>
            </a:pPr>
            <a:r>
              <a:rPr lang="en-US" altLang="zh-TW" sz="1800" dirty="0" smtClean="0">
                <a:solidFill>
                  <a:srgbClr val="000000"/>
                </a:solidFill>
                <a:latin typeface="Arial Narrow" panose="020B0606020202030204" pitchFamily="34" charset="0"/>
                <a:ea typeface="GE Ming+N" charset="-120"/>
              </a:rPr>
              <a:t>Observation</a:t>
            </a:r>
            <a:endParaRPr lang="zh-TW" altLang="en-US" sz="1800" dirty="0">
              <a:solidFill>
                <a:srgbClr val="000000"/>
              </a:solidFill>
              <a:latin typeface="Arial Narrow" panose="020B0606020202030204" pitchFamily="34" charset="0"/>
              <a:ea typeface="GE Ming+N" charset="-120"/>
            </a:endParaRPr>
          </a:p>
        </p:txBody>
      </p:sp>
      <p:sp>
        <p:nvSpPr>
          <p:cNvPr id="63" name="Rectangle 32"/>
          <p:cNvSpPr>
            <a:spLocks noChangeArrowheads="1"/>
          </p:cNvSpPr>
          <p:nvPr/>
        </p:nvSpPr>
        <p:spPr bwMode="auto">
          <a:xfrm>
            <a:off x="2220181" y="3079520"/>
            <a:ext cx="1224694" cy="7345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sz="2000" dirty="0" smtClean="0">
                <a:solidFill>
                  <a:srgbClr val="7030A0"/>
                </a:solidFill>
                <a:latin typeface="Arial"/>
                <a:ea typeface="標楷體" panose="03000509000000000000" pitchFamily="65" charset="-120"/>
              </a:rPr>
              <a:t>Construct</a:t>
            </a:r>
          </a:p>
          <a:p>
            <a:pPr eaLnBrk="0" hangingPunct="0">
              <a:lnSpc>
                <a:spcPct val="111000"/>
              </a:lnSpc>
            </a:pPr>
            <a:r>
              <a:rPr lang="en-US" altLang="zh-TW" sz="2000" dirty="0" smtClean="0">
                <a:solidFill>
                  <a:srgbClr val="7030A0"/>
                </a:solidFill>
                <a:latin typeface="Arial"/>
                <a:ea typeface="標楷體" panose="03000509000000000000" pitchFamily="65" charset="-120"/>
              </a:rPr>
              <a:t>Validity</a:t>
            </a:r>
            <a:endParaRPr lang="zh-TW" altLang="en-US" sz="2000" dirty="0">
              <a:solidFill>
                <a:srgbClr val="7030A0"/>
              </a:solidFill>
              <a:latin typeface="Arial"/>
              <a:ea typeface="標楷體" panose="03000509000000000000" pitchFamily="65" charset="-120"/>
            </a:endParaRPr>
          </a:p>
        </p:txBody>
      </p:sp>
      <p:sp>
        <p:nvSpPr>
          <p:cNvPr id="64" name="Rectangle 22"/>
          <p:cNvSpPr>
            <a:spLocks noChangeArrowheads="1"/>
          </p:cNvSpPr>
          <p:nvPr/>
        </p:nvSpPr>
        <p:spPr bwMode="auto">
          <a:xfrm>
            <a:off x="4819676" y="5278989"/>
            <a:ext cx="1308050"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Association</a:t>
            </a:r>
            <a:endParaRPr lang="zh-TW" altLang="en-US" sz="1800" dirty="0">
              <a:solidFill>
                <a:srgbClr val="000000"/>
              </a:solidFill>
              <a:latin typeface="Arial"/>
              <a:ea typeface="GE Ming+N" charset="-120"/>
            </a:endParaRPr>
          </a:p>
        </p:txBody>
      </p:sp>
      <p:sp>
        <p:nvSpPr>
          <p:cNvPr id="65" name="Line 14"/>
          <p:cNvSpPr>
            <a:spLocks noChangeShapeType="1"/>
          </p:cNvSpPr>
          <p:nvPr/>
        </p:nvSpPr>
        <p:spPr bwMode="auto">
          <a:xfrm>
            <a:off x="3702050" y="5226050"/>
            <a:ext cx="3225800" cy="0"/>
          </a:xfrm>
          <a:prstGeom prst="line">
            <a:avLst/>
          </a:prstGeom>
          <a:noFill/>
          <a:ln w="254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66" name="Rectangle 20"/>
          <p:cNvSpPr>
            <a:spLocks noChangeArrowheads="1"/>
          </p:cNvSpPr>
          <p:nvPr/>
        </p:nvSpPr>
        <p:spPr bwMode="auto">
          <a:xfrm>
            <a:off x="3590824" y="5422938"/>
            <a:ext cx="3448252" cy="3659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sz="2000" dirty="0" smtClean="0">
                <a:solidFill>
                  <a:srgbClr val="7030A0"/>
                </a:solidFill>
                <a:latin typeface="Arial"/>
                <a:ea typeface="標楷體" panose="03000509000000000000" pitchFamily="65" charset="-120"/>
              </a:rPr>
              <a:t>Statistical Conclusion Validity</a:t>
            </a:r>
            <a:endParaRPr lang="zh-TW" altLang="en-US" sz="2000" dirty="0">
              <a:solidFill>
                <a:srgbClr val="7030A0"/>
              </a:solidFill>
              <a:latin typeface="Arial"/>
              <a:ea typeface="標楷體" panose="03000509000000000000" pitchFamily="65" charset="-120"/>
            </a:endParaRPr>
          </a:p>
        </p:txBody>
      </p:sp>
      <p:sp>
        <p:nvSpPr>
          <p:cNvPr id="67" name="Rectangle 23"/>
          <p:cNvSpPr>
            <a:spLocks noChangeArrowheads="1"/>
          </p:cNvSpPr>
          <p:nvPr/>
        </p:nvSpPr>
        <p:spPr bwMode="auto">
          <a:xfrm>
            <a:off x="4205540" y="4536830"/>
            <a:ext cx="2090316"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Causal relationship</a:t>
            </a:r>
            <a:endParaRPr lang="zh-TW" altLang="en-US" sz="1800" dirty="0">
              <a:solidFill>
                <a:srgbClr val="000000"/>
              </a:solidFill>
              <a:latin typeface="Arial"/>
              <a:ea typeface="GE Ming+N" charset="-120"/>
            </a:endParaRPr>
          </a:p>
        </p:txBody>
      </p:sp>
      <p:sp>
        <p:nvSpPr>
          <p:cNvPr id="68" name="Rectangle 19"/>
          <p:cNvSpPr>
            <a:spLocks noChangeArrowheads="1"/>
          </p:cNvSpPr>
          <p:nvPr/>
        </p:nvSpPr>
        <p:spPr bwMode="auto">
          <a:xfrm>
            <a:off x="4094014" y="4170738"/>
            <a:ext cx="2211759" cy="4288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dirty="0" smtClean="0">
                <a:solidFill>
                  <a:srgbClr val="7030A0"/>
                </a:solidFill>
                <a:latin typeface="Arial"/>
                <a:ea typeface="標楷體" panose="03000509000000000000" pitchFamily="65" charset="-120"/>
              </a:rPr>
              <a:t>Internal Validity</a:t>
            </a:r>
            <a:endParaRPr lang="zh-TW" altLang="en-US" dirty="0">
              <a:solidFill>
                <a:srgbClr val="7030A0"/>
              </a:solidFill>
              <a:latin typeface="Arial"/>
              <a:ea typeface="標楷體" panose="03000509000000000000" pitchFamily="65" charset="-120"/>
            </a:endParaRPr>
          </a:p>
        </p:txBody>
      </p:sp>
      <p:sp>
        <p:nvSpPr>
          <p:cNvPr id="69" name="Rectangle 18"/>
          <p:cNvSpPr>
            <a:spLocks noChangeArrowheads="1"/>
          </p:cNvSpPr>
          <p:nvPr/>
        </p:nvSpPr>
        <p:spPr bwMode="auto">
          <a:xfrm>
            <a:off x="4171751" y="1842616"/>
            <a:ext cx="2314352" cy="4288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dirty="0" smtClean="0">
                <a:solidFill>
                  <a:srgbClr val="7030A0"/>
                </a:solidFill>
                <a:latin typeface="Arial"/>
                <a:ea typeface="標楷體" panose="03000509000000000000" pitchFamily="65" charset="-120"/>
              </a:rPr>
              <a:t>External Validity</a:t>
            </a:r>
            <a:endParaRPr lang="zh-TW" altLang="en-US" dirty="0">
              <a:solidFill>
                <a:srgbClr val="7030A0"/>
              </a:solidFill>
              <a:latin typeface="Arial"/>
              <a:ea typeface="標楷體" panose="03000509000000000000" pitchFamily="65" charset="-120"/>
            </a:endParaRPr>
          </a:p>
        </p:txBody>
      </p:sp>
      <p:sp>
        <p:nvSpPr>
          <p:cNvPr id="70" name="Line 30"/>
          <p:cNvSpPr>
            <a:spLocks noChangeShapeType="1"/>
          </p:cNvSpPr>
          <p:nvPr/>
        </p:nvSpPr>
        <p:spPr bwMode="auto">
          <a:xfrm flipH="1">
            <a:off x="7766050" y="1504950"/>
            <a:ext cx="1765300" cy="571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71" name="Rectangle 31"/>
          <p:cNvSpPr>
            <a:spLocks noChangeArrowheads="1"/>
          </p:cNvSpPr>
          <p:nvPr/>
        </p:nvSpPr>
        <p:spPr bwMode="auto">
          <a:xfrm>
            <a:off x="9036050" y="1250950"/>
            <a:ext cx="1051570" cy="52219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Alternate</a:t>
            </a:r>
          </a:p>
          <a:p>
            <a:pPr eaLnBrk="0" hangingPunct="0">
              <a:lnSpc>
                <a:spcPct val="85000"/>
              </a:lnSpc>
            </a:pPr>
            <a:r>
              <a:rPr lang="en-US" altLang="zh-TW" sz="1800" dirty="0" smtClean="0">
                <a:solidFill>
                  <a:srgbClr val="000000"/>
                </a:solidFill>
                <a:latin typeface="Arial"/>
                <a:ea typeface="GE Ming+N" charset="-120"/>
              </a:rPr>
              <a:t>effects</a:t>
            </a:r>
            <a:endParaRPr lang="zh-TW" altLang="en-US" sz="1800" dirty="0">
              <a:solidFill>
                <a:srgbClr val="000000"/>
              </a:solidFill>
              <a:latin typeface="Arial"/>
              <a:ea typeface="GE Ming+N" charset="-120"/>
            </a:endParaRPr>
          </a:p>
        </p:txBody>
      </p:sp>
      <p:sp>
        <p:nvSpPr>
          <p:cNvPr id="4" name="矩形 3"/>
          <p:cNvSpPr/>
          <p:nvPr/>
        </p:nvSpPr>
        <p:spPr>
          <a:xfrm>
            <a:off x="17892" y="6587422"/>
            <a:ext cx="5137150" cy="276999"/>
          </a:xfrm>
          <a:prstGeom prst="rect">
            <a:avLst/>
          </a:prstGeom>
        </p:spPr>
        <p:txBody>
          <a:bodyPr>
            <a:spAutoFit/>
          </a:bodyPr>
          <a:lstStyle/>
          <a:p>
            <a:r>
              <a:rPr lang="en-US" altLang="zh-TW" sz="1200" dirty="0">
                <a:solidFill>
                  <a:srgbClr val="000000"/>
                </a:solidFill>
                <a:latin typeface="Times New Roman"/>
              </a:rPr>
              <a:t>Cook &amp; Campbell (1979) </a:t>
            </a:r>
            <a:r>
              <a:rPr lang="en-US" altLang="zh-TW" sz="1200" i="1" dirty="0">
                <a:solidFill>
                  <a:srgbClr val="000000"/>
                </a:solidFill>
                <a:latin typeface="Times New Roman"/>
              </a:rPr>
              <a:t>Quasi-Experimentation</a:t>
            </a:r>
            <a:r>
              <a:rPr lang="en-US" altLang="zh-TW" sz="1200" dirty="0">
                <a:solidFill>
                  <a:srgbClr val="000000"/>
                </a:solidFill>
                <a:latin typeface="Times New Roman"/>
              </a:rPr>
              <a:t>, Houghton </a:t>
            </a:r>
            <a:r>
              <a:rPr lang="en-US" altLang="zh-TW" sz="1200" dirty="0" err="1">
                <a:solidFill>
                  <a:srgbClr val="000000"/>
                </a:solidFill>
                <a:latin typeface="Times New Roman"/>
              </a:rPr>
              <a:t>Miffin</a:t>
            </a:r>
            <a:r>
              <a:rPr lang="en-US" altLang="zh-TW" sz="1200" dirty="0">
                <a:solidFill>
                  <a:srgbClr val="000000"/>
                </a:solidFill>
                <a:latin typeface="Times New Roman"/>
              </a:rPr>
              <a:t>, Boston</a:t>
            </a:r>
            <a:endParaRPr lang="zh-TW" altLang="en-US" sz="1200" dirty="0">
              <a:solidFill>
                <a:srgbClr val="000000"/>
              </a:solidFill>
              <a:latin typeface="Times New Roman"/>
            </a:endParaRPr>
          </a:p>
        </p:txBody>
      </p:sp>
      <p:sp>
        <p:nvSpPr>
          <p:cNvPr id="50" name="Rectangle 21"/>
          <p:cNvSpPr>
            <a:spLocks noChangeArrowheads="1"/>
          </p:cNvSpPr>
          <p:nvPr/>
        </p:nvSpPr>
        <p:spPr bwMode="auto">
          <a:xfrm>
            <a:off x="-33524" y="3776172"/>
            <a:ext cx="1987724" cy="286745"/>
          </a:xfrm>
          <a:prstGeom prst="rect">
            <a:avLst/>
          </a:prstGeom>
          <a:no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Operationalization</a:t>
            </a:r>
            <a:endParaRPr lang="zh-TW" altLang="en-US" sz="1800" dirty="0">
              <a:solidFill>
                <a:srgbClr val="000000"/>
              </a:solidFill>
              <a:latin typeface="Arial"/>
              <a:ea typeface="GE Ming+N" charset="-120"/>
            </a:endParaRPr>
          </a:p>
        </p:txBody>
      </p:sp>
    </p:spTree>
    <p:extLst>
      <p:ext uri="{BB962C8B-B14F-4D97-AF65-F5344CB8AC3E}">
        <p14:creationId xmlns:p14="http://schemas.microsoft.com/office/powerpoint/2010/main" val="2092213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randombar(horizontal)">
                                      <p:cBhvr>
                                        <p:cTn id="18" dur="500"/>
                                        <p:tgtEl>
                                          <p:spTgt spid="4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randombar(horizontal)">
                                      <p:cBhvr>
                                        <p:cTn id="21" dur="500"/>
                                        <p:tgtEl>
                                          <p:spTgt spid="4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500" fill="hold"/>
                                        <p:tgtEl>
                                          <p:spTgt spid="63"/>
                                        </p:tgtEl>
                                        <p:attrNameLst>
                                          <p:attrName>ppt_x</p:attrName>
                                        </p:attrNameLst>
                                      </p:cBhvr>
                                      <p:tavLst>
                                        <p:tav tm="0">
                                          <p:val>
                                            <p:strVal val="#ppt_x"/>
                                          </p:val>
                                        </p:tav>
                                        <p:tav tm="100000">
                                          <p:val>
                                            <p:strVal val="#ppt_x"/>
                                          </p:val>
                                        </p:tav>
                                      </p:tavLst>
                                    </p:anim>
                                    <p:anim calcmode="lin" valueType="num">
                                      <p:cBhvr additive="base">
                                        <p:cTn id="64" dur="500" fill="hold"/>
                                        <p:tgtEl>
                                          <p:spTgt spid="6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ppt_x"/>
                                          </p:val>
                                        </p:tav>
                                        <p:tav tm="100000">
                                          <p:val>
                                            <p:strVal val="#ppt_x"/>
                                          </p:val>
                                        </p:tav>
                                      </p:tavLst>
                                    </p:anim>
                                    <p:anim calcmode="lin" valueType="num">
                                      <p:cBhvr additive="base">
                                        <p:cTn id="68" dur="500" fill="hold"/>
                                        <p:tgtEl>
                                          <p:spTgt spid="5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ppt_x"/>
                                          </p:val>
                                        </p:tav>
                                        <p:tav tm="100000">
                                          <p:val>
                                            <p:strVal val="#ppt_x"/>
                                          </p:val>
                                        </p:tav>
                                      </p:tavLst>
                                    </p:anim>
                                    <p:anim calcmode="lin" valueType="num">
                                      <p:cBhvr additive="base">
                                        <p:cTn id="80" dur="500" fill="hold"/>
                                        <p:tgtEl>
                                          <p:spTgt spid="6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ppt_x"/>
                                          </p:val>
                                        </p:tav>
                                        <p:tav tm="100000">
                                          <p:val>
                                            <p:strVal val="#ppt_x"/>
                                          </p:val>
                                        </p:tav>
                                      </p:tavLst>
                                    </p:anim>
                                    <p:anim calcmode="lin" valueType="num">
                                      <p:cBhvr additive="base">
                                        <p:cTn id="8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randombar(horizontal)">
                                      <p:cBhvr>
                                        <p:cTn id="109" dur="500"/>
                                        <p:tgtEl>
                                          <p:spTgt spid="68"/>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1000" fill="hold"/>
                                        <p:tgtEl>
                                          <p:spTgt spid="69"/>
                                        </p:tgtEl>
                                        <p:attrNameLst>
                                          <p:attrName>ppt_w</p:attrName>
                                        </p:attrNameLst>
                                      </p:cBhvr>
                                      <p:tavLst>
                                        <p:tav tm="0">
                                          <p:val>
                                            <p:fltVal val="0"/>
                                          </p:val>
                                        </p:tav>
                                        <p:tav tm="100000">
                                          <p:val>
                                            <p:strVal val="#ppt_w"/>
                                          </p:val>
                                        </p:tav>
                                      </p:tavLst>
                                    </p:anim>
                                    <p:anim calcmode="lin" valueType="num">
                                      <p:cBhvr>
                                        <p:cTn id="115" dur="1000" fill="hold"/>
                                        <p:tgtEl>
                                          <p:spTgt spid="69"/>
                                        </p:tgtEl>
                                        <p:attrNameLst>
                                          <p:attrName>ppt_h</p:attrName>
                                        </p:attrNameLst>
                                      </p:cBhvr>
                                      <p:tavLst>
                                        <p:tav tm="0">
                                          <p:val>
                                            <p:fltVal val="0"/>
                                          </p:val>
                                        </p:tav>
                                        <p:tav tm="100000">
                                          <p:val>
                                            <p:strVal val="#ppt_h"/>
                                          </p:val>
                                        </p:tav>
                                      </p:tavLst>
                                    </p:anim>
                                    <p:anim calcmode="lin" valueType="num">
                                      <p:cBhvr>
                                        <p:cTn id="116" dur="1000" fill="hold"/>
                                        <p:tgtEl>
                                          <p:spTgt spid="69"/>
                                        </p:tgtEl>
                                        <p:attrNameLst>
                                          <p:attrName>style.rotation</p:attrName>
                                        </p:attrNameLst>
                                      </p:cBhvr>
                                      <p:tavLst>
                                        <p:tav tm="0">
                                          <p:val>
                                            <p:fltVal val="90"/>
                                          </p:val>
                                        </p:tav>
                                        <p:tav tm="100000">
                                          <p:val>
                                            <p:fltVal val="0"/>
                                          </p:val>
                                        </p:tav>
                                      </p:tavLst>
                                    </p:anim>
                                    <p:animEffect transition="in" filter="fade">
                                      <p:cBhvr>
                                        <p:cTn id="117" dur="1000"/>
                                        <p:tgtEl>
                                          <p:spTgt spid="6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 calcmode="lin" valueType="num">
                                      <p:cBhvr>
                                        <p:cTn id="120" dur="1000" fill="hold"/>
                                        <p:tgtEl>
                                          <p:spTgt spid="70"/>
                                        </p:tgtEl>
                                        <p:attrNameLst>
                                          <p:attrName>ppt_w</p:attrName>
                                        </p:attrNameLst>
                                      </p:cBhvr>
                                      <p:tavLst>
                                        <p:tav tm="0">
                                          <p:val>
                                            <p:fltVal val="0"/>
                                          </p:val>
                                        </p:tav>
                                        <p:tav tm="100000">
                                          <p:val>
                                            <p:strVal val="#ppt_w"/>
                                          </p:val>
                                        </p:tav>
                                      </p:tavLst>
                                    </p:anim>
                                    <p:anim calcmode="lin" valueType="num">
                                      <p:cBhvr>
                                        <p:cTn id="121" dur="1000" fill="hold"/>
                                        <p:tgtEl>
                                          <p:spTgt spid="70"/>
                                        </p:tgtEl>
                                        <p:attrNameLst>
                                          <p:attrName>ppt_h</p:attrName>
                                        </p:attrNameLst>
                                      </p:cBhvr>
                                      <p:tavLst>
                                        <p:tav tm="0">
                                          <p:val>
                                            <p:fltVal val="0"/>
                                          </p:val>
                                        </p:tav>
                                        <p:tav tm="100000">
                                          <p:val>
                                            <p:strVal val="#ppt_h"/>
                                          </p:val>
                                        </p:tav>
                                      </p:tavLst>
                                    </p:anim>
                                    <p:anim calcmode="lin" valueType="num">
                                      <p:cBhvr>
                                        <p:cTn id="122" dur="1000" fill="hold"/>
                                        <p:tgtEl>
                                          <p:spTgt spid="70"/>
                                        </p:tgtEl>
                                        <p:attrNameLst>
                                          <p:attrName>style.rotation</p:attrName>
                                        </p:attrNameLst>
                                      </p:cBhvr>
                                      <p:tavLst>
                                        <p:tav tm="0">
                                          <p:val>
                                            <p:fltVal val="90"/>
                                          </p:val>
                                        </p:tav>
                                        <p:tav tm="100000">
                                          <p:val>
                                            <p:fltVal val="0"/>
                                          </p:val>
                                        </p:tav>
                                      </p:tavLst>
                                    </p:anim>
                                    <p:animEffect transition="in" filter="fade">
                                      <p:cBhvr>
                                        <p:cTn id="123" dur="1000"/>
                                        <p:tgtEl>
                                          <p:spTgt spid="70"/>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p:cTn id="126" dur="1000" fill="hold"/>
                                        <p:tgtEl>
                                          <p:spTgt spid="71"/>
                                        </p:tgtEl>
                                        <p:attrNameLst>
                                          <p:attrName>ppt_w</p:attrName>
                                        </p:attrNameLst>
                                      </p:cBhvr>
                                      <p:tavLst>
                                        <p:tav tm="0">
                                          <p:val>
                                            <p:fltVal val="0"/>
                                          </p:val>
                                        </p:tav>
                                        <p:tav tm="100000">
                                          <p:val>
                                            <p:strVal val="#ppt_w"/>
                                          </p:val>
                                        </p:tav>
                                      </p:tavLst>
                                    </p:anim>
                                    <p:anim calcmode="lin" valueType="num">
                                      <p:cBhvr>
                                        <p:cTn id="127" dur="1000" fill="hold"/>
                                        <p:tgtEl>
                                          <p:spTgt spid="71"/>
                                        </p:tgtEl>
                                        <p:attrNameLst>
                                          <p:attrName>ppt_h</p:attrName>
                                        </p:attrNameLst>
                                      </p:cBhvr>
                                      <p:tavLst>
                                        <p:tav tm="0">
                                          <p:val>
                                            <p:fltVal val="0"/>
                                          </p:val>
                                        </p:tav>
                                        <p:tav tm="100000">
                                          <p:val>
                                            <p:strVal val="#ppt_h"/>
                                          </p:val>
                                        </p:tav>
                                      </p:tavLst>
                                    </p:anim>
                                    <p:anim calcmode="lin" valueType="num">
                                      <p:cBhvr>
                                        <p:cTn id="128" dur="1000" fill="hold"/>
                                        <p:tgtEl>
                                          <p:spTgt spid="71"/>
                                        </p:tgtEl>
                                        <p:attrNameLst>
                                          <p:attrName>style.rotation</p:attrName>
                                        </p:attrNameLst>
                                      </p:cBhvr>
                                      <p:tavLst>
                                        <p:tav tm="0">
                                          <p:val>
                                            <p:fltVal val="90"/>
                                          </p:val>
                                        </p:tav>
                                        <p:tav tm="100000">
                                          <p:val>
                                            <p:fltVal val="0"/>
                                          </p:val>
                                        </p:tav>
                                      </p:tavLst>
                                    </p:anim>
                                    <p:animEffect transition="in" filter="fade">
                                      <p:cBhvr>
                                        <p:cTn id="129"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P spid="40" grpId="0" animBg="1"/>
      <p:bldP spid="41" grpId="0" animBg="1"/>
      <p:bldP spid="43" grpId="0" animBg="1"/>
      <p:bldP spid="44" grpId="0" animBg="1"/>
      <p:bldP spid="45" grpId="0" animBg="1"/>
      <p:bldP spid="37" grpId="0" animBg="1"/>
      <p:bldP spid="46" grpId="0"/>
      <p:bldP spid="47" grpId="0"/>
      <p:bldP spid="48" grpId="0" animBg="1"/>
      <p:bldP spid="51" grpId="0" animBg="1"/>
      <p:bldP spid="52" grpId="0" animBg="1"/>
      <p:bldP spid="53" grpId="0" animBg="1"/>
      <p:bldP spid="54" grpId="0" animBg="1"/>
      <p:bldP spid="55" grpId="0" animBg="1"/>
      <p:bldP spid="56" grpId="0"/>
      <p:bldP spid="57" grpId="0" animBg="1"/>
      <p:bldP spid="58" grpId="0" animBg="1"/>
      <p:bldP spid="59" grpId="0" animBg="1"/>
      <p:bldP spid="60" grpId="0" animBg="1"/>
      <p:bldP spid="61" grpId="0" animBg="1"/>
      <p:bldP spid="62" grpId="0"/>
      <p:bldP spid="63" grpId="0"/>
      <p:bldP spid="64" grpId="0" animBg="1"/>
      <p:bldP spid="65" grpId="0" animBg="1"/>
      <p:bldP spid="66" grpId="0"/>
      <p:bldP spid="67" grpId="0" animBg="1"/>
      <p:bldP spid="68" grpId="0"/>
      <p:bldP spid="69" grpId="0"/>
      <p:bldP spid="70" grpId="0" animBg="1"/>
      <p:bldP spid="71"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Some concepts in measurements</a:t>
            </a:r>
            <a:endParaRPr lang="zh-TW" altLang="en-US" dirty="0"/>
          </a:p>
        </p:txBody>
      </p:sp>
      <p:sp>
        <p:nvSpPr>
          <p:cNvPr id="3" name="內容版面配置區 2"/>
          <p:cNvSpPr>
            <a:spLocks noGrp="1"/>
          </p:cNvSpPr>
          <p:nvPr>
            <p:ph idx="1"/>
          </p:nvPr>
        </p:nvSpPr>
        <p:spPr/>
        <p:txBody>
          <a:bodyPr/>
          <a:lstStyle/>
          <a:p>
            <a:r>
              <a:rPr lang="en-US" altLang="zh-TW" sz="2800" dirty="0" smtClean="0"/>
              <a:t>Surrogate variable</a:t>
            </a:r>
          </a:p>
          <a:p>
            <a:pPr lvl="1"/>
            <a:r>
              <a:rPr lang="en-US" altLang="zh-TW" sz="2400" dirty="0"/>
              <a:t>A variable that can be measured (or is easy to measure) that is used in place of one that cannot be measured (or is difficult to measure). </a:t>
            </a:r>
            <a:endParaRPr lang="en-US" altLang="zh-TW" sz="2400" dirty="0" smtClean="0"/>
          </a:p>
          <a:p>
            <a:pPr lvl="1"/>
            <a:r>
              <a:rPr lang="en-US" altLang="zh-TW" sz="2400" dirty="0" smtClean="0"/>
              <a:t>For </a:t>
            </a:r>
            <a:r>
              <a:rPr lang="en-US" altLang="zh-TW" sz="2400" dirty="0"/>
              <a:t>example, whereas it may be difficult to assess the wealth of a household, it is relatively easy to assess the value of a house. </a:t>
            </a:r>
            <a:endParaRPr lang="en-US" altLang="zh-TW" sz="2400" dirty="0" smtClean="0"/>
          </a:p>
          <a:p>
            <a:r>
              <a:rPr lang="en-US" altLang="zh-TW" sz="2800" dirty="0" smtClean="0"/>
              <a:t>Real X and Perceived X</a:t>
            </a:r>
          </a:p>
          <a:p>
            <a:pPr lvl="1"/>
            <a:r>
              <a:rPr lang="en-US" altLang="zh-TW" sz="2400" dirty="0" smtClean="0"/>
              <a:t> </a:t>
            </a:r>
            <a:endParaRPr lang="zh-TW" altLang="en-US" sz="2400" dirty="0"/>
          </a:p>
        </p:txBody>
      </p:sp>
      <p:sp>
        <p:nvSpPr>
          <p:cNvPr id="4" name="頁尾版面配置區 3"/>
          <p:cNvSpPr>
            <a:spLocks noGrp="1"/>
          </p:cNvSpPr>
          <p:nvPr>
            <p:ph type="ftr" sz="quarter" idx="10"/>
          </p:nvPr>
        </p:nvSpPr>
        <p:spPr/>
        <p:txBody>
          <a:body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p>
            <a:fld id="{72F0A6DC-C811-4192-BA2E-20E2A7BD7933}" type="slidenum">
              <a:rPr lang="en-US" altLang="zh-TW" smtClean="0"/>
              <a:pPr/>
              <a:t>18</a:t>
            </a:fld>
            <a:endParaRPr lang="en-US" altLang="zh-TW"/>
          </a:p>
        </p:txBody>
      </p:sp>
    </p:spTree>
    <p:extLst>
      <p:ext uri="{BB962C8B-B14F-4D97-AF65-F5344CB8AC3E}">
        <p14:creationId xmlns:p14="http://schemas.microsoft.com/office/powerpoint/2010/main" val="13231695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912" y="381000"/>
            <a:ext cx="8104757" cy="1139825"/>
          </a:xfrm>
        </p:spPr>
        <p:txBody>
          <a:bodyPr/>
          <a:lstStyle/>
          <a:p>
            <a:r>
              <a:rPr lang="en-US" altLang="zh-TW" dirty="0" smtClean="0"/>
              <a:t>Some concepts in measurements </a:t>
            </a:r>
            <a:r>
              <a:rPr lang="en-US" altLang="zh-TW" baseline="-25000" dirty="0" smtClean="0"/>
              <a:t>2</a:t>
            </a:r>
            <a:endParaRPr lang="zh-TW" altLang="en-US" baseline="-25000" dirty="0"/>
          </a:p>
        </p:txBody>
      </p:sp>
      <p:sp>
        <p:nvSpPr>
          <p:cNvPr id="3" name="內容版面配置區 2"/>
          <p:cNvSpPr>
            <a:spLocks noGrp="1"/>
          </p:cNvSpPr>
          <p:nvPr>
            <p:ph idx="1"/>
          </p:nvPr>
        </p:nvSpPr>
        <p:spPr>
          <a:xfrm>
            <a:off x="769937" y="1766466"/>
            <a:ext cx="8734425" cy="4106863"/>
          </a:xfrm>
        </p:spPr>
        <p:txBody>
          <a:bodyPr/>
          <a:lstStyle/>
          <a:p>
            <a:r>
              <a:rPr lang="en-US" altLang="zh-TW" sz="2400" dirty="0" smtClean="0"/>
              <a:t>Perception</a:t>
            </a:r>
          </a:p>
          <a:p>
            <a:pPr lvl="1"/>
            <a:r>
              <a:rPr lang="en-US" altLang="zh-TW" sz="2000" dirty="0"/>
              <a:t>One’s perception of something, is one’s own view or interpretation of something</a:t>
            </a:r>
          </a:p>
          <a:p>
            <a:r>
              <a:rPr lang="en-US" altLang="zh-TW" sz="2400" dirty="0" smtClean="0"/>
              <a:t>Real X and Perceived X</a:t>
            </a:r>
          </a:p>
          <a:p>
            <a:pPr lvl="1"/>
            <a:r>
              <a:rPr lang="en-US" altLang="zh-TW" sz="2000" dirty="0" smtClean="0"/>
              <a:t>E.g. Temperature is the value measured with thermometer; apparent temperature (</a:t>
            </a:r>
            <a:r>
              <a:rPr lang="zh-TW" altLang="en-US" sz="2000" dirty="0" smtClean="0"/>
              <a:t>體感溫度</a:t>
            </a:r>
            <a:r>
              <a:rPr lang="en-US" altLang="zh-TW" sz="2000" dirty="0" smtClean="0"/>
              <a:t>) is as felt by our body</a:t>
            </a:r>
          </a:p>
          <a:p>
            <a:pPr lvl="1"/>
            <a:r>
              <a:rPr lang="en-US" altLang="zh-TW" sz="2000" dirty="0" smtClean="0"/>
              <a:t>Perceived X can be a surrogate for X, but they are different</a:t>
            </a:r>
          </a:p>
          <a:p>
            <a:pPr lvl="1"/>
            <a:r>
              <a:rPr lang="en-US" altLang="zh-TW" sz="2000" dirty="0" smtClean="0"/>
              <a:t>If real X can be measured, avoid using perceived X as a surrogate</a:t>
            </a:r>
          </a:p>
          <a:p>
            <a:pPr lvl="1"/>
            <a:r>
              <a:rPr lang="en-US" altLang="zh-TW" sz="2000" dirty="0" smtClean="0"/>
              <a:t>For example, room brightness can be scientifically measured, and it is different from perceived room brightness</a:t>
            </a:r>
            <a:endParaRPr lang="zh-TW" altLang="en-US" sz="2000" dirty="0" smtClean="0"/>
          </a:p>
          <a:p>
            <a:pPr lvl="1"/>
            <a:r>
              <a:rPr lang="en-US" altLang="zh-TW" sz="2000" dirty="0" smtClean="0"/>
              <a:t>Perceived X or Y are sometimes the real focus</a:t>
            </a:r>
          </a:p>
          <a:p>
            <a:pPr lvl="1"/>
            <a:endParaRPr lang="en-US" altLang="zh-TW" sz="2000" dirty="0"/>
          </a:p>
        </p:txBody>
      </p:sp>
      <p:sp>
        <p:nvSpPr>
          <p:cNvPr id="4" name="頁尾版面配置區 3"/>
          <p:cNvSpPr>
            <a:spLocks noGrp="1"/>
          </p:cNvSpPr>
          <p:nvPr>
            <p:ph type="ftr" sz="quarter" idx="10"/>
          </p:nvPr>
        </p:nvSpPr>
        <p:spPr/>
        <p:txBody>
          <a:body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p>
            <a:fld id="{72F0A6DC-C811-4192-BA2E-20E2A7BD7933}" type="slidenum">
              <a:rPr lang="en-US" altLang="zh-TW" smtClean="0"/>
              <a:pPr/>
              <a:t>19</a:t>
            </a:fld>
            <a:endParaRPr lang="en-US" altLang="zh-TW"/>
          </a:p>
        </p:txBody>
      </p:sp>
    </p:spTree>
    <p:extLst>
      <p:ext uri="{BB962C8B-B14F-4D97-AF65-F5344CB8AC3E}">
        <p14:creationId xmlns:p14="http://schemas.microsoft.com/office/powerpoint/2010/main" val="25301830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2"/>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3"/>
          <p:cNvSpPr>
            <a:spLocks noGrp="1"/>
          </p:cNvSpPr>
          <p:nvPr>
            <p:ph type="sldNum" sz="quarter" idx="11"/>
          </p:nvPr>
        </p:nvSpPr>
        <p:spPr/>
        <p:txBody>
          <a:bodyPr/>
          <a:lstStyle/>
          <a:p>
            <a:fld id="{07E3AE46-AEC9-421A-848D-9F7D3AAABDDB}" type="slidenum">
              <a:rPr lang="en-US" altLang="zh-TW"/>
              <a:pPr/>
              <a:t>2</a:t>
            </a:fld>
            <a:endParaRPr lang="en-US" altLang="zh-TW"/>
          </a:p>
        </p:txBody>
      </p:sp>
      <p:sp>
        <p:nvSpPr>
          <p:cNvPr id="796674" name="Rectangle 2"/>
          <p:cNvSpPr>
            <a:spLocks noGrp="1" noChangeArrowheads="1"/>
          </p:cNvSpPr>
          <p:nvPr>
            <p:ph type="title"/>
          </p:nvPr>
        </p:nvSpPr>
        <p:spPr/>
        <p:txBody>
          <a:bodyPr/>
          <a:lstStyle/>
          <a:p>
            <a:r>
              <a:rPr lang="en-US" altLang="zh-TW">
                <a:ea typeface="新細明體" panose="02020500000000000000" pitchFamily="18" charset="-120"/>
              </a:rPr>
              <a:t>Why Measurement Is Important</a:t>
            </a:r>
          </a:p>
        </p:txBody>
      </p:sp>
      <p:sp>
        <p:nvSpPr>
          <p:cNvPr id="796675" name="Text Box 3"/>
          <p:cNvSpPr txBox="1">
            <a:spLocks noChangeArrowheads="1"/>
          </p:cNvSpPr>
          <p:nvPr/>
        </p:nvSpPr>
        <p:spPr bwMode="auto">
          <a:xfrm>
            <a:off x="1255713" y="2028825"/>
            <a:ext cx="8048625" cy="1797050"/>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zh-TW" sz="2800" i="1">
                <a:latin typeface="Arial" panose="020B0604020202020204" pitchFamily="34" charset="0"/>
              </a:rPr>
              <a:t>“If you can’t measure it, you can’t </a:t>
            </a:r>
          </a:p>
          <a:p>
            <a:r>
              <a:rPr kumimoji="0" lang="en-US" altLang="zh-TW" sz="2800" i="1">
                <a:latin typeface="Arial" panose="020B0604020202020204" pitchFamily="34" charset="0"/>
              </a:rPr>
              <a:t>manage it.”</a:t>
            </a:r>
            <a:endParaRPr kumimoji="0" lang="en-US" altLang="zh-TW" sz="2800" b="1">
              <a:latin typeface="Arial" panose="020B0604020202020204" pitchFamily="34" charset="0"/>
            </a:endParaRPr>
          </a:p>
          <a:p>
            <a:pPr algn="r"/>
            <a:r>
              <a:rPr kumimoji="0" lang="en-US" altLang="zh-TW" sz="2800" b="1">
                <a:latin typeface="Arial" panose="020B0604020202020204" pitchFamily="34" charset="0"/>
              </a:rPr>
              <a:t>		</a:t>
            </a:r>
            <a:r>
              <a:rPr kumimoji="0" lang="en-US" altLang="zh-TW" sz="2800" i="1">
                <a:solidFill>
                  <a:srgbClr val="CC0000"/>
                </a:solidFill>
                <a:latin typeface="Arial" panose="020B0604020202020204" pitchFamily="34" charset="0"/>
              </a:rPr>
              <a:t>Bob Donath, </a:t>
            </a:r>
          </a:p>
          <a:p>
            <a:pPr algn="r"/>
            <a:r>
              <a:rPr kumimoji="0" lang="en-US" altLang="zh-TW" sz="2800" i="1">
                <a:solidFill>
                  <a:srgbClr val="CC0000"/>
                </a:solidFill>
                <a:latin typeface="Arial" panose="020B0604020202020204" pitchFamily="34" charset="0"/>
              </a:rPr>
              <a:t>		Bob Donath and Co, Inc</a:t>
            </a:r>
            <a:r>
              <a:rPr kumimoji="0" lang="en-US" altLang="zh-TW" sz="2800">
                <a:solidFill>
                  <a:srgbClr val="CC0000"/>
                </a:solidFill>
                <a:latin typeface="Arial" panose="020B0604020202020204" pitchFamily="34" charset="0"/>
              </a:rPr>
              <a:t> </a:t>
            </a:r>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3"/>
          <p:cNvSpPr>
            <a:spLocks noChangeArrowheads="1"/>
          </p:cNvSpPr>
          <p:nvPr/>
        </p:nvSpPr>
        <p:spPr bwMode="auto">
          <a:xfrm>
            <a:off x="2068513" y="2908301"/>
            <a:ext cx="3152775" cy="1930399"/>
          </a:xfrm>
          <a:prstGeom prst="ellipse">
            <a:avLst/>
          </a:prstGeom>
          <a:solidFill>
            <a:srgbClr val="CCFFCC"/>
          </a:solidFill>
          <a:ln w="9525" algn="ctr">
            <a:solidFill>
              <a:schemeClr val="tx1"/>
            </a:solidFill>
            <a:round/>
            <a:headEnd/>
            <a:tailEnd/>
          </a:ln>
          <a:effectLst/>
        </p:spPr>
        <p:txBody>
          <a:bodyPr wrap="none" anchor="ctr"/>
          <a:lstStyle/>
          <a:p>
            <a:pPr algn="ctr"/>
            <a:r>
              <a:rPr kumimoji="0" lang="en-US" altLang="zh-TW" sz="2800" b="1" dirty="0" smtClean="0">
                <a:latin typeface="Arial" panose="020B0604020202020204" pitchFamily="34" charset="0"/>
              </a:rPr>
              <a:t>Face</a:t>
            </a:r>
            <a:endParaRPr kumimoji="0" lang="en-US" altLang="zh-TW" sz="2800" b="1" dirty="0">
              <a:latin typeface="Arial" panose="020B0604020202020204" pitchFamily="34" charset="0"/>
            </a:endParaRPr>
          </a:p>
        </p:txBody>
      </p:sp>
      <p:sp>
        <p:nvSpPr>
          <p:cNvPr id="8" name="頁尾版面配置區 2"/>
          <p:cNvSpPr>
            <a:spLocks noGrp="1"/>
          </p:cNvSpPr>
          <p:nvPr>
            <p:ph type="ftr" sz="quarter" idx="10"/>
          </p:nvPr>
        </p:nvSpPr>
        <p:spPr/>
        <p:txBody>
          <a:bodyPr/>
          <a:lstStyle/>
          <a:p>
            <a:r>
              <a:rPr lang="en-US" altLang="zh-TW" smtClean="0"/>
              <a:t>CK Farn, CYCU</a:t>
            </a:r>
            <a:endParaRPr lang="zh-TW" altLang="en-US"/>
          </a:p>
        </p:txBody>
      </p:sp>
      <p:sp>
        <p:nvSpPr>
          <p:cNvPr id="9" name="投影片編號版面配置區 3"/>
          <p:cNvSpPr>
            <a:spLocks noGrp="1"/>
          </p:cNvSpPr>
          <p:nvPr>
            <p:ph type="sldNum" sz="quarter" idx="11"/>
          </p:nvPr>
        </p:nvSpPr>
        <p:spPr/>
        <p:txBody>
          <a:bodyPr/>
          <a:lstStyle/>
          <a:p>
            <a:fld id="{9701826B-2D3B-4C67-B7C8-97B7A9FFB641}" type="slidenum">
              <a:rPr lang="en-US" altLang="zh-TW"/>
              <a:pPr/>
              <a:t>20</a:t>
            </a:fld>
            <a:endParaRPr lang="en-US" altLang="zh-TW"/>
          </a:p>
        </p:txBody>
      </p:sp>
      <p:sp>
        <p:nvSpPr>
          <p:cNvPr id="827394" name="Rectangle 2"/>
          <p:cNvSpPr>
            <a:spLocks noGrp="1" noChangeArrowheads="1"/>
          </p:cNvSpPr>
          <p:nvPr>
            <p:ph type="title"/>
          </p:nvPr>
        </p:nvSpPr>
        <p:spPr/>
        <p:txBody>
          <a:bodyPr/>
          <a:lstStyle/>
          <a:p>
            <a:r>
              <a:rPr lang="en-US" altLang="zh-TW" dirty="0" smtClean="0">
                <a:ea typeface="新細明體" panose="02020500000000000000" pitchFamily="18" charset="-120"/>
              </a:rPr>
              <a:t>Construct Validity</a:t>
            </a:r>
            <a:endParaRPr lang="en-US" altLang="zh-TW" dirty="0">
              <a:ea typeface="新細明體" panose="02020500000000000000" pitchFamily="18" charset="-120"/>
            </a:endParaRPr>
          </a:p>
        </p:txBody>
      </p:sp>
      <p:sp>
        <p:nvSpPr>
          <p:cNvPr id="827395" name="Oval 3"/>
          <p:cNvSpPr>
            <a:spLocks noChangeArrowheads="1"/>
          </p:cNvSpPr>
          <p:nvPr/>
        </p:nvSpPr>
        <p:spPr bwMode="auto">
          <a:xfrm>
            <a:off x="4777110" y="2908301"/>
            <a:ext cx="3152775" cy="1828798"/>
          </a:xfrm>
          <a:prstGeom prst="ellipse">
            <a:avLst/>
          </a:prstGeom>
          <a:gradFill rotWithShape="1">
            <a:gsLst>
              <a:gs pos="0">
                <a:srgbClr val="FFDD99"/>
              </a:gs>
              <a:gs pos="100000">
                <a:srgbClr val="DFF5DF"/>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Content</a:t>
            </a:r>
          </a:p>
        </p:txBody>
      </p:sp>
      <p:sp>
        <p:nvSpPr>
          <p:cNvPr id="827396" name="Oval 4"/>
          <p:cNvSpPr>
            <a:spLocks noChangeArrowheads="1"/>
          </p:cNvSpPr>
          <p:nvPr/>
        </p:nvSpPr>
        <p:spPr bwMode="auto">
          <a:xfrm>
            <a:off x="5021263" y="4295776"/>
            <a:ext cx="3152775" cy="1930399"/>
          </a:xfrm>
          <a:prstGeom prst="ellipse">
            <a:avLst/>
          </a:prstGeom>
          <a:solidFill>
            <a:srgbClr val="FFCC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dirty="0" smtClean="0">
                <a:latin typeface="Arial" panose="020B0604020202020204" pitchFamily="34" charset="0"/>
              </a:rPr>
              <a:t>Convergent,</a:t>
            </a:r>
          </a:p>
          <a:p>
            <a:pPr algn="ctr"/>
            <a:r>
              <a:rPr kumimoji="0" lang="en-US" altLang="zh-TW" sz="2800" b="1" dirty="0" smtClean="0">
                <a:latin typeface="Arial" panose="020B0604020202020204" pitchFamily="34" charset="0"/>
              </a:rPr>
              <a:t>Discriminant</a:t>
            </a:r>
          </a:p>
        </p:txBody>
      </p:sp>
      <p:sp>
        <p:nvSpPr>
          <p:cNvPr id="827397" name="Oval 5"/>
          <p:cNvSpPr>
            <a:spLocks noChangeArrowheads="1"/>
          </p:cNvSpPr>
          <p:nvPr/>
        </p:nvSpPr>
        <p:spPr bwMode="auto">
          <a:xfrm>
            <a:off x="2041525" y="4358754"/>
            <a:ext cx="3151188" cy="1867421"/>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dirty="0" smtClean="0">
                <a:latin typeface="Arial" panose="020B0604020202020204" pitchFamily="34" charset="0"/>
              </a:rPr>
              <a:t>Criterion,</a:t>
            </a:r>
          </a:p>
          <a:p>
            <a:pPr algn="ctr"/>
            <a:r>
              <a:rPr kumimoji="0" lang="en-US" altLang="zh-TW" sz="2800" b="1" dirty="0" smtClean="0">
                <a:latin typeface="Arial" panose="020B0604020202020204" pitchFamily="34" charset="0"/>
              </a:rPr>
              <a:t>Predictive</a:t>
            </a:r>
            <a:endParaRPr kumimoji="0" lang="en-US" altLang="zh-TW" sz="2800" b="1" dirty="0">
              <a:latin typeface="Arial" panose="020B0604020202020204" pitchFamily="34" charset="0"/>
            </a:endParaRPr>
          </a:p>
        </p:txBody>
      </p:sp>
      <p:sp>
        <p:nvSpPr>
          <p:cNvPr id="827398" name="Text Box 6"/>
          <p:cNvSpPr txBox="1">
            <a:spLocks noChangeArrowheads="1"/>
          </p:cNvSpPr>
          <p:nvPr/>
        </p:nvSpPr>
        <p:spPr bwMode="auto">
          <a:xfrm>
            <a:off x="1033463" y="1693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endParaRPr lang="zh-TW" altLang="zh-TW">
              <a:latin typeface="Times New Roman" panose="02020603050405020304" pitchFamily="18" charset="0"/>
              <a:ea typeface="新細明體" panose="02020500000000000000" pitchFamily="18" charset="-120"/>
            </a:endParaRPr>
          </a:p>
        </p:txBody>
      </p:sp>
      <p:sp>
        <p:nvSpPr>
          <p:cNvPr id="827399" name="Rectangle 7"/>
          <p:cNvSpPr>
            <a:spLocks noGrp="1" noChangeArrowheads="1"/>
          </p:cNvSpPr>
          <p:nvPr>
            <p:ph type="body" idx="4294967295"/>
          </p:nvPr>
        </p:nvSpPr>
        <p:spPr>
          <a:xfrm>
            <a:off x="815975" y="1622426"/>
            <a:ext cx="8569647" cy="1122362"/>
          </a:xfrm>
        </p:spPr>
        <p:txBody>
          <a:bodyPr/>
          <a:lstStyle/>
          <a:p>
            <a:r>
              <a:rPr lang="en-US" altLang="zh-TW" sz="2800" dirty="0" smtClean="0">
                <a:solidFill>
                  <a:schemeClr val="tx1"/>
                </a:solidFill>
              </a:rPr>
              <a:t>A construct that is represented by various manifest variables, has the following major validities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7395"/>
                                        </p:tgtEl>
                                        <p:attrNameLst>
                                          <p:attrName>style.visibility</p:attrName>
                                        </p:attrNameLst>
                                      </p:cBhvr>
                                      <p:to>
                                        <p:strVal val="visible"/>
                                      </p:to>
                                    </p:set>
                                    <p:animEffect transition="in" filter="blinds(horizontal)">
                                      <p:cBhvr>
                                        <p:cTn id="7" dur="500"/>
                                        <p:tgtEl>
                                          <p:spTgt spid="827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7396"/>
                                        </p:tgtEl>
                                        <p:attrNameLst>
                                          <p:attrName>style.visibility</p:attrName>
                                        </p:attrNameLst>
                                      </p:cBhvr>
                                      <p:to>
                                        <p:strVal val="visible"/>
                                      </p:to>
                                    </p:set>
                                    <p:animEffect transition="in" filter="blinds(horizontal)">
                                      <p:cBhvr>
                                        <p:cTn id="12" dur="500"/>
                                        <p:tgtEl>
                                          <p:spTgt spid="827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7397"/>
                                        </p:tgtEl>
                                        <p:attrNameLst>
                                          <p:attrName>style.visibility</p:attrName>
                                        </p:attrNameLst>
                                      </p:cBhvr>
                                      <p:to>
                                        <p:strVal val="visible"/>
                                      </p:to>
                                    </p:set>
                                    <p:animEffect transition="in" filter="blinds(horizontal)">
                                      <p:cBhvr>
                                        <p:cTn id="17" dur="500"/>
                                        <p:tgtEl>
                                          <p:spTgt spid="8273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27395" grpId="0" animBg="1"/>
      <p:bldP spid="827396" grpId="0" animBg="1"/>
      <p:bldP spid="8273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CDB767EA-F2F8-4780-9642-9D7F59BD09D0}" type="slidenum">
              <a:rPr lang="en-US" altLang="zh-TW"/>
              <a:pPr/>
              <a:t>21</a:t>
            </a:fld>
            <a:endParaRPr lang="en-US" altLang="zh-TW"/>
          </a:p>
        </p:txBody>
      </p:sp>
      <p:sp>
        <p:nvSpPr>
          <p:cNvPr id="854018" name="Rectangle 2"/>
          <p:cNvSpPr>
            <a:spLocks noGrp="1" noChangeArrowheads="1"/>
          </p:cNvSpPr>
          <p:nvPr>
            <p:ph type="title"/>
          </p:nvPr>
        </p:nvSpPr>
        <p:spPr/>
        <p:txBody>
          <a:bodyPr/>
          <a:lstStyle/>
          <a:p>
            <a:r>
              <a:rPr lang="en-US" altLang="zh-TW" dirty="0" smtClean="0">
                <a:ea typeface="新細明體" panose="02020500000000000000" pitchFamily="18" charset="-120"/>
              </a:rPr>
              <a:t>Types of Construct Validity</a:t>
            </a:r>
            <a:endParaRPr lang="zh-TW" altLang="en-US" dirty="0"/>
          </a:p>
        </p:txBody>
      </p:sp>
      <p:sp>
        <p:nvSpPr>
          <p:cNvPr id="854019" name="Rectangle 3"/>
          <p:cNvSpPr>
            <a:spLocks noGrp="1" noChangeArrowheads="1"/>
          </p:cNvSpPr>
          <p:nvPr>
            <p:ph type="body" idx="1"/>
          </p:nvPr>
        </p:nvSpPr>
        <p:spPr>
          <a:xfrm>
            <a:off x="769938" y="1978025"/>
            <a:ext cx="9101137" cy="4397375"/>
          </a:xfrm>
        </p:spPr>
        <p:txBody>
          <a:bodyPr/>
          <a:lstStyle/>
          <a:p>
            <a:pPr>
              <a:lnSpc>
                <a:spcPct val="80000"/>
              </a:lnSpc>
            </a:pPr>
            <a:r>
              <a:rPr lang="en-US" altLang="zh-TW" sz="2400" dirty="0"/>
              <a:t>Construct Validity </a:t>
            </a:r>
            <a:r>
              <a:rPr lang="zh-TW" altLang="en-US" sz="2400" dirty="0"/>
              <a:t>構念效度</a:t>
            </a:r>
          </a:p>
          <a:p>
            <a:pPr lvl="1">
              <a:lnSpc>
                <a:spcPct val="80000"/>
              </a:lnSpc>
            </a:pPr>
            <a:r>
              <a:rPr lang="en-US" altLang="zh-TW" sz="2000" dirty="0" smtClean="0"/>
              <a:t>The operationalization reflect the theoretical construct</a:t>
            </a:r>
          </a:p>
          <a:p>
            <a:pPr>
              <a:lnSpc>
                <a:spcPct val="80000"/>
              </a:lnSpc>
            </a:pPr>
            <a:r>
              <a:rPr lang="en-US" altLang="zh-TW" sz="2400" dirty="0" smtClean="0"/>
              <a:t>Face </a:t>
            </a:r>
            <a:r>
              <a:rPr lang="en-US" altLang="zh-TW" sz="2400" dirty="0"/>
              <a:t>Validity </a:t>
            </a:r>
            <a:r>
              <a:rPr lang="zh-TW" altLang="en-US" sz="2400" dirty="0"/>
              <a:t>表面效度</a:t>
            </a:r>
          </a:p>
          <a:p>
            <a:pPr lvl="1">
              <a:lnSpc>
                <a:spcPct val="80000"/>
              </a:lnSpc>
            </a:pPr>
            <a:r>
              <a:rPr lang="en-US" altLang="zh-TW" sz="2000" dirty="0" smtClean="0"/>
              <a:t>Each and every manifest item is related to the construct</a:t>
            </a:r>
          </a:p>
          <a:p>
            <a:pPr>
              <a:lnSpc>
                <a:spcPct val="80000"/>
              </a:lnSpc>
            </a:pPr>
            <a:r>
              <a:rPr lang="en-US" altLang="zh-TW" sz="2400" dirty="0" smtClean="0"/>
              <a:t>Content </a:t>
            </a:r>
            <a:r>
              <a:rPr lang="en-US" altLang="zh-TW" sz="2400" dirty="0"/>
              <a:t>Validity </a:t>
            </a:r>
            <a:r>
              <a:rPr lang="zh-TW" altLang="en-US" sz="2400" dirty="0"/>
              <a:t>內容效度</a:t>
            </a:r>
          </a:p>
          <a:p>
            <a:pPr lvl="1">
              <a:lnSpc>
                <a:spcPct val="80000"/>
              </a:lnSpc>
            </a:pPr>
            <a:r>
              <a:rPr lang="en-US" altLang="zh-TW" sz="2000" dirty="0" smtClean="0"/>
              <a:t>The entire set of manifest items reflect the construct</a:t>
            </a:r>
          </a:p>
          <a:p>
            <a:pPr>
              <a:lnSpc>
                <a:spcPct val="80000"/>
              </a:lnSpc>
            </a:pPr>
            <a:r>
              <a:rPr lang="en-US" altLang="zh-TW" sz="2400" dirty="0" smtClean="0"/>
              <a:t>Convergent </a:t>
            </a:r>
            <a:r>
              <a:rPr lang="en-US" altLang="zh-TW" sz="2400" dirty="0"/>
              <a:t>Validity </a:t>
            </a:r>
            <a:r>
              <a:rPr lang="zh-TW" altLang="en-US" sz="2400" dirty="0"/>
              <a:t>收斂效度</a:t>
            </a:r>
          </a:p>
          <a:p>
            <a:pPr lvl="1">
              <a:lnSpc>
                <a:spcPct val="80000"/>
              </a:lnSpc>
            </a:pPr>
            <a:r>
              <a:rPr lang="en-US" altLang="zh-TW" sz="2000" dirty="0" smtClean="0"/>
              <a:t>Results using different measurement tools of the same construct should converge</a:t>
            </a:r>
          </a:p>
          <a:p>
            <a:pPr>
              <a:lnSpc>
                <a:spcPct val="80000"/>
              </a:lnSpc>
            </a:pPr>
            <a:r>
              <a:rPr lang="en-US" altLang="zh-TW" sz="2400" dirty="0" smtClean="0"/>
              <a:t>Discriminant </a:t>
            </a:r>
            <a:r>
              <a:rPr lang="en-US" altLang="zh-TW" sz="2400" dirty="0"/>
              <a:t>validity</a:t>
            </a:r>
            <a:r>
              <a:rPr lang="zh-TW" altLang="en-US" sz="2400" dirty="0"/>
              <a:t>區別效度</a:t>
            </a:r>
          </a:p>
          <a:p>
            <a:pPr lvl="1">
              <a:lnSpc>
                <a:spcPct val="80000"/>
              </a:lnSpc>
            </a:pPr>
            <a:r>
              <a:rPr lang="en-US" altLang="zh-TW" sz="2000" dirty="0" smtClean="0"/>
              <a:t>Results using the same measurement tool of different constructs should be different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頁尾版面配置區 4"/>
          <p:cNvSpPr>
            <a:spLocks noGrp="1"/>
          </p:cNvSpPr>
          <p:nvPr>
            <p:ph type="ftr" sz="quarter" idx="10"/>
          </p:nvPr>
        </p:nvSpPr>
        <p:spPr/>
        <p:txBody>
          <a:bodyPr/>
          <a:lstStyle/>
          <a:p>
            <a:r>
              <a:rPr lang="en-US" altLang="zh-TW" smtClean="0"/>
              <a:t>CK Farn, CYCU</a:t>
            </a:r>
            <a:endParaRPr lang="zh-TW" altLang="en-US"/>
          </a:p>
        </p:txBody>
      </p:sp>
      <p:sp>
        <p:nvSpPr>
          <p:cNvPr id="86" name="投影片編號版面配置區 5"/>
          <p:cNvSpPr>
            <a:spLocks noGrp="1"/>
          </p:cNvSpPr>
          <p:nvPr>
            <p:ph type="sldNum" sz="quarter" idx="11"/>
          </p:nvPr>
        </p:nvSpPr>
        <p:spPr/>
        <p:txBody>
          <a:bodyPr/>
          <a:lstStyle/>
          <a:p>
            <a:fld id="{5730043F-B42B-49C7-A2CB-3322ABDB9190}" type="slidenum">
              <a:rPr lang="en-US" altLang="zh-TW"/>
              <a:pPr/>
              <a:t>22</a:t>
            </a:fld>
            <a:endParaRPr lang="en-US" altLang="zh-TW"/>
          </a:p>
        </p:txBody>
      </p:sp>
      <p:sp>
        <p:nvSpPr>
          <p:cNvPr id="859138" name="Rectangle 2"/>
          <p:cNvSpPr>
            <a:spLocks noGrp="1" noChangeArrowheads="1"/>
          </p:cNvSpPr>
          <p:nvPr>
            <p:ph type="title"/>
          </p:nvPr>
        </p:nvSpPr>
        <p:spPr/>
        <p:txBody>
          <a:bodyPr/>
          <a:lstStyle/>
          <a:p>
            <a:r>
              <a:rPr lang="en-US" altLang="zh-TW"/>
              <a:t>Multi-trait Multi-method Matrix</a:t>
            </a:r>
          </a:p>
        </p:txBody>
      </p:sp>
      <p:sp>
        <p:nvSpPr>
          <p:cNvPr id="859139" name="Rectangle 3"/>
          <p:cNvSpPr>
            <a:spLocks noGrp="1" noChangeArrowheads="1"/>
          </p:cNvSpPr>
          <p:nvPr>
            <p:ph type="body" sz="half" idx="1"/>
          </p:nvPr>
        </p:nvSpPr>
        <p:spPr>
          <a:xfrm>
            <a:off x="287337" y="2071688"/>
            <a:ext cx="4849813" cy="4106863"/>
          </a:xfrm>
        </p:spPr>
        <p:txBody>
          <a:bodyPr/>
          <a:lstStyle/>
          <a:p>
            <a:r>
              <a:rPr lang="en-US" altLang="zh-TW" sz="2000" dirty="0" smtClean="0"/>
              <a:t>Mono-method: using same method to measure</a:t>
            </a:r>
          </a:p>
          <a:p>
            <a:r>
              <a:rPr lang="en-US" altLang="zh-TW" sz="2000" dirty="0" smtClean="0"/>
              <a:t>Hetero-method: using different methods to measure</a:t>
            </a:r>
          </a:p>
          <a:p>
            <a:r>
              <a:rPr lang="en-US" altLang="zh-TW" sz="2000" dirty="0" smtClean="0"/>
              <a:t>Convergent and Discriminant </a:t>
            </a:r>
          </a:p>
          <a:p>
            <a:pPr lvl="1"/>
            <a:r>
              <a:rPr lang="en-US" altLang="zh-TW" sz="1600" dirty="0" smtClean="0"/>
              <a:t>Diagonal: reliability, Cronbach’s </a:t>
            </a:r>
            <a:r>
              <a:rPr lang="en-US" altLang="zh-TW" sz="1600" dirty="0"/>
              <a:t>alpha </a:t>
            </a:r>
            <a:r>
              <a:rPr lang="en-US" altLang="zh-TW" sz="1600" dirty="0" smtClean="0"/>
              <a:t>(ca)</a:t>
            </a:r>
            <a:endParaRPr lang="en-US" altLang="zh-TW" sz="1600" dirty="0"/>
          </a:p>
          <a:p>
            <a:pPr lvl="1"/>
            <a:r>
              <a:rPr lang="en-US" altLang="zh-TW" sz="1600" dirty="0" smtClean="0"/>
              <a:t>Internal consistency (</a:t>
            </a:r>
            <a:r>
              <a:rPr lang="en-US" altLang="zh-TW" sz="1600" dirty="0"/>
              <a:t>ca) </a:t>
            </a:r>
            <a:r>
              <a:rPr lang="en-US" altLang="zh-TW" sz="1600" dirty="0" smtClean="0"/>
              <a:t>should be higher than Hetero-method </a:t>
            </a:r>
            <a:r>
              <a:rPr lang="en-US" altLang="zh-TW" sz="1600" dirty="0"/>
              <a:t>Mono-trait (</a:t>
            </a:r>
            <a:r>
              <a:rPr lang="en-US" altLang="zh-TW" sz="1600" dirty="0" err="1"/>
              <a:t>hm</a:t>
            </a:r>
            <a:r>
              <a:rPr lang="en-US" altLang="zh-TW" sz="1600" dirty="0" smtClean="0"/>
              <a:t>)</a:t>
            </a:r>
            <a:endParaRPr lang="zh-TW" altLang="en-US" sz="1600" dirty="0"/>
          </a:p>
          <a:p>
            <a:pPr lvl="1"/>
            <a:r>
              <a:rPr lang="en-US" altLang="zh-TW" sz="1600" dirty="0" err="1"/>
              <a:t>hm</a:t>
            </a:r>
            <a:r>
              <a:rPr lang="en-US" altLang="zh-TW" sz="1600" dirty="0"/>
              <a:t> </a:t>
            </a:r>
            <a:r>
              <a:rPr lang="en-US" altLang="zh-TW" sz="1600" dirty="0" smtClean="0"/>
              <a:t>should be higher than</a:t>
            </a:r>
            <a:r>
              <a:rPr lang="zh-TW" altLang="en-US" sz="1600" dirty="0" smtClean="0"/>
              <a:t> </a:t>
            </a:r>
            <a:r>
              <a:rPr lang="en-US" altLang="zh-TW" sz="1600" dirty="0" err="1"/>
              <a:t>mh</a:t>
            </a:r>
            <a:r>
              <a:rPr lang="en-US" altLang="zh-TW" sz="1600" dirty="0"/>
              <a:t>/</a:t>
            </a:r>
            <a:r>
              <a:rPr lang="en-US" altLang="zh-TW" sz="1600" dirty="0" err="1"/>
              <a:t>hh</a:t>
            </a:r>
            <a:r>
              <a:rPr lang="en-US" altLang="zh-TW" sz="1600" dirty="0"/>
              <a:t> </a:t>
            </a:r>
            <a:endParaRPr lang="zh-TW" altLang="en-US" sz="1600" dirty="0"/>
          </a:p>
          <a:p>
            <a:pPr lvl="1"/>
            <a:r>
              <a:rPr lang="en-US" altLang="zh-TW" sz="1600" dirty="0" err="1"/>
              <a:t>mh</a:t>
            </a:r>
            <a:r>
              <a:rPr lang="en-US" altLang="zh-TW" sz="1600" dirty="0"/>
              <a:t> </a:t>
            </a:r>
            <a:r>
              <a:rPr lang="en-US" altLang="zh-TW" sz="1600" dirty="0" smtClean="0"/>
              <a:t>and</a:t>
            </a:r>
            <a:r>
              <a:rPr lang="zh-TW" altLang="en-US" sz="1600" dirty="0" smtClean="0"/>
              <a:t> </a:t>
            </a:r>
            <a:r>
              <a:rPr lang="en-US" altLang="zh-TW" sz="1600" dirty="0" err="1"/>
              <a:t>hh</a:t>
            </a:r>
            <a:r>
              <a:rPr lang="en-US" altLang="zh-TW" sz="1600" dirty="0"/>
              <a:t> </a:t>
            </a:r>
            <a:r>
              <a:rPr lang="en-US" altLang="zh-TW" sz="1600" dirty="0" err="1" smtClean="0"/>
              <a:t>triangulat</a:t>
            </a:r>
            <a:r>
              <a:rPr lang="en-US" altLang="zh-TW" sz="1600" dirty="0" smtClean="0"/>
              <a:t> pattern should match</a:t>
            </a:r>
            <a:endParaRPr lang="zh-TW" altLang="en-US" sz="1600" dirty="0"/>
          </a:p>
        </p:txBody>
      </p:sp>
      <p:graphicFrame>
        <p:nvGraphicFramePr>
          <p:cNvPr id="859412" name="Group 276"/>
          <p:cNvGraphicFramePr>
            <a:graphicFrameLocks noGrp="1"/>
          </p:cNvGraphicFramePr>
          <p:nvPr>
            <p:ph sz="half" idx="2"/>
          </p:nvPr>
        </p:nvGraphicFramePr>
        <p:xfrm>
          <a:off x="5424488" y="1982788"/>
          <a:ext cx="4286250" cy="4272609"/>
        </p:xfrm>
        <a:graphic>
          <a:graphicData uri="http://schemas.openxmlformats.org/drawingml/2006/table">
            <a:tbl>
              <a:tblPr/>
              <a:tblGrid>
                <a:gridCol w="1152525"/>
                <a:gridCol w="522287"/>
                <a:gridCol w="522288"/>
                <a:gridCol w="522287"/>
                <a:gridCol w="522288"/>
                <a:gridCol w="522287"/>
                <a:gridCol w="522288"/>
              </a:tblGrid>
              <a:tr h="5873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8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cap="flat">
                      <a:noFill/>
                    </a:lnL>
                    <a:lnR>
                      <a:noFill/>
                    </a:lnR>
                    <a:lnT cap="fla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T1</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T2</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T3</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T1</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T2</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T3</a:t>
                      </a:r>
                    </a:p>
                  </a:txBody>
                  <a:tcPr marL="18000" marR="18000" marT="10800" marB="1080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T1</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T3</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T1</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hm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CC33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hm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T3</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CC33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CC33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hm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859406" name="Text Box 270"/>
          <p:cNvSpPr txBox="1">
            <a:spLocks noChangeArrowheads="1"/>
          </p:cNvSpPr>
          <p:nvPr/>
        </p:nvSpPr>
        <p:spPr bwMode="auto">
          <a:xfrm>
            <a:off x="4632325" y="1550988"/>
            <a:ext cx="3600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sz="2800">
                <a:latin typeface="Times New Roman" panose="02020603050405020304" pitchFamily="18" charset="0"/>
                <a:ea typeface="新細明體" panose="02020500000000000000" pitchFamily="18" charset="-120"/>
              </a:rPr>
              <a:t>Correlations Matrix</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1F994BD5-9091-4F3C-B4E5-88610B983A1A}" type="slidenum">
              <a:rPr lang="en-US" altLang="zh-TW"/>
              <a:pPr/>
              <a:t>23</a:t>
            </a:fld>
            <a:endParaRPr lang="en-US" altLang="zh-TW"/>
          </a:p>
        </p:txBody>
      </p:sp>
      <p:sp>
        <p:nvSpPr>
          <p:cNvPr id="855042" name="Rectangle 2"/>
          <p:cNvSpPr>
            <a:spLocks noGrp="1" noChangeArrowheads="1"/>
          </p:cNvSpPr>
          <p:nvPr>
            <p:ph type="title"/>
          </p:nvPr>
        </p:nvSpPr>
        <p:spPr/>
        <p:txBody>
          <a:bodyPr/>
          <a:lstStyle/>
          <a:p>
            <a:r>
              <a:rPr lang="en-US" altLang="zh-TW" dirty="0" smtClean="0"/>
              <a:t>Types of Construct </a:t>
            </a:r>
            <a:r>
              <a:rPr lang="en-US" altLang="zh-TW" dirty="0" err="1" smtClean="0"/>
              <a:t>Validity</a:t>
            </a:r>
            <a:r>
              <a:rPr lang="en-US" altLang="zh-TW" baseline="-25000" dirty="0" err="1" smtClean="0"/>
              <a:t>2</a:t>
            </a:r>
            <a:endParaRPr lang="en-US" altLang="zh-TW" baseline="-25000" dirty="0"/>
          </a:p>
        </p:txBody>
      </p:sp>
      <p:sp>
        <p:nvSpPr>
          <p:cNvPr id="855043" name="Rectangle 3"/>
          <p:cNvSpPr>
            <a:spLocks noGrp="1" noChangeArrowheads="1"/>
          </p:cNvSpPr>
          <p:nvPr>
            <p:ph type="body" idx="1"/>
          </p:nvPr>
        </p:nvSpPr>
        <p:spPr>
          <a:xfrm>
            <a:off x="769938" y="1978025"/>
            <a:ext cx="8759825" cy="4468813"/>
          </a:xfrm>
        </p:spPr>
        <p:txBody>
          <a:bodyPr/>
          <a:lstStyle/>
          <a:p>
            <a:pPr>
              <a:lnSpc>
                <a:spcPct val="90000"/>
              </a:lnSpc>
            </a:pPr>
            <a:r>
              <a:rPr lang="en-US" altLang="zh-TW" sz="2400" dirty="0" err="1"/>
              <a:t>Nomological</a:t>
            </a:r>
            <a:r>
              <a:rPr lang="en-US" altLang="zh-TW" sz="2400" dirty="0"/>
              <a:t> Validity </a:t>
            </a:r>
            <a:r>
              <a:rPr lang="zh-TW" altLang="en-US" sz="2400" dirty="0"/>
              <a:t>法理效度</a:t>
            </a:r>
          </a:p>
          <a:p>
            <a:pPr lvl="1">
              <a:lnSpc>
                <a:spcPct val="90000"/>
              </a:lnSpc>
            </a:pPr>
            <a:r>
              <a:rPr lang="en-US" altLang="zh-TW" sz="2000" dirty="0" smtClean="0"/>
              <a:t>The </a:t>
            </a:r>
            <a:r>
              <a:rPr lang="en-US" altLang="zh-TW" sz="2000" dirty="0"/>
              <a:t>degree to which a construct behaves as it should within a system of related constructs called a </a:t>
            </a:r>
            <a:r>
              <a:rPr lang="en-US" altLang="zh-TW" sz="2000" dirty="0" err="1"/>
              <a:t>nomological</a:t>
            </a:r>
            <a:r>
              <a:rPr lang="en-US" altLang="zh-TW" sz="2000" dirty="0"/>
              <a:t> set.</a:t>
            </a:r>
          </a:p>
          <a:p>
            <a:pPr>
              <a:lnSpc>
                <a:spcPct val="90000"/>
              </a:lnSpc>
            </a:pPr>
            <a:r>
              <a:rPr lang="en-US" altLang="zh-TW" sz="2400" dirty="0"/>
              <a:t>Criterion validity </a:t>
            </a:r>
            <a:r>
              <a:rPr lang="zh-TW" altLang="en-US" sz="2400" dirty="0"/>
              <a:t>效標效度</a:t>
            </a:r>
          </a:p>
          <a:p>
            <a:pPr lvl="1">
              <a:lnSpc>
                <a:spcPct val="90000"/>
              </a:lnSpc>
            </a:pPr>
            <a:r>
              <a:rPr lang="en-US" altLang="zh-TW" sz="2000" dirty="0" smtClean="0"/>
              <a:t>If a previous research confirmed X causes Y, then a new measurement tool for X should be able to predict Y.</a:t>
            </a:r>
          </a:p>
          <a:p>
            <a:pPr>
              <a:lnSpc>
                <a:spcPct val="90000"/>
              </a:lnSpc>
            </a:pPr>
            <a:r>
              <a:rPr lang="en-US" altLang="zh-TW" sz="2400" dirty="0" smtClean="0"/>
              <a:t>Concurrent </a:t>
            </a:r>
            <a:r>
              <a:rPr lang="en-US" altLang="zh-TW" sz="2400" dirty="0"/>
              <a:t>validity</a:t>
            </a:r>
            <a:r>
              <a:rPr lang="zh-TW" altLang="en-US" sz="2400" dirty="0"/>
              <a:t>同步效度</a:t>
            </a:r>
          </a:p>
          <a:p>
            <a:pPr lvl="1">
              <a:lnSpc>
                <a:spcPct val="90000"/>
              </a:lnSpc>
            </a:pPr>
            <a:r>
              <a:rPr lang="en-US" altLang="zh-TW" sz="2000" dirty="0" smtClean="0"/>
              <a:t>The result of a new measurement tool should associate with the results of a previous tool</a:t>
            </a:r>
          </a:p>
          <a:p>
            <a:pPr>
              <a:lnSpc>
                <a:spcPct val="90000"/>
              </a:lnSpc>
            </a:pPr>
            <a:r>
              <a:rPr lang="en-US" altLang="zh-TW" sz="2400" dirty="0" smtClean="0"/>
              <a:t>Predictive </a:t>
            </a:r>
            <a:r>
              <a:rPr lang="en-US" altLang="zh-TW" sz="2400" dirty="0"/>
              <a:t>validity </a:t>
            </a:r>
            <a:r>
              <a:rPr lang="zh-TW" altLang="en-US" sz="2400" dirty="0"/>
              <a:t>預測效度</a:t>
            </a:r>
          </a:p>
          <a:p>
            <a:pPr lvl="1">
              <a:lnSpc>
                <a:spcPct val="90000"/>
              </a:lnSpc>
            </a:pPr>
            <a:r>
              <a:rPr lang="en-US" altLang="zh-TW" sz="2000" dirty="0" smtClean="0"/>
              <a:t>The result of the new tools should be able to predict the result of a confirmed tool</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2"/>
          <p:cNvSpPr>
            <a:spLocks noGrp="1"/>
          </p:cNvSpPr>
          <p:nvPr>
            <p:ph type="ftr" sz="quarter" idx="10"/>
          </p:nvPr>
        </p:nvSpPr>
        <p:spPr/>
        <p:txBody>
          <a:bodyPr/>
          <a:lstStyle/>
          <a:p>
            <a:r>
              <a:rPr lang="en-US" altLang="zh-TW" smtClean="0"/>
              <a:t>CK Farn, CYCU</a:t>
            </a:r>
            <a:endParaRPr lang="zh-TW" altLang="en-US"/>
          </a:p>
        </p:txBody>
      </p:sp>
      <p:sp>
        <p:nvSpPr>
          <p:cNvPr id="10" name="投影片編號版面配置區 3"/>
          <p:cNvSpPr>
            <a:spLocks noGrp="1"/>
          </p:cNvSpPr>
          <p:nvPr>
            <p:ph type="sldNum" sz="quarter" idx="11"/>
          </p:nvPr>
        </p:nvSpPr>
        <p:spPr/>
        <p:txBody>
          <a:bodyPr/>
          <a:lstStyle/>
          <a:p>
            <a:fld id="{8328D092-BA2C-4533-8AD4-B9B0E54DD1AE}" type="slidenum">
              <a:rPr lang="en-US" altLang="zh-TW"/>
              <a:pPr/>
              <a:t>24</a:t>
            </a:fld>
            <a:endParaRPr lang="en-US" altLang="zh-TW"/>
          </a:p>
        </p:txBody>
      </p:sp>
      <p:sp>
        <p:nvSpPr>
          <p:cNvPr id="829442" name="Rectangle 2"/>
          <p:cNvSpPr>
            <a:spLocks noGrp="1" noChangeArrowheads="1"/>
          </p:cNvSpPr>
          <p:nvPr>
            <p:ph type="title"/>
          </p:nvPr>
        </p:nvSpPr>
        <p:spPr/>
        <p:txBody>
          <a:bodyPr/>
          <a:lstStyle/>
          <a:p>
            <a:r>
              <a:rPr lang="en-US" altLang="zh-TW">
                <a:ea typeface="新細明體" panose="02020500000000000000" pitchFamily="18" charset="-120"/>
              </a:rPr>
              <a:t>Increasing Content Validity</a:t>
            </a:r>
          </a:p>
        </p:txBody>
      </p:sp>
      <p:sp>
        <p:nvSpPr>
          <p:cNvPr id="829443" name="Oval 3"/>
          <p:cNvSpPr>
            <a:spLocks noChangeArrowheads="1"/>
          </p:cNvSpPr>
          <p:nvPr/>
        </p:nvSpPr>
        <p:spPr bwMode="auto">
          <a:xfrm>
            <a:off x="3611563" y="1809750"/>
            <a:ext cx="3152775" cy="2371725"/>
          </a:xfrm>
          <a:prstGeom prst="ellipse">
            <a:avLst/>
          </a:prstGeom>
          <a:gradFill rotWithShape="1">
            <a:gsLst>
              <a:gs pos="0">
                <a:srgbClr val="FFDD99"/>
              </a:gs>
              <a:gs pos="100000">
                <a:srgbClr val="DFF5DF"/>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Content</a:t>
            </a:r>
          </a:p>
        </p:txBody>
      </p:sp>
      <p:sp>
        <p:nvSpPr>
          <p:cNvPr id="829444" name="AutoShape 4"/>
          <p:cNvSpPr>
            <a:spLocks noChangeArrowheads="1"/>
          </p:cNvSpPr>
          <p:nvPr/>
        </p:nvSpPr>
        <p:spPr bwMode="auto">
          <a:xfrm>
            <a:off x="617538" y="2533650"/>
            <a:ext cx="2411412" cy="8905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Literature Search</a:t>
            </a:r>
          </a:p>
        </p:txBody>
      </p:sp>
      <p:sp>
        <p:nvSpPr>
          <p:cNvPr id="829445" name="AutoShape 5"/>
          <p:cNvSpPr>
            <a:spLocks noChangeArrowheads="1"/>
          </p:cNvSpPr>
          <p:nvPr/>
        </p:nvSpPr>
        <p:spPr bwMode="auto">
          <a:xfrm>
            <a:off x="1200150" y="4021138"/>
            <a:ext cx="2411413" cy="89058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Expert Interviews</a:t>
            </a:r>
          </a:p>
        </p:txBody>
      </p:sp>
      <p:sp>
        <p:nvSpPr>
          <p:cNvPr id="829446" name="AutoShape 6"/>
          <p:cNvSpPr>
            <a:spLocks noChangeArrowheads="1"/>
          </p:cNvSpPr>
          <p:nvPr/>
        </p:nvSpPr>
        <p:spPr bwMode="auto">
          <a:xfrm>
            <a:off x="3938588" y="4911725"/>
            <a:ext cx="2411412" cy="8905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Group Interviews</a:t>
            </a:r>
          </a:p>
        </p:txBody>
      </p:sp>
      <p:sp>
        <p:nvSpPr>
          <p:cNvPr id="829447" name="AutoShape 7"/>
          <p:cNvSpPr>
            <a:spLocks noChangeArrowheads="1"/>
          </p:cNvSpPr>
          <p:nvPr/>
        </p:nvSpPr>
        <p:spPr bwMode="auto">
          <a:xfrm>
            <a:off x="6764338" y="4021138"/>
            <a:ext cx="2411412" cy="89058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Question Database</a:t>
            </a:r>
          </a:p>
        </p:txBody>
      </p:sp>
      <p:sp>
        <p:nvSpPr>
          <p:cNvPr id="829448" name="AutoShape 8"/>
          <p:cNvSpPr>
            <a:spLocks noChangeArrowheads="1"/>
          </p:cNvSpPr>
          <p:nvPr/>
        </p:nvSpPr>
        <p:spPr bwMode="auto">
          <a:xfrm>
            <a:off x="7131050" y="2533650"/>
            <a:ext cx="2411413" cy="8905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Etc.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43"/>
                                        </p:tgtEl>
                                        <p:attrNameLst>
                                          <p:attrName>style.visibility</p:attrName>
                                        </p:attrNameLst>
                                      </p:cBhvr>
                                      <p:to>
                                        <p:strVal val="visible"/>
                                      </p:to>
                                    </p:set>
                                    <p:animEffect transition="in" filter="blinds(horizontal)">
                                      <p:cBhvr>
                                        <p:cTn id="7" dur="500"/>
                                        <p:tgtEl>
                                          <p:spTgt spid="829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44"/>
                                        </p:tgtEl>
                                        <p:attrNameLst>
                                          <p:attrName>style.visibility</p:attrName>
                                        </p:attrNameLst>
                                      </p:cBhvr>
                                      <p:to>
                                        <p:strVal val="visible"/>
                                      </p:to>
                                    </p:set>
                                    <p:animEffect transition="in" filter="blinds(horizontal)">
                                      <p:cBhvr>
                                        <p:cTn id="12" dur="500"/>
                                        <p:tgtEl>
                                          <p:spTgt spid="829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445"/>
                                        </p:tgtEl>
                                        <p:attrNameLst>
                                          <p:attrName>style.visibility</p:attrName>
                                        </p:attrNameLst>
                                      </p:cBhvr>
                                      <p:to>
                                        <p:strVal val="visible"/>
                                      </p:to>
                                    </p:set>
                                    <p:animEffect transition="in" filter="blinds(horizontal)">
                                      <p:cBhvr>
                                        <p:cTn id="17" dur="500"/>
                                        <p:tgtEl>
                                          <p:spTgt spid="8294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9446"/>
                                        </p:tgtEl>
                                        <p:attrNameLst>
                                          <p:attrName>style.visibility</p:attrName>
                                        </p:attrNameLst>
                                      </p:cBhvr>
                                      <p:to>
                                        <p:strVal val="visible"/>
                                      </p:to>
                                    </p:set>
                                    <p:animEffect transition="in" filter="blinds(horizontal)">
                                      <p:cBhvr>
                                        <p:cTn id="22" dur="500"/>
                                        <p:tgtEl>
                                          <p:spTgt spid="8294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9447"/>
                                        </p:tgtEl>
                                        <p:attrNameLst>
                                          <p:attrName>style.visibility</p:attrName>
                                        </p:attrNameLst>
                                      </p:cBhvr>
                                      <p:to>
                                        <p:strVal val="visible"/>
                                      </p:to>
                                    </p:set>
                                    <p:animEffect transition="in" filter="blinds(horizontal)">
                                      <p:cBhvr>
                                        <p:cTn id="27" dur="500"/>
                                        <p:tgtEl>
                                          <p:spTgt spid="8294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9448"/>
                                        </p:tgtEl>
                                        <p:attrNameLst>
                                          <p:attrName>style.visibility</p:attrName>
                                        </p:attrNameLst>
                                      </p:cBhvr>
                                      <p:to>
                                        <p:strVal val="visible"/>
                                      </p:to>
                                    </p:set>
                                    <p:animEffect transition="in" filter="blinds(horizontal)">
                                      <p:cBhvr>
                                        <p:cTn id="32" dur="500"/>
                                        <p:tgtEl>
                                          <p:spTgt spid="829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43" grpId="0" animBg="1"/>
      <p:bldP spid="829444" grpId="0" animBg="1"/>
      <p:bldP spid="829445" grpId="0" animBg="1"/>
      <p:bldP spid="829446" grpId="0" animBg="1"/>
      <p:bldP spid="829447" grpId="0" animBg="1"/>
      <p:bldP spid="8294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2"/>
          <p:cNvSpPr>
            <a:spLocks noGrp="1"/>
          </p:cNvSpPr>
          <p:nvPr>
            <p:ph type="ftr" sz="quarter" idx="10"/>
          </p:nvPr>
        </p:nvSpPr>
        <p:spPr/>
        <p:txBody>
          <a:bodyPr/>
          <a:lstStyle/>
          <a:p>
            <a:r>
              <a:rPr lang="en-US" altLang="zh-TW" smtClean="0"/>
              <a:t>CK Farn, CYCU</a:t>
            </a:r>
            <a:endParaRPr lang="zh-TW" altLang="en-US"/>
          </a:p>
        </p:txBody>
      </p:sp>
      <p:sp>
        <p:nvSpPr>
          <p:cNvPr id="9" name="投影片編號版面配置區 3"/>
          <p:cNvSpPr>
            <a:spLocks noGrp="1"/>
          </p:cNvSpPr>
          <p:nvPr>
            <p:ph type="sldNum" sz="quarter" idx="11"/>
          </p:nvPr>
        </p:nvSpPr>
        <p:spPr/>
        <p:txBody>
          <a:bodyPr/>
          <a:lstStyle/>
          <a:p>
            <a:fld id="{90AA2069-9136-4E80-97DF-BF5D2E542421}" type="slidenum">
              <a:rPr lang="en-US" altLang="zh-TW"/>
              <a:pPr/>
              <a:t>25</a:t>
            </a:fld>
            <a:endParaRPr lang="en-US" altLang="zh-TW"/>
          </a:p>
        </p:txBody>
      </p:sp>
      <p:sp>
        <p:nvSpPr>
          <p:cNvPr id="833538" name="Rectangle 2"/>
          <p:cNvSpPr>
            <a:spLocks noGrp="1" noChangeArrowheads="1"/>
          </p:cNvSpPr>
          <p:nvPr>
            <p:ph type="title"/>
          </p:nvPr>
        </p:nvSpPr>
        <p:spPr/>
        <p:txBody>
          <a:bodyPr/>
          <a:lstStyle/>
          <a:p>
            <a:r>
              <a:rPr lang="en-US" altLang="zh-TW">
                <a:ea typeface="新細明體" panose="02020500000000000000" pitchFamily="18" charset="-120"/>
              </a:rPr>
              <a:t>Increasing Construct Validity</a:t>
            </a:r>
          </a:p>
        </p:txBody>
      </p:sp>
      <p:sp>
        <p:nvSpPr>
          <p:cNvPr id="833539" name="Oval 3" descr="20847RTYRGB600"/>
          <p:cNvSpPr>
            <a:spLocks noChangeArrowheads="1"/>
          </p:cNvSpPr>
          <p:nvPr/>
        </p:nvSpPr>
        <p:spPr bwMode="auto">
          <a:xfrm>
            <a:off x="6345238" y="2743200"/>
            <a:ext cx="3151187" cy="2611438"/>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800" b="1">
              <a:latin typeface="Arial" panose="020B0604020202020204" pitchFamily="34" charset="0"/>
            </a:endParaRPr>
          </a:p>
        </p:txBody>
      </p:sp>
      <p:sp>
        <p:nvSpPr>
          <p:cNvPr id="833540" name="AutoShape 4"/>
          <p:cNvSpPr>
            <a:spLocks noChangeArrowheads="1"/>
          </p:cNvSpPr>
          <p:nvPr/>
        </p:nvSpPr>
        <p:spPr bwMode="auto">
          <a:xfrm>
            <a:off x="1531938" y="2301875"/>
            <a:ext cx="4813300" cy="633413"/>
          </a:xfrm>
          <a:prstGeom prst="roundRect">
            <a:avLst>
              <a:gd name="adj" fmla="val 50000"/>
            </a:avLst>
          </a:prstGeom>
          <a:solidFill>
            <a:srgbClr val="FFAE0D"/>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New measure of trust</a:t>
            </a:r>
          </a:p>
        </p:txBody>
      </p:sp>
      <p:sp>
        <p:nvSpPr>
          <p:cNvPr id="833541" name="AutoShape 5"/>
          <p:cNvSpPr>
            <a:spLocks noChangeArrowheads="1"/>
          </p:cNvSpPr>
          <p:nvPr/>
        </p:nvSpPr>
        <p:spPr bwMode="auto">
          <a:xfrm>
            <a:off x="1223963" y="3297238"/>
            <a:ext cx="4811712" cy="631825"/>
          </a:xfrm>
          <a:prstGeom prst="roundRect">
            <a:avLst>
              <a:gd name="adj" fmla="val 50000"/>
            </a:avLst>
          </a:prstGeom>
          <a:gradFill rotWithShape="1">
            <a:gsLst>
              <a:gs pos="0">
                <a:srgbClr val="FFAE0D"/>
              </a:gs>
              <a:gs pos="100000">
                <a:srgbClr val="FFDD99"/>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Known measure of trust</a:t>
            </a:r>
          </a:p>
        </p:txBody>
      </p:sp>
      <p:sp>
        <p:nvSpPr>
          <p:cNvPr id="833542" name="AutoShape 6"/>
          <p:cNvSpPr>
            <a:spLocks noChangeArrowheads="1"/>
          </p:cNvSpPr>
          <p:nvPr/>
        </p:nvSpPr>
        <p:spPr bwMode="auto">
          <a:xfrm>
            <a:off x="1223963" y="4359275"/>
            <a:ext cx="4811712" cy="631825"/>
          </a:xfrm>
          <a:prstGeom prst="roundRect">
            <a:avLst>
              <a:gd name="adj" fmla="val 50000"/>
            </a:avLst>
          </a:prstGeom>
          <a:gradFill rotWithShape="1">
            <a:gsLst>
              <a:gs pos="0">
                <a:srgbClr val="FFDD99"/>
              </a:gs>
              <a:gs pos="100000">
                <a:srgbClr val="5AC07A"/>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Empathy</a:t>
            </a:r>
          </a:p>
        </p:txBody>
      </p:sp>
      <p:sp>
        <p:nvSpPr>
          <p:cNvPr id="833543" name="AutoShape 7"/>
          <p:cNvSpPr>
            <a:spLocks noChangeArrowheads="1"/>
          </p:cNvSpPr>
          <p:nvPr/>
        </p:nvSpPr>
        <p:spPr bwMode="auto">
          <a:xfrm>
            <a:off x="2119313" y="5354638"/>
            <a:ext cx="4811712" cy="631825"/>
          </a:xfrm>
          <a:prstGeom prst="roundRect">
            <a:avLst>
              <a:gd name="adj" fmla="val 50000"/>
            </a:avLst>
          </a:prstGeom>
          <a:solidFill>
            <a:srgbClr val="5AC07A"/>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Credibility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3539"/>
                                        </p:tgtEl>
                                        <p:attrNameLst>
                                          <p:attrName>style.visibility</p:attrName>
                                        </p:attrNameLst>
                                      </p:cBhvr>
                                      <p:to>
                                        <p:strVal val="visible"/>
                                      </p:to>
                                    </p:set>
                                    <p:animEffect transition="in" filter="blinds(horizontal)">
                                      <p:cBhvr>
                                        <p:cTn id="7" dur="500"/>
                                        <p:tgtEl>
                                          <p:spTgt spid="833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3540"/>
                                        </p:tgtEl>
                                        <p:attrNameLst>
                                          <p:attrName>style.visibility</p:attrName>
                                        </p:attrNameLst>
                                      </p:cBhvr>
                                      <p:to>
                                        <p:strVal val="visible"/>
                                      </p:to>
                                    </p:set>
                                    <p:animEffect transition="in" filter="blinds(horizontal)">
                                      <p:cBhvr>
                                        <p:cTn id="12" dur="500"/>
                                        <p:tgtEl>
                                          <p:spTgt spid="833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3541"/>
                                        </p:tgtEl>
                                        <p:attrNameLst>
                                          <p:attrName>style.visibility</p:attrName>
                                        </p:attrNameLst>
                                      </p:cBhvr>
                                      <p:to>
                                        <p:strVal val="visible"/>
                                      </p:to>
                                    </p:set>
                                    <p:animEffect transition="in" filter="blinds(horizontal)">
                                      <p:cBhvr>
                                        <p:cTn id="17" dur="500"/>
                                        <p:tgtEl>
                                          <p:spTgt spid="8335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3542"/>
                                        </p:tgtEl>
                                        <p:attrNameLst>
                                          <p:attrName>style.visibility</p:attrName>
                                        </p:attrNameLst>
                                      </p:cBhvr>
                                      <p:to>
                                        <p:strVal val="visible"/>
                                      </p:to>
                                    </p:set>
                                    <p:animEffect transition="in" filter="blinds(horizontal)">
                                      <p:cBhvr>
                                        <p:cTn id="22" dur="500"/>
                                        <p:tgtEl>
                                          <p:spTgt spid="8335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3543"/>
                                        </p:tgtEl>
                                        <p:attrNameLst>
                                          <p:attrName>style.visibility</p:attrName>
                                        </p:attrNameLst>
                                      </p:cBhvr>
                                      <p:to>
                                        <p:strVal val="visible"/>
                                      </p:to>
                                    </p:set>
                                    <p:animEffect transition="in" filter="blinds(horizontal)">
                                      <p:cBhvr>
                                        <p:cTn id="27" dur="500"/>
                                        <p:tgtEl>
                                          <p:spTgt spid="833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39" grpId="0" animBg="1"/>
      <p:bldP spid="833540" grpId="0" animBg="1"/>
      <p:bldP spid="833541" grpId="0" animBg="1"/>
      <p:bldP spid="833542" grpId="0" animBg="1"/>
      <p:bldP spid="8335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2"/>
          <p:cNvSpPr>
            <a:spLocks noGrp="1"/>
          </p:cNvSpPr>
          <p:nvPr>
            <p:ph type="ftr" sz="quarter" idx="10"/>
          </p:nvPr>
        </p:nvSpPr>
        <p:spPr/>
        <p:txBody>
          <a:bodyPr/>
          <a:lstStyle/>
          <a:p>
            <a:r>
              <a:rPr lang="en-US" altLang="zh-TW" smtClean="0"/>
              <a:t>CK Farn, CYCU</a:t>
            </a:r>
            <a:endParaRPr lang="zh-TW" altLang="en-US"/>
          </a:p>
        </p:txBody>
      </p:sp>
      <p:sp>
        <p:nvSpPr>
          <p:cNvPr id="7" name="投影片編號版面配置區 3"/>
          <p:cNvSpPr>
            <a:spLocks noGrp="1"/>
          </p:cNvSpPr>
          <p:nvPr>
            <p:ph type="sldNum" sz="quarter" idx="11"/>
          </p:nvPr>
        </p:nvSpPr>
        <p:spPr/>
        <p:txBody>
          <a:bodyPr/>
          <a:lstStyle/>
          <a:p>
            <a:fld id="{689567FD-1278-41EA-A4D4-5572A74E7412}" type="slidenum">
              <a:rPr lang="en-US" altLang="zh-TW"/>
              <a:pPr/>
              <a:t>26</a:t>
            </a:fld>
            <a:endParaRPr lang="en-US" altLang="zh-TW"/>
          </a:p>
        </p:txBody>
      </p:sp>
      <p:sp>
        <p:nvSpPr>
          <p:cNvPr id="835586" name="Rectangle 2"/>
          <p:cNvSpPr>
            <a:spLocks noGrp="1" noChangeArrowheads="1"/>
          </p:cNvSpPr>
          <p:nvPr>
            <p:ph type="title"/>
          </p:nvPr>
        </p:nvSpPr>
        <p:spPr/>
        <p:txBody>
          <a:bodyPr/>
          <a:lstStyle/>
          <a:p>
            <a:r>
              <a:rPr lang="en-US" altLang="zh-TW">
                <a:ea typeface="新細明體" panose="02020500000000000000" pitchFamily="18" charset="-120"/>
              </a:rPr>
              <a:t>Validity Determinants</a:t>
            </a:r>
          </a:p>
        </p:txBody>
      </p:sp>
      <p:sp>
        <p:nvSpPr>
          <p:cNvPr id="835587" name="Oval 3"/>
          <p:cNvSpPr>
            <a:spLocks noChangeArrowheads="1"/>
          </p:cNvSpPr>
          <p:nvPr/>
        </p:nvSpPr>
        <p:spPr bwMode="auto">
          <a:xfrm>
            <a:off x="3611563" y="1809750"/>
            <a:ext cx="3152775" cy="2371725"/>
          </a:xfrm>
          <a:prstGeom prst="ellipse">
            <a:avLst/>
          </a:prstGeom>
          <a:gradFill rotWithShape="1">
            <a:gsLst>
              <a:gs pos="0">
                <a:srgbClr val="FFDD99"/>
              </a:gs>
              <a:gs pos="100000">
                <a:srgbClr val="DFF5DF"/>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Content</a:t>
            </a:r>
          </a:p>
        </p:txBody>
      </p:sp>
      <p:sp>
        <p:nvSpPr>
          <p:cNvPr id="835588" name="Oval 4"/>
          <p:cNvSpPr>
            <a:spLocks noChangeArrowheads="1"/>
          </p:cNvSpPr>
          <p:nvPr/>
        </p:nvSpPr>
        <p:spPr bwMode="auto">
          <a:xfrm>
            <a:off x="5186363" y="3298825"/>
            <a:ext cx="3152775" cy="2371725"/>
          </a:xfrm>
          <a:prstGeom prst="ellipse">
            <a:avLst/>
          </a:prstGeom>
          <a:solidFill>
            <a:srgbClr val="FFCC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Construct</a:t>
            </a:r>
          </a:p>
        </p:txBody>
      </p:sp>
      <p:sp>
        <p:nvSpPr>
          <p:cNvPr id="835589" name="Oval 5"/>
          <p:cNvSpPr>
            <a:spLocks noChangeArrowheads="1"/>
          </p:cNvSpPr>
          <p:nvPr/>
        </p:nvSpPr>
        <p:spPr bwMode="auto">
          <a:xfrm>
            <a:off x="2206625" y="3298825"/>
            <a:ext cx="3151188" cy="2371725"/>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Criterion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5587"/>
                                        </p:tgtEl>
                                        <p:attrNameLst>
                                          <p:attrName>style.visibility</p:attrName>
                                        </p:attrNameLst>
                                      </p:cBhvr>
                                      <p:to>
                                        <p:strVal val="visible"/>
                                      </p:to>
                                    </p:set>
                                    <p:animEffect transition="in" filter="blinds(horizontal)">
                                      <p:cBhvr>
                                        <p:cTn id="7" dur="500"/>
                                        <p:tgtEl>
                                          <p:spTgt spid="835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5588"/>
                                        </p:tgtEl>
                                        <p:attrNameLst>
                                          <p:attrName>style.visibility</p:attrName>
                                        </p:attrNameLst>
                                      </p:cBhvr>
                                      <p:to>
                                        <p:strVal val="visible"/>
                                      </p:to>
                                    </p:set>
                                    <p:animEffect transition="in" filter="blinds(horizontal)">
                                      <p:cBhvr>
                                        <p:cTn id="12" dur="500"/>
                                        <p:tgtEl>
                                          <p:spTgt spid="835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5589"/>
                                        </p:tgtEl>
                                        <p:attrNameLst>
                                          <p:attrName>style.visibility</p:attrName>
                                        </p:attrNameLst>
                                      </p:cBhvr>
                                      <p:to>
                                        <p:strVal val="visible"/>
                                      </p:to>
                                    </p:set>
                                    <p:animEffect transition="in" filter="blinds(horizontal)">
                                      <p:cBhvr>
                                        <p:cTn id="17" dur="500"/>
                                        <p:tgtEl>
                                          <p:spTgt spid="83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animBg="1"/>
      <p:bldP spid="835588" grpId="0" animBg="1"/>
      <p:bldP spid="8355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p:cNvSpPr>
            <a:spLocks noGrp="1"/>
          </p:cNvSpPr>
          <p:nvPr>
            <p:ph type="ftr" sz="quarter" idx="10"/>
          </p:nvPr>
        </p:nvSpPr>
        <p:spPr/>
        <p:txBody>
          <a:bodyPr/>
          <a:lstStyle/>
          <a:p>
            <a:r>
              <a:rPr lang="en-US" altLang="zh-TW" smtClean="0"/>
              <a:t>CK Farn, CYCU</a:t>
            </a:r>
            <a:endParaRPr lang="zh-TW" altLang="en-US"/>
          </a:p>
        </p:txBody>
      </p:sp>
      <p:sp>
        <p:nvSpPr>
          <p:cNvPr id="9" name="投影片編號版面配置區 4"/>
          <p:cNvSpPr>
            <a:spLocks noGrp="1"/>
          </p:cNvSpPr>
          <p:nvPr>
            <p:ph type="sldNum" sz="quarter" idx="11"/>
          </p:nvPr>
        </p:nvSpPr>
        <p:spPr/>
        <p:txBody>
          <a:bodyPr/>
          <a:lstStyle/>
          <a:p>
            <a:fld id="{15694DBD-F202-4F84-A186-7090AC664469}" type="slidenum">
              <a:rPr lang="en-US" altLang="zh-TW"/>
              <a:pPr/>
              <a:t>27</a:t>
            </a:fld>
            <a:endParaRPr lang="en-US" altLang="zh-TW"/>
          </a:p>
        </p:txBody>
      </p:sp>
      <p:sp>
        <p:nvSpPr>
          <p:cNvPr id="837634" name="Rectangle 2"/>
          <p:cNvSpPr>
            <a:spLocks noGrp="1" noChangeArrowheads="1"/>
          </p:cNvSpPr>
          <p:nvPr>
            <p:ph type="title"/>
          </p:nvPr>
        </p:nvSpPr>
        <p:spPr/>
        <p:txBody>
          <a:bodyPr/>
          <a:lstStyle/>
          <a:p>
            <a:r>
              <a:rPr lang="en-US" altLang="zh-TW" sz="4400">
                <a:ea typeface="新細明體" panose="02020500000000000000" pitchFamily="18" charset="-120"/>
              </a:rPr>
              <a:t>Judging</a:t>
            </a:r>
            <a:r>
              <a:rPr lang="en-US" altLang="zh-TW" sz="3600">
                <a:ea typeface="新細明體" panose="02020500000000000000" pitchFamily="18" charset="-120"/>
              </a:rPr>
              <a:t> </a:t>
            </a:r>
            <a:r>
              <a:rPr lang="en-US" altLang="zh-TW">
                <a:ea typeface="新細明體" panose="02020500000000000000" pitchFamily="18" charset="-120"/>
              </a:rPr>
              <a:t>Criterion Validity</a:t>
            </a:r>
          </a:p>
        </p:txBody>
      </p:sp>
      <p:sp>
        <p:nvSpPr>
          <p:cNvPr id="837635" name="AutoShape 3"/>
          <p:cNvSpPr>
            <a:spLocks noChangeArrowheads="1"/>
          </p:cNvSpPr>
          <p:nvPr/>
        </p:nvSpPr>
        <p:spPr bwMode="auto">
          <a:xfrm>
            <a:off x="3452813" y="1987550"/>
            <a:ext cx="4813300" cy="63182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Relevance</a:t>
            </a:r>
          </a:p>
        </p:txBody>
      </p:sp>
      <p:sp>
        <p:nvSpPr>
          <p:cNvPr id="837636" name="AutoShape 4"/>
          <p:cNvSpPr>
            <a:spLocks noChangeArrowheads="1"/>
          </p:cNvSpPr>
          <p:nvPr/>
        </p:nvSpPr>
        <p:spPr bwMode="auto">
          <a:xfrm>
            <a:off x="4352925" y="3155950"/>
            <a:ext cx="4810125" cy="63182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Freedom from bias</a:t>
            </a:r>
          </a:p>
        </p:txBody>
      </p:sp>
      <p:sp>
        <p:nvSpPr>
          <p:cNvPr id="837637" name="AutoShape 5"/>
          <p:cNvSpPr>
            <a:spLocks noChangeArrowheads="1"/>
          </p:cNvSpPr>
          <p:nvPr/>
        </p:nvSpPr>
        <p:spPr bwMode="auto">
          <a:xfrm>
            <a:off x="4089400" y="4310063"/>
            <a:ext cx="4697413" cy="633412"/>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Reliability</a:t>
            </a:r>
          </a:p>
        </p:txBody>
      </p:sp>
      <p:sp>
        <p:nvSpPr>
          <p:cNvPr id="837638" name="AutoShape 6"/>
          <p:cNvSpPr>
            <a:spLocks noChangeArrowheads="1"/>
          </p:cNvSpPr>
          <p:nvPr/>
        </p:nvSpPr>
        <p:spPr bwMode="auto">
          <a:xfrm>
            <a:off x="3452813" y="5403850"/>
            <a:ext cx="4697412" cy="63341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Availability</a:t>
            </a:r>
          </a:p>
        </p:txBody>
      </p:sp>
      <p:sp>
        <p:nvSpPr>
          <p:cNvPr id="837639" name="Oval 7"/>
          <p:cNvSpPr>
            <a:spLocks noChangeArrowheads="1"/>
          </p:cNvSpPr>
          <p:nvPr/>
        </p:nvSpPr>
        <p:spPr bwMode="auto">
          <a:xfrm>
            <a:off x="823913" y="2814638"/>
            <a:ext cx="3152775" cy="2371725"/>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Criterion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7639"/>
                                        </p:tgtEl>
                                        <p:attrNameLst>
                                          <p:attrName>style.visibility</p:attrName>
                                        </p:attrNameLst>
                                      </p:cBhvr>
                                      <p:to>
                                        <p:strVal val="visible"/>
                                      </p:to>
                                    </p:set>
                                    <p:animEffect transition="in" filter="blinds(horizontal)">
                                      <p:cBhvr>
                                        <p:cTn id="7" dur="500"/>
                                        <p:tgtEl>
                                          <p:spTgt spid="837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7635"/>
                                        </p:tgtEl>
                                        <p:attrNameLst>
                                          <p:attrName>style.visibility</p:attrName>
                                        </p:attrNameLst>
                                      </p:cBhvr>
                                      <p:to>
                                        <p:strVal val="visible"/>
                                      </p:to>
                                    </p:set>
                                    <p:animEffect transition="in" filter="blinds(horizontal)">
                                      <p:cBhvr>
                                        <p:cTn id="12" dur="500"/>
                                        <p:tgtEl>
                                          <p:spTgt spid="837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7636"/>
                                        </p:tgtEl>
                                        <p:attrNameLst>
                                          <p:attrName>style.visibility</p:attrName>
                                        </p:attrNameLst>
                                      </p:cBhvr>
                                      <p:to>
                                        <p:strVal val="visible"/>
                                      </p:to>
                                    </p:set>
                                    <p:animEffect transition="in" filter="blinds(horizontal)">
                                      <p:cBhvr>
                                        <p:cTn id="17" dur="500"/>
                                        <p:tgtEl>
                                          <p:spTgt spid="837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7637"/>
                                        </p:tgtEl>
                                        <p:attrNameLst>
                                          <p:attrName>style.visibility</p:attrName>
                                        </p:attrNameLst>
                                      </p:cBhvr>
                                      <p:to>
                                        <p:strVal val="visible"/>
                                      </p:to>
                                    </p:set>
                                    <p:animEffect transition="in" filter="blinds(horizontal)">
                                      <p:cBhvr>
                                        <p:cTn id="22" dur="500"/>
                                        <p:tgtEl>
                                          <p:spTgt spid="8376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7638"/>
                                        </p:tgtEl>
                                        <p:attrNameLst>
                                          <p:attrName>style.visibility</p:attrName>
                                        </p:attrNameLst>
                                      </p:cBhvr>
                                      <p:to>
                                        <p:strVal val="visible"/>
                                      </p:to>
                                    </p:set>
                                    <p:animEffect transition="in" filter="blinds(horizontal)">
                                      <p:cBhvr>
                                        <p:cTn id="27" dur="500"/>
                                        <p:tgtEl>
                                          <p:spTgt spid="837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35" grpId="0" animBg="1"/>
      <p:bldP spid="837636" grpId="0" animBg="1"/>
      <p:bldP spid="837637" grpId="0" animBg="1"/>
      <p:bldP spid="837638" grpId="0" animBg="1"/>
      <p:bldP spid="8376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5"/>
          <p:cNvSpPr>
            <a:spLocks noGrp="1"/>
          </p:cNvSpPr>
          <p:nvPr>
            <p:ph type="sldNum" sz="quarter" idx="11"/>
          </p:nvPr>
        </p:nvSpPr>
        <p:spPr/>
        <p:txBody>
          <a:bodyPr/>
          <a:lstStyle/>
          <a:p>
            <a:fld id="{9422BC83-A584-4E75-BF70-CDDD8EF8A7F2}" type="slidenum">
              <a:rPr lang="en-US" altLang="zh-TW"/>
              <a:pPr/>
              <a:t>28</a:t>
            </a:fld>
            <a:endParaRPr lang="en-US" altLang="zh-TW"/>
          </a:p>
        </p:txBody>
      </p:sp>
      <p:sp>
        <p:nvSpPr>
          <p:cNvPr id="839682" name="Rectangle 2"/>
          <p:cNvSpPr>
            <a:spLocks noGrp="1" noChangeArrowheads="1"/>
          </p:cNvSpPr>
          <p:nvPr>
            <p:ph type="title"/>
          </p:nvPr>
        </p:nvSpPr>
        <p:spPr/>
        <p:txBody>
          <a:bodyPr/>
          <a:lstStyle/>
          <a:p>
            <a:r>
              <a:rPr lang="en-US" altLang="zh-TW" sz="3600">
                <a:ea typeface="新細明體" panose="02020500000000000000" pitchFamily="18" charset="-120"/>
              </a:rPr>
              <a:t>Understanding Validity and Reliability</a:t>
            </a:r>
          </a:p>
        </p:txBody>
      </p:sp>
      <p:pic>
        <p:nvPicPr>
          <p:cNvPr id="839683" name="Picture 3" descr="crop coo01757_1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8" y="1909763"/>
            <a:ext cx="4965700" cy="4360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2"/>
          <p:cNvSpPr>
            <a:spLocks noGrp="1"/>
          </p:cNvSpPr>
          <p:nvPr>
            <p:ph type="ftr" sz="quarter" idx="10"/>
          </p:nvPr>
        </p:nvSpPr>
        <p:spPr/>
        <p:txBody>
          <a:bodyPr/>
          <a:lstStyle/>
          <a:p>
            <a:r>
              <a:rPr lang="en-US" altLang="zh-TW" smtClean="0"/>
              <a:t>CK Farn, CYCU</a:t>
            </a:r>
            <a:endParaRPr lang="zh-TW" altLang="en-US"/>
          </a:p>
        </p:txBody>
      </p:sp>
      <p:sp>
        <p:nvSpPr>
          <p:cNvPr id="7" name="投影片編號版面配置區 3"/>
          <p:cNvSpPr>
            <a:spLocks noGrp="1"/>
          </p:cNvSpPr>
          <p:nvPr>
            <p:ph type="sldNum" sz="quarter" idx="11"/>
          </p:nvPr>
        </p:nvSpPr>
        <p:spPr/>
        <p:txBody>
          <a:bodyPr/>
          <a:lstStyle/>
          <a:p>
            <a:fld id="{6607C5E6-A080-44F1-B915-580E4E697C2E}" type="slidenum">
              <a:rPr lang="en-US" altLang="zh-TW"/>
              <a:pPr/>
              <a:t>29</a:t>
            </a:fld>
            <a:endParaRPr lang="en-US" altLang="zh-TW"/>
          </a:p>
        </p:txBody>
      </p:sp>
      <p:sp>
        <p:nvSpPr>
          <p:cNvPr id="841730" name="Rectangle 2"/>
          <p:cNvSpPr>
            <a:spLocks noGrp="1" noChangeArrowheads="1"/>
          </p:cNvSpPr>
          <p:nvPr>
            <p:ph type="title"/>
          </p:nvPr>
        </p:nvSpPr>
        <p:spPr/>
        <p:txBody>
          <a:bodyPr/>
          <a:lstStyle/>
          <a:p>
            <a:r>
              <a:rPr lang="en-US" altLang="zh-TW">
                <a:ea typeface="新細明體" panose="02020500000000000000" pitchFamily="18" charset="-120"/>
              </a:rPr>
              <a:t>Reliability Estimates</a:t>
            </a:r>
          </a:p>
        </p:txBody>
      </p:sp>
      <p:sp>
        <p:nvSpPr>
          <p:cNvPr id="841731" name="Oval 3"/>
          <p:cNvSpPr>
            <a:spLocks noChangeArrowheads="1"/>
          </p:cNvSpPr>
          <p:nvPr/>
        </p:nvSpPr>
        <p:spPr bwMode="auto">
          <a:xfrm>
            <a:off x="3609975" y="1809750"/>
            <a:ext cx="3152775" cy="2371725"/>
          </a:xfrm>
          <a:prstGeom prst="ellipse">
            <a:avLst/>
          </a:prstGeom>
          <a:gradFill rotWithShape="1">
            <a:gsLst>
              <a:gs pos="0">
                <a:srgbClr val="FFDD99"/>
              </a:gs>
              <a:gs pos="100000">
                <a:srgbClr val="DFF5DF"/>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Stability</a:t>
            </a:r>
          </a:p>
        </p:txBody>
      </p:sp>
      <p:sp>
        <p:nvSpPr>
          <p:cNvPr id="841732" name="Oval 4"/>
          <p:cNvSpPr>
            <a:spLocks noChangeArrowheads="1"/>
          </p:cNvSpPr>
          <p:nvPr/>
        </p:nvSpPr>
        <p:spPr bwMode="auto">
          <a:xfrm>
            <a:off x="2206625" y="3298825"/>
            <a:ext cx="3151188" cy="2371725"/>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Internal</a:t>
            </a:r>
          </a:p>
          <a:p>
            <a:pPr algn="ctr"/>
            <a:r>
              <a:rPr kumimoji="0" lang="en-US" altLang="zh-TW" sz="2800" b="1">
                <a:latin typeface="Arial" panose="020B0604020202020204" pitchFamily="34" charset="0"/>
              </a:rPr>
              <a:t>Consistency</a:t>
            </a:r>
          </a:p>
        </p:txBody>
      </p:sp>
      <p:sp>
        <p:nvSpPr>
          <p:cNvPr id="841733" name="Oval 5"/>
          <p:cNvSpPr>
            <a:spLocks noChangeArrowheads="1"/>
          </p:cNvSpPr>
          <p:nvPr/>
        </p:nvSpPr>
        <p:spPr bwMode="auto">
          <a:xfrm>
            <a:off x="5186363" y="3298825"/>
            <a:ext cx="3152775" cy="2371725"/>
          </a:xfrm>
          <a:prstGeom prst="ellipse">
            <a:avLst/>
          </a:prstGeom>
          <a:solidFill>
            <a:srgbClr val="FFCC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Equivalence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1731"/>
                                        </p:tgtEl>
                                        <p:attrNameLst>
                                          <p:attrName>style.visibility</p:attrName>
                                        </p:attrNameLst>
                                      </p:cBhvr>
                                      <p:to>
                                        <p:strVal val="visible"/>
                                      </p:to>
                                    </p:set>
                                    <p:animEffect transition="in" filter="blinds(horizontal)">
                                      <p:cBhvr>
                                        <p:cTn id="7" dur="500"/>
                                        <p:tgtEl>
                                          <p:spTgt spid="841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1733"/>
                                        </p:tgtEl>
                                        <p:attrNameLst>
                                          <p:attrName>style.visibility</p:attrName>
                                        </p:attrNameLst>
                                      </p:cBhvr>
                                      <p:to>
                                        <p:strVal val="visible"/>
                                      </p:to>
                                    </p:set>
                                    <p:animEffect transition="in" filter="blinds(horizontal)">
                                      <p:cBhvr>
                                        <p:cTn id="12" dur="500"/>
                                        <p:tgtEl>
                                          <p:spTgt spid="8417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1732"/>
                                        </p:tgtEl>
                                        <p:attrNameLst>
                                          <p:attrName>style.visibility</p:attrName>
                                        </p:attrNameLst>
                                      </p:cBhvr>
                                      <p:to>
                                        <p:strVal val="visible"/>
                                      </p:to>
                                    </p:set>
                                    <p:animEffect transition="in" filter="blinds(horizontal)">
                                      <p:cBhvr>
                                        <p:cTn id="17" dur="500"/>
                                        <p:tgtEl>
                                          <p:spTgt spid="84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1" grpId="0" animBg="1"/>
      <p:bldP spid="841732" grpId="0" animBg="1"/>
      <p:bldP spid="8417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r>
              <a:rPr lang="en-US" altLang="zh-TW" smtClean="0"/>
              <a:t>CK Farn, CYCU</a:t>
            </a:r>
            <a:endParaRPr lang="zh-TW" altLang="en-US"/>
          </a:p>
        </p:txBody>
      </p:sp>
      <p:sp>
        <p:nvSpPr>
          <p:cNvPr id="8" name="投影片編號版面配置區 4"/>
          <p:cNvSpPr>
            <a:spLocks noGrp="1"/>
          </p:cNvSpPr>
          <p:nvPr>
            <p:ph type="sldNum" sz="quarter" idx="11"/>
          </p:nvPr>
        </p:nvSpPr>
        <p:spPr/>
        <p:txBody>
          <a:bodyPr/>
          <a:lstStyle/>
          <a:p>
            <a:fld id="{9D6C1FA6-3280-430A-AC99-8974A0301B96}" type="slidenum">
              <a:rPr lang="en-US" altLang="zh-TW"/>
              <a:pPr/>
              <a:t>3</a:t>
            </a:fld>
            <a:endParaRPr lang="en-US" altLang="zh-TW"/>
          </a:p>
        </p:txBody>
      </p:sp>
      <p:pic>
        <p:nvPicPr>
          <p:cNvPr id="798722" name="Picture 2" descr="autoshowprius_cutaw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54525" y="1855788"/>
            <a:ext cx="5476875" cy="365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23" name="Rectangle 3"/>
          <p:cNvSpPr>
            <a:spLocks noGrp="1" noChangeArrowheads="1"/>
          </p:cNvSpPr>
          <p:nvPr>
            <p:ph type="title"/>
          </p:nvPr>
        </p:nvSpPr>
        <p:spPr/>
        <p:txBody>
          <a:bodyPr/>
          <a:lstStyle/>
          <a:p>
            <a:r>
              <a:rPr lang="en-US" altLang="zh-TW">
                <a:ea typeface="新細明體" panose="02020500000000000000" pitchFamily="18" charset="-120"/>
              </a:rPr>
              <a:t>Measurement</a:t>
            </a:r>
          </a:p>
        </p:txBody>
      </p:sp>
      <p:sp>
        <p:nvSpPr>
          <p:cNvPr id="798724" name="AutoShape 4"/>
          <p:cNvSpPr>
            <a:spLocks noChangeArrowheads="1"/>
          </p:cNvSpPr>
          <p:nvPr/>
        </p:nvSpPr>
        <p:spPr bwMode="auto">
          <a:xfrm>
            <a:off x="0" y="1855788"/>
            <a:ext cx="5207000" cy="98583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Selecting </a:t>
            </a:r>
          </a:p>
          <a:p>
            <a:pPr algn="ctr"/>
            <a:r>
              <a:rPr kumimoji="0" lang="en-US" altLang="zh-TW" b="1">
                <a:latin typeface="Arial" panose="020B0604020202020204" pitchFamily="34" charset="0"/>
              </a:rPr>
              <a:t>measurable phenomena</a:t>
            </a:r>
          </a:p>
        </p:txBody>
      </p:sp>
      <p:sp>
        <p:nvSpPr>
          <p:cNvPr id="798725" name="AutoShape 5"/>
          <p:cNvSpPr>
            <a:spLocks noChangeArrowheads="1"/>
          </p:cNvSpPr>
          <p:nvPr/>
        </p:nvSpPr>
        <p:spPr bwMode="auto">
          <a:xfrm>
            <a:off x="0" y="3360738"/>
            <a:ext cx="5207000" cy="985837"/>
          </a:xfrm>
          <a:prstGeom prst="roundRect">
            <a:avLst>
              <a:gd name="adj" fmla="val 16667"/>
            </a:avLst>
          </a:prstGeom>
          <a:solidFill>
            <a:srgbClr val="FFC34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Developing a set of </a:t>
            </a:r>
          </a:p>
          <a:p>
            <a:pPr algn="ctr"/>
            <a:r>
              <a:rPr kumimoji="0" lang="en-US" altLang="zh-TW" b="1">
                <a:latin typeface="Arial" panose="020B0604020202020204" pitchFamily="34" charset="0"/>
              </a:rPr>
              <a:t>mapping rules</a:t>
            </a:r>
          </a:p>
        </p:txBody>
      </p:sp>
      <p:sp>
        <p:nvSpPr>
          <p:cNvPr id="798726" name="AutoShape 6"/>
          <p:cNvSpPr>
            <a:spLocks noChangeArrowheads="1"/>
          </p:cNvSpPr>
          <p:nvPr/>
        </p:nvSpPr>
        <p:spPr bwMode="auto">
          <a:xfrm>
            <a:off x="0" y="4851400"/>
            <a:ext cx="5207000" cy="985838"/>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Applying the mapping rule</a:t>
            </a:r>
          </a:p>
          <a:p>
            <a:pPr algn="ctr"/>
            <a:r>
              <a:rPr kumimoji="0" lang="en-US" altLang="zh-TW" b="1">
                <a:latin typeface="Arial" panose="020B0604020202020204" pitchFamily="34" charset="0"/>
              </a:rPr>
              <a:t>to each phenomenon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24"/>
                                        </p:tgtEl>
                                        <p:attrNameLst>
                                          <p:attrName>style.visibility</p:attrName>
                                        </p:attrNameLst>
                                      </p:cBhvr>
                                      <p:to>
                                        <p:strVal val="visible"/>
                                      </p:to>
                                    </p:set>
                                    <p:animEffect transition="in" filter="blinds(horizontal)">
                                      <p:cBhvr>
                                        <p:cTn id="7" dur="500"/>
                                        <p:tgtEl>
                                          <p:spTgt spid="798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25"/>
                                        </p:tgtEl>
                                        <p:attrNameLst>
                                          <p:attrName>style.visibility</p:attrName>
                                        </p:attrNameLst>
                                      </p:cBhvr>
                                      <p:to>
                                        <p:strVal val="visible"/>
                                      </p:to>
                                    </p:set>
                                    <p:animEffect transition="in" filter="blinds(horizontal)">
                                      <p:cBhvr>
                                        <p:cTn id="12" dur="500"/>
                                        <p:tgtEl>
                                          <p:spTgt spid="798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8726"/>
                                        </p:tgtEl>
                                        <p:attrNameLst>
                                          <p:attrName>style.visibility</p:attrName>
                                        </p:attrNameLst>
                                      </p:cBhvr>
                                      <p:to>
                                        <p:strVal val="visible"/>
                                      </p:to>
                                    </p:set>
                                    <p:animEffect transition="in" filter="blinds(horizontal)">
                                      <p:cBhvr>
                                        <p:cTn id="17" dur="500"/>
                                        <p:tgtEl>
                                          <p:spTgt spid="798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4" grpId="0" animBg="1"/>
      <p:bldP spid="798725" grpId="0" animBg="1"/>
      <p:bldP spid="7987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7048F429-6565-4646-966D-0FDF7AE4B2A0}" type="slidenum">
              <a:rPr lang="en-US" altLang="zh-TW"/>
              <a:pPr/>
              <a:t>30</a:t>
            </a:fld>
            <a:endParaRPr lang="en-US" altLang="zh-TW"/>
          </a:p>
        </p:txBody>
      </p:sp>
      <p:sp>
        <p:nvSpPr>
          <p:cNvPr id="865282" name="Rectangle 2"/>
          <p:cNvSpPr>
            <a:spLocks noGrp="1" noChangeArrowheads="1"/>
          </p:cNvSpPr>
          <p:nvPr>
            <p:ph type="title"/>
          </p:nvPr>
        </p:nvSpPr>
        <p:spPr/>
        <p:txBody>
          <a:bodyPr/>
          <a:lstStyle/>
          <a:p>
            <a:r>
              <a:rPr lang="en-US" altLang="zh-TW" dirty="0" smtClean="0">
                <a:latin typeface="Times" panose="02020603050405020304" pitchFamily="18" charset="0"/>
              </a:rPr>
              <a:t>Reliability </a:t>
            </a:r>
            <a:r>
              <a:rPr lang="zh-TW" altLang="en-US" dirty="0" smtClean="0"/>
              <a:t>信度 </a:t>
            </a:r>
            <a:endParaRPr lang="en-US" altLang="zh-TW" dirty="0"/>
          </a:p>
        </p:txBody>
      </p:sp>
      <p:sp>
        <p:nvSpPr>
          <p:cNvPr id="865283" name="Rectangle 3"/>
          <p:cNvSpPr>
            <a:spLocks noGrp="1" noChangeArrowheads="1"/>
          </p:cNvSpPr>
          <p:nvPr>
            <p:ph type="body" idx="1"/>
          </p:nvPr>
        </p:nvSpPr>
        <p:spPr/>
        <p:txBody>
          <a:bodyPr/>
          <a:lstStyle/>
          <a:p>
            <a:r>
              <a:rPr lang="en-US" altLang="zh-TW" dirty="0" smtClean="0"/>
              <a:t>The stability and trustworthiness of a measure</a:t>
            </a:r>
          </a:p>
          <a:p>
            <a:pPr lvl="1"/>
            <a:r>
              <a:rPr lang="en-US" altLang="zh-TW" dirty="0" smtClean="0"/>
              <a:t>Test retest reliability, split-half reliability, alternate-form reliability</a:t>
            </a:r>
          </a:p>
          <a:p>
            <a:r>
              <a:rPr lang="en-US" altLang="zh-TW" dirty="0" smtClean="0"/>
              <a:t>Internal consistency of a measurement tool</a:t>
            </a:r>
          </a:p>
          <a:p>
            <a:pPr lvl="1"/>
            <a:r>
              <a:rPr lang="en-US" altLang="zh-TW" dirty="0" smtClean="0">
                <a:latin typeface="Times" panose="02020603050405020304" pitchFamily="18" charset="0"/>
              </a:rPr>
              <a:t>e.g. Cronbach </a:t>
            </a:r>
            <a:r>
              <a:rPr lang="en-US" altLang="zh-TW" dirty="0" smtClean="0">
                <a:latin typeface="Symbol" panose="05050102010706020507" pitchFamily="18" charset="2"/>
              </a:rPr>
              <a:t>a	</a:t>
            </a:r>
          </a:p>
          <a:p>
            <a:r>
              <a:rPr lang="en-US" altLang="zh-TW" dirty="0" smtClean="0"/>
              <a:t>Internal consistency of different raters</a:t>
            </a:r>
          </a:p>
          <a:p>
            <a:pPr lvl="1"/>
            <a:r>
              <a:rPr lang="en-US" altLang="zh-TW" dirty="0" smtClean="0"/>
              <a:t>Inter-rater reliability</a:t>
            </a:r>
          </a:p>
          <a:p>
            <a:pPr lvl="1"/>
            <a:r>
              <a:rPr lang="en-US" altLang="zh-TW" dirty="0" smtClean="0"/>
              <a:t>Truncated scores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2"/>
          <p:cNvSpPr>
            <a:spLocks noGrp="1"/>
          </p:cNvSpPr>
          <p:nvPr>
            <p:ph type="ftr" sz="quarter" idx="10"/>
          </p:nvPr>
        </p:nvSpPr>
        <p:spPr/>
        <p:txBody>
          <a:bodyPr/>
          <a:lstStyle/>
          <a:p>
            <a:r>
              <a:rPr lang="en-US" altLang="zh-TW" smtClean="0"/>
              <a:t>CK Farn, CYCU</a:t>
            </a:r>
            <a:endParaRPr lang="zh-TW" altLang="en-US"/>
          </a:p>
        </p:txBody>
      </p:sp>
      <p:sp>
        <p:nvSpPr>
          <p:cNvPr id="7" name="投影片編號版面配置區 3"/>
          <p:cNvSpPr>
            <a:spLocks noGrp="1"/>
          </p:cNvSpPr>
          <p:nvPr>
            <p:ph type="sldNum" sz="quarter" idx="11"/>
          </p:nvPr>
        </p:nvSpPr>
        <p:spPr/>
        <p:txBody>
          <a:bodyPr/>
          <a:lstStyle/>
          <a:p>
            <a:fld id="{7E09761F-505A-4B6D-BA33-8F219A2CFB8A}" type="slidenum">
              <a:rPr lang="en-US" altLang="zh-TW"/>
              <a:pPr/>
              <a:t>31</a:t>
            </a:fld>
            <a:endParaRPr lang="en-US" altLang="zh-TW"/>
          </a:p>
        </p:txBody>
      </p:sp>
      <p:sp>
        <p:nvSpPr>
          <p:cNvPr id="849922" name="Rectangle 2"/>
          <p:cNvSpPr>
            <a:spLocks noGrp="1" noChangeArrowheads="1"/>
          </p:cNvSpPr>
          <p:nvPr>
            <p:ph type="title"/>
          </p:nvPr>
        </p:nvSpPr>
        <p:spPr/>
        <p:txBody>
          <a:bodyPr/>
          <a:lstStyle/>
          <a:p>
            <a:r>
              <a:rPr lang="en-US" altLang="zh-TW">
                <a:ea typeface="新細明體" panose="02020500000000000000" pitchFamily="18" charset="-120"/>
              </a:rPr>
              <a:t>Practicality</a:t>
            </a:r>
          </a:p>
        </p:txBody>
      </p:sp>
      <p:sp>
        <p:nvSpPr>
          <p:cNvPr id="849923" name="AutoShape 3"/>
          <p:cNvSpPr>
            <a:spLocks noChangeArrowheads="1"/>
          </p:cNvSpPr>
          <p:nvPr/>
        </p:nvSpPr>
        <p:spPr bwMode="auto">
          <a:xfrm>
            <a:off x="496888" y="2265363"/>
            <a:ext cx="2894012" cy="322738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b="1">
                <a:latin typeface="Arial" panose="020B0604020202020204" pitchFamily="34" charset="0"/>
              </a:rPr>
              <a:t>Economy</a:t>
            </a:r>
          </a:p>
        </p:txBody>
      </p:sp>
      <p:sp>
        <p:nvSpPr>
          <p:cNvPr id="849924" name="AutoShape 4"/>
          <p:cNvSpPr>
            <a:spLocks noChangeArrowheads="1"/>
          </p:cNvSpPr>
          <p:nvPr/>
        </p:nvSpPr>
        <p:spPr bwMode="auto">
          <a:xfrm>
            <a:off x="6867525" y="2265363"/>
            <a:ext cx="2892425" cy="3227387"/>
          </a:xfrm>
          <a:prstGeom prst="roundRect">
            <a:avLst>
              <a:gd name="adj" fmla="val 16667"/>
            </a:avLst>
          </a:prstGeom>
          <a:solidFill>
            <a:srgbClr val="5AC07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b="1">
                <a:solidFill>
                  <a:schemeClr val="bg1"/>
                </a:solidFill>
                <a:latin typeface="Arial" panose="020B0604020202020204" pitchFamily="34" charset="0"/>
              </a:rPr>
              <a:t>Interpretability</a:t>
            </a:r>
          </a:p>
        </p:txBody>
      </p:sp>
      <p:sp>
        <p:nvSpPr>
          <p:cNvPr id="849925" name="AutoShape 5"/>
          <p:cNvSpPr>
            <a:spLocks noChangeArrowheads="1"/>
          </p:cNvSpPr>
          <p:nvPr/>
        </p:nvSpPr>
        <p:spPr bwMode="auto">
          <a:xfrm>
            <a:off x="3630613" y="2265363"/>
            <a:ext cx="2892425" cy="3227387"/>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b="1">
                <a:solidFill>
                  <a:schemeClr val="bg1"/>
                </a:solidFill>
                <a:latin typeface="Arial" panose="020B0604020202020204" pitchFamily="34" charset="0"/>
              </a:rPr>
              <a:t>Convenience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23"/>
                                        </p:tgtEl>
                                        <p:attrNameLst>
                                          <p:attrName>style.visibility</p:attrName>
                                        </p:attrNameLst>
                                      </p:cBhvr>
                                      <p:to>
                                        <p:strVal val="visible"/>
                                      </p:to>
                                    </p:set>
                                    <p:animEffect transition="in" filter="blinds(horizontal)">
                                      <p:cBhvr>
                                        <p:cTn id="7" dur="500"/>
                                        <p:tgtEl>
                                          <p:spTgt spid="849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9925"/>
                                        </p:tgtEl>
                                        <p:attrNameLst>
                                          <p:attrName>style.visibility</p:attrName>
                                        </p:attrNameLst>
                                      </p:cBhvr>
                                      <p:to>
                                        <p:strVal val="visible"/>
                                      </p:to>
                                    </p:set>
                                    <p:animEffect transition="in" filter="blinds(horizontal)">
                                      <p:cBhvr>
                                        <p:cTn id="12" dur="500"/>
                                        <p:tgtEl>
                                          <p:spTgt spid="8499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9924"/>
                                        </p:tgtEl>
                                        <p:attrNameLst>
                                          <p:attrName>style.visibility</p:attrName>
                                        </p:attrNameLst>
                                      </p:cBhvr>
                                      <p:to>
                                        <p:strVal val="visible"/>
                                      </p:to>
                                    </p:set>
                                    <p:animEffect transition="in" filter="blinds(horizontal)">
                                      <p:cBhvr>
                                        <p:cTn id="17" dur="500"/>
                                        <p:tgtEl>
                                          <p:spTgt spid="849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animBg="1"/>
      <p:bldP spid="849924" grpId="0" animBg="1"/>
      <p:bldP spid="8499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8C2CFEDA-1674-459C-B5B3-A9B1362608E3}" type="slidenum">
              <a:rPr lang="en-US" altLang="zh-TW"/>
              <a:pPr/>
              <a:t>32</a:t>
            </a:fld>
            <a:endParaRPr lang="en-US" altLang="zh-TW"/>
          </a:p>
        </p:txBody>
      </p:sp>
      <p:sp>
        <p:nvSpPr>
          <p:cNvPr id="858114" name="Rectangle 2"/>
          <p:cNvSpPr>
            <a:spLocks noGrp="1" noChangeArrowheads="1"/>
          </p:cNvSpPr>
          <p:nvPr>
            <p:ph type="title"/>
          </p:nvPr>
        </p:nvSpPr>
        <p:spPr/>
        <p:txBody>
          <a:bodyPr/>
          <a:lstStyle/>
          <a:p>
            <a:r>
              <a:rPr lang="en-US" altLang="zh-TW" dirty="0" smtClean="0"/>
              <a:t>Measurement Theory </a:t>
            </a:r>
            <a:r>
              <a:rPr lang="zh-TW" altLang="en-US" dirty="0" smtClean="0">
                <a:latin typeface="+mn-ea"/>
                <a:ea typeface="+mn-ea"/>
              </a:rPr>
              <a:t>測量理論 </a:t>
            </a:r>
            <a:endParaRPr lang="en-US" altLang="zh-TW" dirty="0"/>
          </a:p>
        </p:txBody>
      </p:sp>
      <p:sp>
        <p:nvSpPr>
          <p:cNvPr id="858115" name="Rectangle 3"/>
          <p:cNvSpPr>
            <a:spLocks noGrp="1" noChangeArrowheads="1"/>
          </p:cNvSpPr>
          <p:nvPr>
            <p:ph type="body" idx="1"/>
          </p:nvPr>
        </p:nvSpPr>
        <p:spPr/>
        <p:txBody>
          <a:bodyPr/>
          <a:lstStyle/>
          <a:p>
            <a:r>
              <a:rPr lang="en-US" altLang="zh-TW" dirty="0" smtClean="0"/>
              <a:t>The mere-measurement effect</a:t>
            </a:r>
          </a:p>
          <a:p>
            <a:pPr lvl="1"/>
            <a:r>
              <a:rPr lang="en-US" altLang="zh-TW" smtClean="0"/>
              <a:t>Measurement </a:t>
            </a:r>
            <a:r>
              <a:rPr lang="en-US" altLang="zh-TW" dirty="0" smtClean="0"/>
              <a:t>drives our behavior</a:t>
            </a:r>
          </a:p>
          <a:p>
            <a:pPr lvl="1"/>
            <a:r>
              <a:rPr lang="en-US" altLang="zh-TW" dirty="0" smtClean="0"/>
              <a:t>A phenomenon in behavioral psychology</a:t>
            </a:r>
          </a:p>
          <a:p>
            <a:pPr lvl="1"/>
            <a:r>
              <a:rPr lang="en-US" altLang="zh-TW" dirty="0" smtClean="0"/>
              <a:t>It explains that merely measuring or questioning an individual’s intentions or anticipated regret changes his or her subsequent behavior</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Assignment </a:t>
            </a:r>
            <a:r>
              <a:rPr lang="en-US" altLang="zh-TW" dirty="0" smtClean="0"/>
              <a:t>#7</a:t>
            </a:r>
            <a:endParaRPr lang="zh-TW" altLang="en-US" dirty="0"/>
          </a:p>
        </p:txBody>
      </p:sp>
      <p:sp>
        <p:nvSpPr>
          <p:cNvPr id="3" name="內容版面配置區 2"/>
          <p:cNvSpPr>
            <a:spLocks noGrp="1"/>
          </p:cNvSpPr>
          <p:nvPr>
            <p:ph idx="1"/>
          </p:nvPr>
        </p:nvSpPr>
        <p:spPr>
          <a:xfrm>
            <a:off x="744662" y="1694458"/>
            <a:ext cx="8975724" cy="4106863"/>
          </a:xfrm>
        </p:spPr>
        <p:txBody>
          <a:bodyPr/>
          <a:lstStyle/>
          <a:p>
            <a:r>
              <a:rPr lang="en-US" altLang="zh-TW" sz="2000" dirty="0" smtClean="0"/>
              <a:t>Do a brief survey of the concepts “service quality”  using Google Scholar, and read the relevant papers related to the development and usage of the measurement instrument (or scale)</a:t>
            </a:r>
            <a:endParaRPr lang="en-US" altLang="zh-TW" sz="2000" dirty="0" smtClean="0"/>
          </a:p>
          <a:p>
            <a:r>
              <a:rPr lang="en-US" altLang="zh-TW" sz="2000" dirty="0" smtClean="0"/>
              <a:t>Briefly describe </a:t>
            </a:r>
            <a:r>
              <a:rPr lang="en-US" altLang="zh-TW" sz="2000" dirty="0" smtClean="0"/>
              <a:t>its </a:t>
            </a:r>
            <a:r>
              <a:rPr lang="en-US" altLang="zh-TW" sz="2000" dirty="0" smtClean="0"/>
              <a:t>development process (or </a:t>
            </a:r>
            <a:r>
              <a:rPr lang="en-US" altLang="zh-TW" sz="2000" smtClean="0"/>
              <a:t>history)</a:t>
            </a:r>
            <a:endParaRPr lang="en-US" altLang="zh-TW" sz="2000" dirty="0" smtClean="0"/>
          </a:p>
          <a:p>
            <a:r>
              <a:rPr lang="en-US" altLang="zh-TW" sz="2000" dirty="0" smtClean="0"/>
              <a:t>What are the dimensions of the instrument, and what are the items</a:t>
            </a:r>
          </a:p>
          <a:p>
            <a:r>
              <a:rPr lang="en-US" altLang="zh-TW" sz="2000" dirty="0" smtClean="0"/>
              <a:t>Discuss the scale from the perspectives of </a:t>
            </a:r>
          </a:p>
          <a:p>
            <a:pPr lvl="1"/>
            <a:r>
              <a:rPr lang="en-US" altLang="zh-TW" sz="1600" dirty="0" smtClean="0"/>
              <a:t>1. </a:t>
            </a:r>
            <a:r>
              <a:rPr lang="en-US" altLang="zh-TW" sz="1600" dirty="0"/>
              <a:t>C</a:t>
            </a:r>
            <a:r>
              <a:rPr lang="en-US" altLang="zh-TW" sz="1600" dirty="0" smtClean="0"/>
              <a:t>onstruct validity</a:t>
            </a:r>
          </a:p>
          <a:p>
            <a:pPr lvl="1"/>
            <a:r>
              <a:rPr lang="en-US" altLang="zh-TW" sz="1600" dirty="0" smtClean="0"/>
              <a:t>2. Reliability </a:t>
            </a:r>
          </a:p>
          <a:p>
            <a:pPr lvl="1"/>
            <a:r>
              <a:rPr lang="en-US" altLang="zh-TW" sz="1600" dirty="0" smtClean="0"/>
              <a:t>3. REAL and PERCEIVED quality</a:t>
            </a:r>
            <a:endParaRPr lang="en-US" altLang="zh-TW" sz="1600" dirty="0" smtClean="0"/>
          </a:p>
          <a:p>
            <a:r>
              <a:rPr lang="en-US" altLang="zh-TW" sz="2000" dirty="0" smtClean="0"/>
              <a:t>How widely has it been adopted in academic research? </a:t>
            </a:r>
            <a:endParaRPr lang="en-US" altLang="zh-TW" sz="2000" dirty="0" smtClean="0"/>
          </a:p>
          <a:p>
            <a:r>
              <a:rPr lang="en-US" altLang="zh-TW" sz="2000" dirty="0" smtClean="0"/>
              <a:t>Prepare </a:t>
            </a:r>
            <a:r>
              <a:rPr lang="en-US" altLang="zh-TW" sz="2000" dirty="0"/>
              <a:t>a short </a:t>
            </a:r>
            <a:r>
              <a:rPr lang="en-US" altLang="zh-TW" sz="2000" dirty="0" err="1"/>
              <a:t>ppt</a:t>
            </a:r>
            <a:r>
              <a:rPr lang="en-US" altLang="zh-TW" sz="2000" dirty="0"/>
              <a:t> document, no more that SIX pages</a:t>
            </a:r>
          </a:p>
          <a:p>
            <a:r>
              <a:rPr lang="en-US" altLang="zh-TW" sz="2000" dirty="0"/>
              <a:t>File name: </a:t>
            </a:r>
            <a:r>
              <a:rPr lang="en-US" altLang="zh-TW" sz="2000" dirty="0" err="1" smtClean="0"/>
              <a:t>HW7_SID_Name.ppt</a:t>
            </a:r>
            <a:endParaRPr lang="en-US" altLang="zh-TW" sz="2000" dirty="0"/>
          </a:p>
          <a:p>
            <a:r>
              <a:rPr lang="en-US" altLang="zh-TW" sz="2000" dirty="0"/>
              <a:t>Upload your </a:t>
            </a:r>
            <a:r>
              <a:rPr lang="en-US" altLang="zh-TW" sz="2000" dirty="0" err="1"/>
              <a:t>ppt</a:t>
            </a:r>
            <a:r>
              <a:rPr lang="en-US" altLang="zh-TW" sz="2000" dirty="0"/>
              <a:t> file </a:t>
            </a:r>
            <a:r>
              <a:rPr lang="en-US" altLang="zh-TW" sz="2000" dirty="0"/>
              <a:t>to </a:t>
            </a:r>
            <a:r>
              <a:rPr lang="en-US" altLang="zh-TW" sz="2000" dirty="0">
                <a:hlinkClick r:id="rId3"/>
              </a:rPr>
              <a:t>https://</a:t>
            </a:r>
            <a:r>
              <a:rPr lang="en-US" altLang="zh-TW" sz="2000" dirty="0" err="1" smtClean="0">
                <a:hlinkClick r:id="rId3"/>
              </a:rPr>
              <a:t>mega.linkin.tw</a:t>
            </a:r>
            <a:r>
              <a:rPr lang="en-US" altLang="zh-TW" sz="2000" dirty="0" smtClean="0">
                <a:hlinkClick r:id="rId3"/>
              </a:rPr>
              <a:t>/</a:t>
            </a:r>
            <a:r>
              <a:rPr lang="en-US" altLang="zh-TW" sz="2000" dirty="0" err="1" smtClean="0">
                <a:hlinkClick r:id="rId3"/>
              </a:rPr>
              <a:t>index.php</a:t>
            </a:r>
            <a:r>
              <a:rPr lang="en-US" altLang="zh-TW" sz="2000" dirty="0" smtClean="0">
                <a:hlinkClick r:id="rId3"/>
              </a:rPr>
              <a:t>/s/</a:t>
            </a:r>
            <a:r>
              <a:rPr lang="en-US" altLang="zh-TW" sz="2000" dirty="0" err="1" smtClean="0">
                <a:hlinkClick r:id="rId3"/>
              </a:rPr>
              <a:t>ZpxGfstBCeTtCLb</a:t>
            </a:r>
            <a:endParaRPr lang="en-US" altLang="zh-TW" sz="2000" dirty="0" smtClean="0"/>
          </a:p>
          <a:p>
            <a:pPr marL="0" indent="0">
              <a:buNone/>
            </a:pPr>
            <a:endParaRPr lang="en-US" altLang="zh-TW" sz="2000" dirty="0" smtClean="0"/>
          </a:p>
          <a:p>
            <a:endParaRPr lang="en-US" altLang="zh-TW" sz="2000" dirty="0" smtClean="0"/>
          </a:p>
          <a:p>
            <a:pPr marL="0" indent="0">
              <a:buNone/>
            </a:pPr>
            <a:r>
              <a:rPr lang="en-US" altLang="zh-TW" sz="2000" dirty="0" smtClean="0"/>
              <a:t>	</a:t>
            </a:r>
            <a:endParaRPr lang="zh-TW" altLang="en-US" sz="2000"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BFE858EB-84F4-49E2-9295-88C6C98FFC05}" type="slidenum">
              <a:rPr lang="en-US" altLang="zh-TW" smtClean="0"/>
              <a:pPr>
                <a:defRPr/>
              </a:pPr>
              <a:t>33</a:t>
            </a:fld>
            <a:endParaRPr lang="en-US" altLang="zh-TW"/>
          </a:p>
        </p:txBody>
      </p:sp>
    </p:spTree>
    <p:extLst>
      <p:ext uri="{BB962C8B-B14F-4D97-AF65-F5344CB8AC3E}">
        <p14:creationId xmlns:p14="http://schemas.microsoft.com/office/powerpoint/2010/main" val="116299116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C798CDE2-BBC4-4372-9EE4-62F9F0945F92}" type="slidenum">
              <a:rPr lang="en-US" altLang="zh-TW" smtClean="0"/>
              <a:pPr/>
              <a:t>34</a:t>
            </a:fld>
            <a:endParaRPr lang="en-US" altLang="zh-TW"/>
          </a:p>
        </p:txBody>
      </p:sp>
    </p:spTree>
    <p:extLst>
      <p:ext uri="{BB962C8B-B14F-4D97-AF65-F5344CB8AC3E}">
        <p14:creationId xmlns:p14="http://schemas.microsoft.com/office/powerpoint/2010/main" val="149316995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5"/>
          <p:cNvSpPr>
            <a:spLocks noGrp="1"/>
          </p:cNvSpPr>
          <p:nvPr>
            <p:ph type="sldNum" sz="quarter" idx="11"/>
          </p:nvPr>
        </p:nvSpPr>
        <p:spPr/>
        <p:txBody>
          <a:bodyPr/>
          <a:lstStyle/>
          <a:p>
            <a:fld id="{91D9E12D-3586-4334-B559-2713A9A3D3DE}" type="slidenum">
              <a:rPr lang="en-US" altLang="zh-TW"/>
              <a:pPr/>
              <a:t>4</a:t>
            </a:fld>
            <a:endParaRPr lang="en-US" altLang="zh-TW"/>
          </a:p>
        </p:txBody>
      </p:sp>
      <p:sp>
        <p:nvSpPr>
          <p:cNvPr id="800770" name="Rectangle 2"/>
          <p:cNvSpPr>
            <a:spLocks noGrp="1" noChangeArrowheads="1"/>
          </p:cNvSpPr>
          <p:nvPr>
            <p:ph type="title"/>
          </p:nvPr>
        </p:nvSpPr>
        <p:spPr/>
        <p:txBody>
          <a:bodyPr/>
          <a:lstStyle/>
          <a:p>
            <a:r>
              <a:rPr lang="en-US" altLang="zh-TW">
                <a:ea typeface="新細明體" panose="02020500000000000000" pitchFamily="18" charset="-120"/>
              </a:rPr>
              <a:t>Characteristics of Measurement</a:t>
            </a:r>
          </a:p>
        </p:txBody>
      </p:sp>
      <p:pic>
        <p:nvPicPr>
          <p:cNvPr id="800771" name="Picture 3" descr="coo01757_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838325"/>
            <a:ext cx="8358188" cy="441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頁尾版面配置區 2"/>
          <p:cNvSpPr>
            <a:spLocks noGrp="1"/>
          </p:cNvSpPr>
          <p:nvPr>
            <p:ph type="ftr" sz="quarter" idx="10"/>
          </p:nvPr>
        </p:nvSpPr>
        <p:spPr/>
        <p:txBody>
          <a:bodyPr/>
          <a:lstStyle/>
          <a:p>
            <a:r>
              <a:rPr lang="en-US" altLang="zh-TW" smtClean="0"/>
              <a:t>CK Farn, CYCU</a:t>
            </a:r>
            <a:endParaRPr lang="zh-TW" altLang="en-US"/>
          </a:p>
        </p:txBody>
      </p:sp>
      <p:sp>
        <p:nvSpPr>
          <p:cNvPr id="12" name="投影片編號版面配置區 3"/>
          <p:cNvSpPr>
            <a:spLocks noGrp="1"/>
          </p:cNvSpPr>
          <p:nvPr>
            <p:ph type="sldNum" sz="quarter" idx="11"/>
          </p:nvPr>
        </p:nvSpPr>
        <p:spPr/>
        <p:txBody>
          <a:bodyPr/>
          <a:lstStyle/>
          <a:p>
            <a:fld id="{59766E5C-612A-421B-95B0-49A12DD91FB6}" type="slidenum">
              <a:rPr lang="en-US" altLang="zh-TW"/>
              <a:pPr/>
              <a:t>5</a:t>
            </a:fld>
            <a:endParaRPr lang="en-US" altLang="zh-TW"/>
          </a:p>
        </p:txBody>
      </p:sp>
      <p:sp>
        <p:nvSpPr>
          <p:cNvPr id="804866" name="Rectangle 2"/>
          <p:cNvSpPr>
            <a:spLocks noGrp="1" noChangeArrowheads="1"/>
          </p:cNvSpPr>
          <p:nvPr>
            <p:ph type="title"/>
          </p:nvPr>
        </p:nvSpPr>
        <p:spPr/>
        <p:txBody>
          <a:bodyPr/>
          <a:lstStyle/>
          <a:p>
            <a:r>
              <a:rPr lang="en-US" altLang="zh-TW">
                <a:ea typeface="新細明體" panose="02020500000000000000" pitchFamily="18" charset="-120"/>
              </a:rPr>
              <a:t>Types of Scales </a:t>
            </a:r>
          </a:p>
        </p:txBody>
      </p:sp>
      <p:sp>
        <p:nvSpPr>
          <p:cNvPr id="804867"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04868"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04869" name="AutoShape 5"/>
          <p:cNvSpPr>
            <a:spLocks noChangeArrowheads="1"/>
          </p:cNvSpPr>
          <p:nvPr/>
        </p:nvSpPr>
        <p:spPr bwMode="auto">
          <a:xfrm>
            <a:off x="358775" y="4687888"/>
            <a:ext cx="3579813" cy="806450"/>
          </a:xfrm>
          <a:prstGeom prst="roundRect">
            <a:avLst>
              <a:gd name="adj" fmla="val 16667"/>
            </a:avLst>
          </a:prstGeom>
          <a:solidFill>
            <a:srgbClr val="FFAE0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04870"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04871" name="Text Box 7"/>
          <p:cNvSpPr txBox="1">
            <a:spLocks noChangeArrowheads="1"/>
          </p:cNvSpPr>
          <p:nvPr/>
        </p:nvSpPr>
        <p:spPr bwMode="auto">
          <a:xfrm>
            <a:off x="4455641" y="1790606"/>
            <a:ext cx="4801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dirty="0" smtClean="0">
                <a:latin typeface="Times New Roman" panose="02020603050405020304" pitchFamily="18" charset="0"/>
                <a:ea typeface="新細明體" panose="02020500000000000000" pitchFamily="18" charset="-120"/>
              </a:rPr>
              <a:t>Categorical: e.g. gender</a:t>
            </a:r>
          </a:p>
          <a:p>
            <a:r>
              <a:rPr lang="zh-TW" altLang="en-US" dirty="0" smtClean="0">
                <a:latin typeface="Times New Roman" panose="02020603050405020304" pitchFamily="18" charset="0"/>
                <a:ea typeface="新細明體" panose="02020500000000000000" pitchFamily="18" charset="-120"/>
              </a:rPr>
              <a:t>（</a:t>
            </a:r>
            <a:r>
              <a:rPr lang="zh-TW" altLang="en-US" dirty="0">
                <a:latin typeface="Times New Roman" panose="02020603050405020304" pitchFamily="18" charset="0"/>
                <a:ea typeface="新細明體" panose="02020500000000000000" pitchFamily="18" charset="-120"/>
              </a:rPr>
              <a:t>男、女）；（製造業、服務業）</a:t>
            </a:r>
          </a:p>
        </p:txBody>
      </p:sp>
      <p:sp>
        <p:nvSpPr>
          <p:cNvPr id="804872" name="Text Box 8"/>
          <p:cNvSpPr txBox="1">
            <a:spLocks noChangeArrowheads="1"/>
          </p:cNvSpPr>
          <p:nvPr/>
        </p:nvSpPr>
        <p:spPr bwMode="auto">
          <a:xfrm>
            <a:off x="4427562" y="2714625"/>
            <a:ext cx="47532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dirty="0" smtClean="0">
                <a:latin typeface="Times New Roman" panose="02020603050405020304" pitchFamily="18" charset="0"/>
                <a:ea typeface="新細明體" panose="02020500000000000000" pitchFamily="18" charset="-120"/>
              </a:rPr>
              <a:t>Rank order: e.g. big, medium, small</a:t>
            </a:r>
          </a:p>
          <a:p>
            <a:r>
              <a:rPr lang="zh-TW" altLang="en-US" dirty="0" smtClean="0">
                <a:latin typeface="Times New Roman" panose="02020603050405020304" pitchFamily="18" charset="0"/>
                <a:ea typeface="新細明體" panose="02020500000000000000" pitchFamily="18" charset="-120"/>
              </a:rPr>
              <a:t>（</a:t>
            </a:r>
            <a:r>
              <a:rPr lang="zh-TW" altLang="en-US" dirty="0">
                <a:latin typeface="Times New Roman" panose="02020603050405020304" pitchFamily="18" charset="0"/>
                <a:ea typeface="新細明體" panose="02020500000000000000" pitchFamily="18" charset="-120"/>
              </a:rPr>
              <a:t>大、中、小）</a:t>
            </a:r>
          </a:p>
        </p:txBody>
      </p:sp>
      <p:sp>
        <p:nvSpPr>
          <p:cNvPr id="804873" name="Text Box 9"/>
          <p:cNvSpPr txBox="1">
            <a:spLocks noChangeArrowheads="1"/>
          </p:cNvSpPr>
          <p:nvPr/>
        </p:nvSpPr>
        <p:spPr bwMode="auto">
          <a:xfrm>
            <a:off x="4489450" y="3761735"/>
            <a:ext cx="38363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dirty="0" err="1" smtClean="0">
                <a:latin typeface="Times New Roman" panose="02020603050405020304" pitchFamily="18" charset="0"/>
                <a:ea typeface="新細明體" panose="02020500000000000000" pitchFamily="18" charset="-120"/>
              </a:rPr>
              <a:t>Equi</a:t>
            </a:r>
            <a:r>
              <a:rPr lang="en-US" altLang="zh-TW" dirty="0" smtClean="0">
                <a:latin typeface="Times New Roman" panose="02020603050405020304" pitchFamily="18" charset="0"/>
                <a:ea typeface="新細明體" panose="02020500000000000000" pitchFamily="18" charset="-120"/>
              </a:rPr>
              <a:t>-distant: e.g. temperature</a:t>
            </a:r>
          </a:p>
          <a:p>
            <a:r>
              <a:rPr lang="zh-TW" altLang="en-US" dirty="0" smtClean="0">
                <a:latin typeface="Times New Roman" panose="02020603050405020304" pitchFamily="18" charset="0"/>
                <a:ea typeface="新細明體" panose="02020500000000000000" pitchFamily="18" charset="-120"/>
              </a:rPr>
              <a:t>（</a:t>
            </a:r>
            <a:r>
              <a:rPr lang="zh-TW" altLang="en-US" dirty="0">
                <a:latin typeface="Times New Roman" panose="02020603050405020304" pitchFamily="18" charset="0"/>
                <a:ea typeface="新細明體" panose="02020500000000000000" pitchFamily="18" charset="-120"/>
              </a:rPr>
              <a:t>溫度）</a:t>
            </a:r>
          </a:p>
        </p:txBody>
      </p:sp>
      <p:sp>
        <p:nvSpPr>
          <p:cNvPr id="804874" name="Text Box 10"/>
          <p:cNvSpPr txBox="1">
            <a:spLocks noChangeArrowheads="1"/>
          </p:cNvSpPr>
          <p:nvPr/>
        </p:nvSpPr>
        <p:spPr bwMode="auto">
          <a:xfrm>
            <a:off x="4489450" y="4862513"/>
            <a:ext cx="55451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dirty="0" err="1" smtClean="0">
                <a:latin typeface="Times New Roman" panose="02020603050405020304" pitchFamily="18" charset="0"/>
                <a:ea typeface="新細明體" panose="02020500000000000000" pitchFamily="18" charset="-120"/>
              </a:rPr>
              <a:t>Equi</a:t>
            </a:r>
            <a:r>
              <a:rPr lang="en-US" altLang="zh-TW" dirty="0" smtClean="0">
                <a:latin typeface="Times New Roman" panose="02020603050405020304" pitchFamily="18" charset="0"/>
                <a:ea typeface="新細明體" panose="02020500000000000000" pitchFamily="18" charset="-120"/>
              </a:rPr>
              <a:t>-distant with absolute zero: e.g. length </a:t>
            </a:r>
          </a:p>
          <a:p>
            <a:r>
              <a:rPr lang="zh-TW" altLang="en-US" dirty="0" smtClean="0">
                <a:latin typeface="Times New Roman" panose="02020603050405020304" pitchFamily="18" charset="0"/>
                <a:ea typeface="新細明體" panose="02020500000000000000" pitchFamily="18" charset="-120"/>
              </a:rPr>
              <a:t>（</a:t>
            </a:r>
            <a:r>
              <a:rPr lang="zh-TW" altLang="en-US" dirty="0">
                <a:latin typeface="Times New Roman" panose="02020603050405020304" pitchFamily="18" charset="0"/>
                <a:ea typeface="新細明體" panose="02020500000000000000" pitchFamily="18" charset="-120"/>
              </a:rPr>
              <a:t>長度； 速度）</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4870"/>
                                        </p:tgtEl>
                                        <p:attrNameLst>
                                          <p:attrName>style.visibility</p:attrName>
                                        </p:attrNameLst>
                                      </p:cBhvr>
                                      <p:to>
                                        <p:strVal val="visible"/>
                                      </p:to>
                                    </p:set>
                                    <p:animEffect transition="in" filter="blinds(horizontal)">
                                      <p:cBhvr>
                                        <p:cTn id="7" dur="500"/>
                                        <p:tgtEl>
                                          <p:spTgt spid="804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4867"/>
                                        </p:tgtEl>
                                        <p:attrNameLst>
                                          <p:attrName>style.visibility</p:attrName>
                                        </p:attrNameLst>
                                      </p:cBhvr>
                                      <p:to>
                                        <p:strVal val="visible"/>
                                      </p:to>
                                    </p:set>
                                    <p:animEffect transition="in" filter="blinds(horizontal)">
                                      <p:cBhvr>
                                        <p:cTn id="12" dur="500"/>
                                        <p:tgtEl>
                                          <p:spTgt spid="8048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4868"/>
                                        </p:tgtEl>
                                        <p:attrNameLst>
                                          <p:attrName>style.visibility</p:attrName>
                                        </p:attrNameLst>
                                      </p:cBhvr>
                                      <p:to>
                                        <p:strVal val="visible"/>
                                      </p:to>
                                    </p:set>
                                    <p:animEffect transition="in" filter="blinds(horizontal)">
                                      <p:cBhvr>
                                        <p:cTn id="17" dur="500"/>
                                        <p:tgtEl>
                                          <p:spTgt spid="804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4869"/>
                                        </p:tgtEl>
                                        <p:attrNameLst>
                                          <p:attrName>style.visibility</p:attrName>
                                        </p:attrNameLst>
                                      </p:cBhvr>
                                      <p:to>
                                        <p:strVal val="visible"/>
                                      </p:to>
                                    </p:set>
                                    <p:animEffect transition="in" filter="blinds(horizontal)">
                                      <p:cBhvr>
                                        <p:cTn id="22" dur="500"/>
                                        <p:tgtEl>
                                          <p:spTgt spid="80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7" grpId="0" animBg="1"/>
      <p:bldP spid="804868" grpId="0" animBg="1"/>
      <p:bldP spid="804869" grpId="0" animBg="1"/>
      <p:bldP spid="8048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2"/>
          <p:cNvSpPr>
            <a:spLocks noGrp="1"/>
          </p:cNvSpPr>
          <p:nvPr>
            <p:ph type="ftr" sz="quarter" idx="10"/>
          </p:nvPr>
        </p:nvSpPr>
        <p:spPr/>
        <p:txBody>
          <a:bodyPr/>
          <a:lstStyle/>
          <a:p>
            <a:r>
              <a:rPr lang="en-US" altLang="zh-TW" smtClean="0"/>
              <a:t>CK Farn, CYCU</a:t>
            </a:r>
            <a:endParaRPr lang="zh-TW" altLang="en-US"/>
          </a:p>
        </p:txBody>
      </p:sp>
      <p:sp>
        <p:nvSpPr>
          <p:cNvPr id="9" name="投影片編號版面配置區 3"/>
          <p:cNvSpPr>
            <a:spLocks noGrp="1"/>
          </p:cNvSpPr>
          <p:nvPr>
            <p:ph type="sldNum" sz="quarter" idx="11"/>
          </p:nvPr>
        </p:nvSpPr>
        <p:spPr/>
        <p:txBody>
          <a:bodyPr/>
          <a:lstStyle/>
          <a:p>
            <a:fld id="{63E76985-1DFD-4B50-8353-AC3224DE1B5F}" type="slidenum">
              <a:rPr lang="en-US" altLang="zh-TW"/>
              <a:pPr/>
              <a:t>6</a:t>
            </a:fld>
            <a:endParaRPr lang="en-US" altLang="zh-TW"/>
          </a:p>
        </p:txBody>
      </p:sp>
      <p:sp>
        <p:nvSpPr>
          <p:cNvPr id="802818" name="Rectangle 2"/>
          <p:cNvSpPr>
            <a:spLocks noGrp="1" noChangeArrowheads="1"/>
          </p:cNvSpPr>
          <p:nvPr>
            <p:ph type="title"/>
          </p:nvPr>
        </p:nvSpPr>
        <p:spPr/>
        <p:txBody>
          <a:bodyPr/>
          <a:lstStyle/>
          <a:p>
            <a:r>
              <a:rPr lang="en-US" altLang="zh-TW">
                <a:ea typeface="新細明體" panose="02020500000000000000" pitchFamily="18" charset="-120"/>
              </a:rPr>
              <a:t>Levels of Measurement </a:t>
            </a:r>
          </a:p>
        </p:txBody>
      </p:sp>
      <p:sp>
        <p:nvSpPr>
          <p:cNvPr id="802819"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02820"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02821" name="AutoShape 5"/>
          <p:cNvSpPr>
            <a:spLocks noChangeArrowheads="1"/>
          </p:cNvSpPr>
          <p:nvPr/>
        </p:nvSpPr>
        <p:spPr bwMode="auto">
          <a:xfrm>
            <a:off x="358775" y="4687888"/>
            <a:ext cx="3579813" cy="806450"/>
          </a:xfrm>
          <a:prstGeom prst="roundRect">
            <a:avLst>
              <a:gd name="adj" fmla="val 16667"/>
            </a:avLst>
          </a:prstGeom>
          <a:solidFill>
            <a:srgbClr val="FFAE0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02822"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02823" name="AutoShape 7"/>
          <p:cNvSpPr>
            <a:spLocks noChangeArrowheads="1"/>
          </p:cNvSpPr>
          <p:nvPr/>
        </p:nvSpPr>
        <p:spPr bwMode="auto">
          <a:xfrm>
            <a:off x="3938588" y="1755775"/>
            <a:ext cx="3036887" cy="43656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2822"/>
                                        </p:tgtEl>
                                        <p:attrNameLst>
                                          <p:attrName>style.visibility</p:attrName>
                                        </p:attrNameLst>
                                      </p:cBhvr>
                                      <p:to>
                                        <p:strVal val="visible"/>
                                      </p:to>
                                    </p:set>
                                    <p:animEffect transition="in" filter="blinds(horizontal)">
                                      <p:cBhvr>
                                        <p:cTn id="7" dur="500"/>
                                        <p:tgtEl>
                                          <p:spTgt spid="80282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02819"/>
                                        </p:tgtEl>
                                        <p:attrNameLst>
                                          <p:attrName>style.visibility</p:attrName>
                                        </p:attrNameLst>
                                      </p:cBhvr>
                                      <p:to>
                                        <p:strVal val="visible"/>
                                      </p:to>
                                    </p:set>
                                    <p:animEffect transition="in" filter="blinds(horizontal)">
                                      <p:cBhvr>
                                        <p:cTn id="11" dur="500"/>
                                        <p:tgtEl>
                                          <p:spTgt spid="80281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02820"/>
                                        </p:tgtEl>
                                        <p:attrNameLst>
                                          <p:attrName>style.visibility</p:attrName>
                                        </p:attrNameLst>
                                      </p:cBhvr>
                                      <p:to>
                                        <p:strVal val="visible"/>
                                      </p:to>
                                    </p:set>
                                    <p:animEffect transition="in" filter="blinds(horizontal)">
                                      <p:cBhvr>
                                        <p:cTn id="15" dur="500"/>
                                        <p:tgtEl>
                                          <p:spTgt spid="802820"/>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02821"/>
                                        </p:tgtEl>
                                        <p:attrNameLst>
                                          <p:attrName>style.visibility</p:attrName>
                                        </p:attrNameLst>
                                      </p:cBhvr>
                                      <p:to>
                                        <p:strVal val="visible"/>
                                      </p:to>
                                    </p:set>
                                    <p:animEffect transition="in" filter="blinds(horizontal)">
                                      <p:cBhvr>
                                        <p:cTn id="19" dur="500"/>
                                        <p:tgtEl>
                                          <p:spTgt spid="802821"/>
                                        </p:tgtEl>
                                      </p:cBhvr>
                                    </p:animEffect>
                                  </p:childTnLst>
                                </p:cTn>
                              </p:par>
                            </p:childTnLst>
                          </p:cTn>
                        </p:par>
                        <p:par>
                          <p:cTn id="20" fill="hold" nodeType="afterGroup">
                            <p:stCondLst>
                              <p:cond delay="2000"/>
                            </p:stCondLst>
                            <p:childTnLst>
                              <p:par>
                                <p:cTn id="21" presetID="6" presetClass="emph" presetSubtype="0" fill="hold" grpId="1" nodeType="afterEffect">
                                  <p:stCondLst>
                                    <p:cond delay="0"/>
                                  </p:stCondLst>
                                  <p:childTnLst>
                                    <p:animScale>
                                      <p:cBhvr>
                                        <p:cTn id="22" dur="2000" fill="hold"/>
                                        <p:tgtEl>
                                          <p:spTgt spid="802822"/>
                                        </p:tgtEl>
                                      </p:cBhvr>
                                      <p:by x="150000" y="150000"/>
                                    </p:animScale>
                                  </p:childTnLst>
                                </p:cTn>
                              </p:par>
                            </p:childTnLst>
                          </p:cTn>
                        </p:par>
                        <p:par>
                          <p:cTn id="23" fill="hold" nodeType="afterGroup">
                            <p:stCondLst>
                              <p:cond delay="4000"/>
                            </p:stCondLst>
                            <p:childTnLst>
                              <p:par>
                                <p:cTn id="24" presetID="3" presetClass="entr" presetSubtype="10" fill="hold" grpId="0" nodeType="afterEffect">
                                  <p:stCondLst>
                                    <p:cond delay="0"/>
                                  </p:stCondLst>
                                  <p:childTnLst>
                                    <p:set>
                                      <p:cBhvr>
                                        <p:cTn id="25" dur="1" fill="hold">
                                          <p:stCondLst>
                                            <p:cond delay="0"/>
                                          </p:stCondLst>
                                        </p:cTn>
                                        <p:tgtEl>
                                          <p:spTgt spid="802823"/>
                                        </p:tgtEl>
                                        <p:attrNameLst>
                                          <p:attrName>style.visibility</p:attrName>
                                        </p:attrNameLst>
                                      </p:cBhvr>
                                      <p:to>
                                        <p:strVal val="visible"/>
                                      </p:to>
                                    </p:set>
                                    <p:animEffect transition="in" filter="blinds(horizontal)">
                                      <p:cBhvr>
                                        <p:cTn id="26" dur="500"/>
                                        <p:tgtEl>
                                          <p:spTgt spid="802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9" grpId="0" animBg="1"/>
      <p:bldP spid="802820" grpId="0" animBg="1"/>
      <p:bldP spid="802821" grpId="0" animBg="1"/>
      <p:bldP spid="802822" grpId="0" animBg="1"/>
      <p:bldP spid="802822" grpId="1" animBg="1"/>
      <p:bldP spid="8028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fld id="{70D08CDE-6D7D-499B-BF0F-EB9598E41BC2}" type="slidenum">
              <a:rPr lang="en-US" altLang="zh-TW"/>
              <a:pPr/>
              <a:t>7</a:t>
            </a:fld>
            <a:endParaRPr lang="en-US" altLang="zh-TW"/>
          </a:p>
        </p:txBody>
      </p:sp>
      <p:sp>
        <p:nvSpPr>
          <p:cNvPr id="806914" name="Rectangle 2"/>
          <p:cNvSpPr>
            <a:spLocks noGrp="1" noChangeArrowheads="1"/>
          </p:cNvSpPr>
          <p:nvPr>
            <p:ph type="title"/>
          </p:nvPr>
        </p:nvSpPr>
        <p:spPr/>
        <p:txBody>
          <a:bodyPr/>
          <a:lstStyle/>
          <a:p>
            <a:r>
              <a:rPr lang="en-US" altLang="zh-TW">
                <a:ea typeface="新細明體" panose="02020500000000000000" pitchFamily="18" charset="-120"/>
              </a:rPr>
              <a:t>Nominal Scales</a:t>
            </a:r>
          </a:p>
        </p:txBody>
      </p:sp>
      <p:pic>
        <p:nvPicPr>
          <p:cNvPr id="806915" name="Picture 3" descr="P11-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53013" y="1217613"/>
            <a:ext cx="4552950" cy="5627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6916" name="Rectangle 4"/>
          <p:cNvSpPr>
            <a:spLocks noGrp="1" noChangeArrowheads="1"/>
          </p:cNvSpPr>
          <p:nvPr>
            <p:ph type="body" sz="half" idx="1"/>
          </p:nvPr>
        </p:nvSpPr>
        <p:spPr>
          <a:xfrm>
            <a:off x="263525" y="2312988"/>
            <a:ext cx="4495800" cy="2854325"/>
          </a:xfrm>
          <a:solidFill>
            <a:srgbClr val="FFDD99"/>
          </a:solidFill>
        </p:spPr>
        <p:txBody>
          <a:bodyPr/>
          <a:lstStyle/>
          <a:p>
            <a:r>
              <a:rPr lang="en-US" altLang="zh-TW" sz="2800" b="1">
                <a:solidFill>
                  <a:srgbClr val="CC0000"/>
                </a:solidFill>
                <a:ea typeface="新細明體" panose="02020500000000000000" pitchFamily="18" charset="-120"/>
              </a:rPr>
              <a:t>Mutually exclusive</a:t>
            </a:r>
            <a:r>
              <a:rPr lang="en-US" altLang="zh-TW" sz="2800">
                <a:ea typeface="新細明體" panose="02020500000000000000" pitchFamily="18" charset="-120"/>
              </a:rPr>
              <a:t> and </a:t>
            </a:r>
            <a:r>
              <a:rPr lang="en-US" altLang="zh-TW" sz="2800" b="1">
                <a:solidFill>
                  <a:srgbClr val="CC0000"/>
                </a:solidFill>
                <a:ea typeface="新細明體" panose="02020500000000000000" pitchFamily="18" charset="-120"/>
              </a:rPr>
              <a:t>collectively exhaustive</a:t>
            </a:r>
            <a:r>
              <a:rPr lang="en-US" altLang="zh-TW" sz="2800">
                <a:ea typeface="新細明體" panose="02020500000000000000" pitchFamily="18" charset="-120"/>
              </a:rPr>
              <a:t> categories</a:t>
            </a:r>
          </a:p>
          <a:p>
            <a:r>
              <a:rPr lang="en-US" altLang="zh-TW" sz="2800">
                <a:ea typeface="新細明體" panose="02020500000000000000" pitchFamily="18" charset="-120"/>
              </a:rPr>
              <a:t>Exhibits the </a:t>
            </a:r>
            <a:r>
              <a:rPr lang="en-US" altLang="zh-TW" sz="2800" b="1">
                <a:solidFill>
                  <a:srgbClr val="CC0000"/>
                </a:solidFill>
                <a:ea typeface="新細明體" panose="02020500000000000000" pitchFamily="18" charset="-120"/>
              </a:rPr>
              <a:t>classification</a:t>
            </a:r>
            <a:r>
              <a:rPr lang="en-US" altLang="zh-TW" sz="2800">
                <a:solidFill>
                  <a:srgbClr val="CC0000"/>
                </a:solidFill>
                <a:ea typeface="新細明體" panose="02020500000000000000" pitchFamily="18" charset="-120"/>
              </a:rPr>
              <a:t> </a:t>
            </a:r>
            <a:r>
              <a:rPr lang="en-US" altLang="zh-TW" sz="2800">
                <a:ea typeface="新細明體" panose="02020500000000000000" pitchFamily="18" charset="-120"/>
              </a:rPr>
              <a:t>characteristic only</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2"/>
          <p:cNvSpPr>
            <a:spLocks noGrp="1"/>
          </p:cNvSpPr>
          <p:nvPr>
            <p:ph type="ftr" sz="quarter" idx="10"/>
          </p:nvPr>
        </p:nvSpPr>
        <p:spPr/>
        <p:txBody>
          <a:bodyPr/>
          <a:lstStyle/>
          <a:p>
            <a:r>
              <a:rPr lang="en-US" altLang="zh-TW" smtClean="0"/>
              <a:t>CK Farn, CYCU</a:t>
            </a:r>
            <a:endParaRPr lang="zh-TW" altLang="en-US"/>
          </a:p>
        </p:txBody>
      </p:sp>
      <p:sp>
        <p:nvSpPr>
          <p:cNvPr id="11" name="投影片編號版面配置區 3"/>
          <p:cNvSpPr>
            <a:spLocks noGrp="1"/>
          </p:cNvSpPr>
          <p:nvPr>
            <p:ph type="sldNum" sz="quarter" idx="11"/>
          </p:nvPr>
        </p:nvSpPr>
        <p:spPr/>
        <p:txBody>
          <a:bodyPr/>
          <a:lstStyle/>
          <a:p>
            <a:fld id="{EA9331BD-91B2-493D-80E9-0212ED3FB246}" type="slidenum">
              <a:rPr lang="en-US" altLang="zh-TW"/>
              <a:pPr/>
              <a:t>8</a:t>
            </a:fld>
            <a:endParaRPr lang="en-US" altLang="zh-TW"/>
          </a:p>
        </p:txBody>
      </p:sp>
      <p:sp>
        <p:nvSpPr>
          <p:cNvPr id="808962" name="Rectangle 2"/>
          <p:cNvSpPr>
            <a:spLocks noGrp="1" noChangeArrowheads="1"/>
          </p:cNvSpPr>
          <p:nvPr>
            <p:ph type="title"/>
          </p:nvPr>
        </p:nvSpPr>
        <p:spPr/>
        <p:txBody>
          <a:bodyPr/>
          <a:lstStyle/>
          <a:p>
            <a:r>
              <a:rPr lang="en-US" altLang="zh-TW">
                <a:ea typeface="新細明體" panose="02020500000000000000" pitchFamily="18" charset="-120"/>
              </a:rPr>
              <a:t>Levels of Measurement </a:t>
            </a:r>
          </a:p>
        </p:txBody>
      </p:sp>
      <p:sp>
        <p:nvSpPr>
          <p:cNvPr id="808963"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08964"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08965" name="AutoShape 5"/>
          <p:cNvSpPr>
            <a:spLocks noChangeArrowheads="1"/>
          </p:cNvSpPr>
          <p:nvPr/>
        </p:nvSpPr>
        <p:spPr bwMode="auto">
          <a:xfrm>
            <a:off x="358775" y="4687888"/>
            <a:ext cx="3579813" cy="806450"/>
          </a:xfrm>
          <a:prstGeom prst="roundRect">
            <a:avLst>
              <a:gd name="adj" fmla="val 16667"/>
            </a:avLst>
          </a:prstGeom>
          <a:solidFill>
            <a:srgbClr val="FFAE0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08966"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08967" name="AutoShape 7"/>
          <p:cNvSpPr>
            <a:spLocks noChangeArrowheads="1"/>
          </p:cNvSpPr>
          <p:nvPr/>
        </p:nvSpPr>
        <p:spPr bwMode="auto">
          <a:xfrm>
            <a:off x="3938588" y="1755775"/>
            <a:ext cx="3036887" cy="43656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08968" name="AutoShape 8"/>
          <p:cNvSpPr>
            <a:spLocks noChangeArrowheads="1"/>
          </p:cNvSpPr>
          <p:nvPr/>
        </p:nvSpPr>
        <p:spPr bwMode="auto">
          <a:xfrm>
            <a:off x="3938588" y="3116263"/>
            <a:ext cx="3036887" cy="404812"/>
          </a:xfrm>
          <a:prstGeom prst="roundRect">
            <a:avLst>
              <a:gd name="adj" fmla="val 16667"/>
            </a:avLst>
          </a:prstGeom>
          <a:solidFill>
            <a:srgbClr val="85C8C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08969" name="AutoShape 9"/>
          <p:cNvSpPr>
            <a:spLocks noChangeArrowheads="1"/>
          </p:cNvSpPr>
          <p:nvPr/>
        </p:nvSpPr>
        <p:spPr bwMode="auto">
          <a:xfrm>
            <a:off x="3938588" y="271462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8966"/>
                                        </p:tgtEl>
                                        <p:attrNameLst>
                                          <p:attrName>style.visibility</p:attrName>
                                        </p:attrNameLst>
                                      </p:cBhvr>
                                      <p:to>
                                        <p:strVal val="visible"/>
                                      </p:to>
                                    </p:set>
                                    <p:animEffect transition="in" filter="blinds(horizontal)">
                                      <p:cBhvr>
                                        <p:cTn id="7" dur="500"/>
                                        <p:tgtEl>
                                          <p:spTgt spid="80896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08967"/>
                                        </p:tgtEl>
                                        <p:attrNameLst>
                                          <p:attrName>style.visibility</p:attrName>
                                        </p:attrNameLst>
                                      </p:cBhvr>
                                      <p:to>
                                        <p:strVal val="visible"/>
                                      </p:to>
                                    </p:set>
                                    <p:animEffect transition="in" filter="blinds(horizontal)">
                                      <p:cBhvr>
                                        <p:cTn id="11" dur="500"/>
                                        <p:tgtEl>
                                          <p:spTgt spid="808967"/>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08963"/>
                                        </p:tgtEl>
                                        <p:attrNameLst>
                                          <p:attrName>style.visibility</p:attrName>
                                        </p:attrNameLst>
                                      </p:cBhvr>
                                      <p:to>
                                        <p:strVal val="visible"/>
                                      </p:to>
                                    </p:set>
                                    <p:animEffect transition="in" filter="blinds(horizontal)">
                                      <p:cBhvr>
                                        <p:cTn id="15" dur="500"/>
                                        <p:tgtEl>
                                          <p:spTgt spid="808963"/>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08964"/>
                                        </p:tgtEl>
                                        <p:attrNameLst>
                                          <p:attrName>style.visibility</p:attrName>
                                        </p:attrNameLst>
                                      </p:cBhvr>
                                      <p:to>
                                        <p:strVal val="visible"/>
                                      </p:to>
                                    </p:set>
                                    <p:animEffect transition="in" filter="blinds(horizontal)">
                                      <p:cBhvr>
                                        <p:cTn id="19" dur="500"/>
                                        <p:tgtEl>
                                          <p:spTgt spid="808964"/>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08965"/>
                                        </p:tgtEl>
                                        <p:attrNameLst>
                                          <p:attrName>style.visibility</p:attrName>
                                        </p:attrNameLst>
                                      </p:cBhvr>
                                      <p:to>
                                        <p:strVal val="visible"/>
                                      </p:to>
                                    </p:set>
                                    <p:animEffect transition="in" filter="blinds(horizontal)">
                                      <p:cBhvr>
                                        <p:cTn id="23" dur="500"/>
                                        <p:tgtEl>
                                          <p:spTgt spid="808965"/>
                                        </p:tgtEl>
                                      </p:cBhvr>
                                    </p:animEffect>
                                  </p:childTnLst>
                                </p:cTn>
                              </p:par>
                            </p:childTnLst>
                          </p:cTn>
                        </p:par>
                        <p:par>
                          <p:cTn id="24" fill="hold" nodeType="afterGroup">
                            <p:stCondLst>
                              <p:cond delay="2500"/>
                            </p:stCondLst>
                            <p:childTnLst>
                              <p:par>
                                <p:cTn id="25" presetID="6" presetClass="emph" presetSubtype="0" fill="hold" grpId="1" nodeType="afterEffect">
                                  <p:stCondLst>
                                    <p:cond delay="0"/>
                                  </p:stCondLst>
                                  <p:childTnLst>
                                    <p:animScale>
                                      <p:cBhvr>
                                        <p:cTn id="26" dur="2000" fill="hold"/>
                                        <p:tgtEl>
                                          <p:spTgt spid="808963"/>
                                        </p:tgtEl>
                                      </p:cBhvr>
                                      <p:by x="150000" y="150000"/>
                                    </p:animScale>
                                  </p:childTnLst>
                                </p:cTn>
                              </p:par>
                            </p:childTnLst>
                          </p:cTn>
                        </p:par>
                        <p:par>
                          <p:cTn id="27" fill="hold" nodeType="afterGroup">
                            <p:stCondLst>
                              <p:cond delay="4500"/>
                            </p:stCondLst>
                            <p:childTnLst>
                              <p:par>
                                <p:cTn id="28" presetID="3" presetClass="entr" presetSubtype="10" fill="hold" grpId="0" nodeType="afterEffect">
                                  <p:stCondLst>
                                    <p:cond delay="0"/>
                                  </p:stCondLst>
                                  <p:childTnLst>
                                    <p:set>
                                      <p:cBhvr>
                                        <p:cTn id="29" dur="1" fill="hold">
                                          <p:stCondLst>
                                            <p:cond delay="0"/>
                                          </p:stCondLst>
                                        </p:cTn>
                                        <p:tgtEl>
                                          <p:spTgt spid="808969"/>
                                        </p:tgtEl>
                                        <p:attrNameLst>
                                          <p:attrName>style.visibility</p:attrName>
                                        </p:attrNameLst>
                                      </p:cBhvr>
                                      <p:to>
                                        <p:strVal val="visible"/>
                                      </p:to>
                                    </p:set>
                                    <p:animEffect transition="in" filter="blinds(horizontal)">
                                      <p:cBhvr>
                                        <p:cTn id="30" dur="500"/>
                                        <p:tgtEl>
                                          <p:spTgt spid="808969"/>
                                        </p:tgtEl>
                                      </p:cBhvr>
                                    </p:animEffect>
                                  </p:childTnLst>
                                </p:cTn>
                              </p:par>
                            </p:childTnLst>
                          </p:cTn>
                        </p:par>
                        <p:par>
                          <p:cTn id="31" fill="hold" nodeType="afterGroup">
                            <p:stCondLst>
                              <p:cond delay="5000"/>
                            </p:stCondLst>
                            <p:childTnLst>
                              <p:par>
                                <p:cTn id="32" presetID="3" presetClass="entr" presetSubtype="10" fill="hold" grpId="0" nodeType="afterEffect">
                                  <p:stCondLst>
                                    <p:cond delay="0"/>
                                  </p:stCondLst>
                                  <p:childTnLst>
                                    <p:set>
                                      <p:cBhvr>
                                        <p:cTn id="33" dur="1" fill="hold">
                                          <p:stCondLst>
                                            <p:cond delay="0"/>
                                          </p:stCondLst>
                                        </p:cTn>
                                        <p:tgtEl>
                                          <p:spTgt spid="808968"/>
                                        </p:tgtEl>
                                        <p:attrNameLst>
                                          <p:attrName>style.visibility</p:attrName>
                                        </p:attrNameLst>
                                      </p:cBhvr>
                                      <p:to>
                                        <p:strVal val="visible"/>
                                      </p:to>
                                    </p:set>
                                    <p:animEffect transition="in" filter="blinds(horizontal)">
                                      <p:cBhvr>
                                        <p:cTn id="34" dur="500"/>
                                        <p:tgtEl>
                                          <p:spTgt spid="80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animBg="1"/>
      <p:bldP spid="808963" grpId="1" animBg="1"/>
      <p:bldP spid="808964" grpId="0" animBg="1"/>
      <p:bldP spid="808965" grpId="0" animBg="1"/>
      <p:bldP spid="808966" grpId="0" animBg="1"/>
      <p:bldP spid="808967" grpId="0" animBg="1"/>
      <p:bldP spid="808968" grpId="0" animBg="1"/>
      <p:bldP spid="8089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fld id="{FA19A54E-A765-4C2F-8834-9D3F46BFA852}" type="slidenum">
              <a:rPr lang="en-US" altLang="zh-TW"/>
              <a:pPr/>
              <a:t>9</a:t>
            </a:fld>
            <a:endParaRPr lang="en-US" altLang="zh-TW"/>
          </a:p>
        </p:txBody>
      </p:sp>
      <p:sp>
        <p:nvSpPr>
          <p:cNvPr id="811010" name="Rectangle 2"/>
          <p:cNvSpPr>
            <a:spLocks noGrp="1" noChangeArrowheads="1"/>
          </p:cNvSpPr>
          <p:nvPr>
            <p:ph type="title"/>
          </p:nvPr>
        </p:nvSpPr>
        <p:spPr/>
        <p:txBody>
          <a:bodyPr/>
          <a:lstStyle/>
          <a:p>
            <a:r>
              <a:rPr lang="en-US" altLang="zh-TW">
                <a:ea typeface="新細明體" panose="02020500000000000000" pitchFamily="18" charset="-120"/>
              </a:rPr>
              <a:t>Ordinal Scales</a:t>
            </a:r>
          </a:p>
        </p:txBody>
      </p:sp>
      <p:pic>
        <p:nvPicPr>
          <p:cNvPr id="81101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55725" y="1978025"/>
            <a:ext cx="3538538" cy="3914775"/>
          </a:xfrm>
        </p:spPr>
      </p:pic>
      <p:sp>
        <p:nvSpPr>
          <p:cNvPr id="811012" name="Rectangle 4"/>
          <p:cNvSpPr>
            <a:spLocks noGrp="1" noChangeArrowheads="1"/>
          </p:cNvSpPr>
          <p:nvPr>
            <p:ph type="body" sz="half" idx="2"/>
          </p:nvPr>
        </p:nvSpPr>
        <p:spPr>
          <a:xfrm>
            <a:off x="5219700" y="1978025"/>
            <a:ext cx="4525963" cy="3460750"/>
          </a:xfrm>
          <a:solidFill>
            <a:srgbClr val="FFDD99"/>
          </a:solidFill>
        </p:spPr>
        <p:txBody>
          <a:bodyPr/>
          <a:lstStyle/>
          <a:p>
            <a:r>
              <a:rPr lang="en-US" altLang="zh-TW">
                <a:ea typeface="新細明體" panose="02020500000000000000" pitchFamily="18" charset="-120"/>
              </a:rPr>
              <a:t>Characteristics of nominal scale plus an indication of </a:t>
            </a:r>
            <a:r>
              <a:rPr lang="en-US" altLang="zh-TW" b="1">
                <a:solidFill>
                  <a:srgbClr val="CC0000"/>
                </a:solidFill>
                <a:ea typeface="新細明體" panose="02020500000000000000" pitchFamily="18" charset="-120"/>
              </a:rPr>
              <a:t>order</a:t>
            </a:r>
          </a:p>
          <a:p>
            <a:r>
              <a:rPr lang="en-US" altLang="zh-TW">
                <a:ea typeface="新細明體" panose="02020500000000000000" pitchFamily="18" charset="-120"/>
              </a:rPr>
              <a:t>Implies statement of greater than and less than</a:t>
            </a:r>
          </a:p>
          <a:p>
            <a:pPr>
              <a:buFont typeface="Wingdings" panose="05000000000000000000" pitchFamily="2" charset="2"/>
              <a:buNone/>
            </a:pPr>
            <a:endParaRPr lang="en-US" altLang="zh-TW">
              <a:ea typeface="新細明體" panose="02020500000000000000" pitchFamily="18" charset="-12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TotalTime>
  <Words>4147</Words>
  <Application>Microsoft Office PowerPoint</Application>
  <PresentationFormat>自訂</PresentationFormat>
  <Paragraphs>463</Paragraphs>
  <Slides>34</Slides>
  <Notes>24</Notes>
  <HiddenSlides>0</HiddenSlides>
  <MMClips>0</MMClips>
  <ScaleCrop>false</ScaleCrop>
  <HeadingPairs>
    <vt:vector size="6" baseType="variant">
      <vt:variant>
        <vt:lpstr>使用字型</vt:lpstr>
      </vt:variant>
      <vt:variant>
        <vt:i4>16</vt:i4>
      </vt:variant>
      <vt:variant>
        <vt:lpstr>佈景主題</vt:lpstr>
      </vt:variant>
      <vt:variant>
        <vt:i4>3</vt:i4>
      </vt:variant>
      <vt:variant>
        <vt:lpstr>投影片標題</vt:lpstr>
      </vt:variant>
      <vt:variant>
        <vt:i4>34</vt:i4>
      </vt:variant>
    </vt:vector>
  </HeadingPairs>
  <TitlesOfParts>
    <vt:vector size="53" baseType="lpstr">
      <vt:lpstr>GE Ming</vt:lpstr>
      <vt:lpstr>GE Ming+N</vt:lpstr>
      <vt:lpstr>GE Round-Heavy+N</vt:lpstr>
      <vt:lpstr>SimHei</vt:lpstr>
      <vt:lpstr>Taipei</vt:lpstr>
      <vt:lpstr>Zapf Chancery</vt:lpstr>
      <vt:lpstr>微軟正黑體</vt:lpstr>
      <vt:lpstr>新細明體</vt:lpstr>
      <vt:lpstr>標楷體</vt:lpstr>
      <vt:lpstr>Arial</vt:lpstr>
      <vt:lpstr>Arial Narrow</vt:lpstr>
      <vt:lpstr>Symbol</vt:lpstr>
      <vt:lpstr>Times</vt:lpstr>
      <vt:lpstr>Times New Roman</vt:lpstr>
      <vt:lpstr>Webdings</vt:lpstr>
      <vt:lpstr>Wingdings</vt:lpstr>
      <vt:lpstr>0ckf</vt:lpstr>
      <vt:lpstr>1_0ckf</vt:lpstr>
      <vt:lpstr>2_0ckf</vt:lpstr>
      <vt:lpstr>Measurement and Operationalization of Constructs （構念的操作化）</vt:lpstr>
      <vt:lpstr>Why Measurement Is Important</vt:lpstr>
      <vt:lpstr>Measurement</vt:lpstr>
      <vt:lpstr>Characteristics of Measurement</vt:lpstr>
      <vt:lpstr>Types of Scales </vt:lpstr>
      <vt:lpstr>Levels of Measurement </vt:lpstr>
      <vt:lpstr>Nominal Scales</vt:lpstr>
      <vt:lpstr>Levels of Measurement </vt:lpstr>
      <vt:lpstr>Ordinal Scales</vt:lpstr>
      <vt:lpstr>Levels of Measurement </vt:lpstr>
      <vt:lpstr>Interval Scales</vt:lpstr>
      <vt:lpstr>Levels of Measurement </vt:lpstr>
      <vt:lpstr>Ratio Scales</vt:lpstr>
      <vt:lpstr>Moving from Investigative to  Measurement Questions</vt:lpstr>
      <vt:lpstr>Sources of Error</vt:lpstr>
      <vt:lpstr>Evaluating Measurement Tools</vt:lpstr>
      <vt:lpstr>Validity in Social Science Research </vt:lpstr>
      <vt:lpstr>Some concepts in measurements</vt:lpstr>
      <vt:lpstr>Some concepts in measurements 2</vt:lpstr>
      <vt:lpstr>Construct Validity</vt:lpstr>
      <vt:lpstr>Types of Construct Validity</vt:lpstr>
      <vt:lpstr>Multi-trait Multi-method Matrix</vt:lpstr>
      <vt:lpstr>Types of Construct Validity2</vt:lpstr>
      <vt:lpstr>Increasing Content Validity</vt:lpstr>
      <vt:lpstr>Increasing Construct Validity</vt:lpstr>
      <vt:lpstr>Validity Determinants</vt:lpstr>
      <vt:lpstr>Judging Criterion Validity</vt:lpstr>
      <vt:lpstr>Understanding Validity and Reliability</vt:lpstr>
      <vt:lpstr>Reliability Estimates</vt:lpstr>
      <vt:lpstr>Reliability 信度 </vt:lpstr>
      <vt:lpstr>Practicality</vt:lpstr>
      <vt:lpstr>Measurement Theory 測量理論 </vt:lpstr>
      <vt:lpstr>Assignment #7</vt:lpstr>
      <vt:lpstr>PowerPoint 簡報</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subject>Measurement 變數測量</dc:subject>
  <dc:creator>范錚強</dc:creator>
  <cp:lastModifiedBy>CKFarn</cp:lastModifiedBy>
  <cp:revision>67</cp:revision>
  <dcterms:modified xsi:type="dcterms:W3CDTF">2023-11-23T08:37:23Z</dcterms:modified>
</cp:coreProperties>
</file>