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517" r:id="rId4"/>
    <p:sldId id="642" r:id="rId5"/>
    <p:sldId id="277" r:id="rId6"/>
    <p:sldId id="518" r:id="rId7"/>
    <p:sldId id="519" r:id="rId8"/>
    <p:sldId id="278" r:id="rId9"/>
    <p:sldId id="433" r:id="rId10"/>
    <p:sldId id="676" r:id="rId11"/>
    <p:sldId id="644" r:id="rId12"/>
    <p:sldId id="643" r:id="rId13"/>
    <p:sldId id="645" r:id="rId14"/>
    <p:sldId id="646" r:id="rId15"/>
    <p:sldId id="647" r:id="rId16"/>
    <p:sldId id="648" r:id="rId17"/>
    <p:sldId id="649" r:id="rId18"/>
    <p:sldId id="678" r:id="rId19"/>
    <p:sldId id="650" r:id="rId20"/>
    <p:sldId id="651" r:id="rId21"/>
    <p:sldId id="640" r:id="rId22"/>
    <p:sldId id="432" r:id="rId23"/>
    <p:sldId id="652" r:id="rId24"/>
    <p:sldId id="499" r:id="rId25"/>
    <p:sldId id="653" r:id="rId26"/>
    <p:sldId id="654" r:id="rId27"/>
    <p:sldId id="656" r:id="rId28"/>
    <p:sldId id="658" r:id="rId29"/>
    <p:sldId id="331" r:id="rId30"/>
    <p:sldId id="336" r:id="rId31"/>
    <p:sldId id="343" r:id="rId32"/>
    <p:sldId id="670" r:id="rId33"/>
    <p:sldId id="294" r:id="rId34"/>
    <p:sldId id="659" r:id="rId35"/>
    <p:sldId id="510" r:id="rId36"/>
    <p:sldId id="335" r:id="rId37"/>
    <p:sldId id="660" r:id="rId38"/>
    <p:sldId id="338" r:id="rId39"/>
    <p:sldId id="341" r:id="rId40"/>
    <p:sldId id="661" r:id="rId41"/>
    <p:sldId id="671" r:id="rId42"/>
    <p:sldId id="304" r:id="rId43"/>
    <p:sldId id="672" r:id="rId44"/>
    <p:sldId id="673" r:id="rId45"/>
    <p:sldId id="674" r:id="rId46"/>
    <p:sldId id="675" r:id="rId47"/>
    <p:sldId id="680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48" autoAdjust="0"/>
  </p:normalViewPr>
  <p:slideViewPr>
    <p:cSldViewPr snapToGrid="0">
      <p:cViewPr varScale="1">
        <p:scale>
          <a:sx n="97" d="100"/>
          <a:sy n="97" d="100"/>
        </p:scale>
        <p:origin x="20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3420-3C33-477E-A2ED-11FDD02C94F2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9DB2-2779-4227-99EC-A80B949A9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12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F9DB2-2779-4227-99EC-A80B949A90E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073B-177C-40B9-8A8D-575732987A8A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6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7E9D-EA90-4F33-86CB-F7F222944874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65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5078-A953-42B9-BC58-D4F81190BA1A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6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4477-EEE0-4AD1-BAC4-49B882D59A08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82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3C90-E370-469A-8310-3FD203B0B10A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59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CD16-4812-4414-8E44-CDC5835D47E4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39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1A3-289A-4B35-9D63-2CF93AAF6D99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91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B099-0918-4EA9-A92A-3702ED222706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8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7E21-C651-44F9-8151-D5F7B105EE40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4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2617-C1C0-4E76-A55C-0AAB274C395C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1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6FE3-53FA-48C7-847B-A9D4BB1A2316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68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E602A9-F1C1-4B3C-B573-C45CB4802D05}" type="datetime1">
              <a:rPr lang="en-US" altLang="zh-TW" smtClean="0"/>
              <a:t>11/14/2022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1B2841E-5508-4D46-BCDB-C4D971826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89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lai@cy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aretestinghelp.com/weka-tutorial/#Graphical_User_Interface_Of_WEK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rchive.ics.uci.edu/m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cs.waikato.ac.nz/ml/weka/mooc/advanceddataminingwithwek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waikato.ac.nz/ml/weka/courses.html" TargetMode="External"/><Relationship Id="rId5" Type="http://schemas.openxmlformats.org/officeDocument/2006/relationships/hyperlink" Target="https://www.cs.waikato.ac.nz/ml/weka/Witten_et_al_2016_appendix.pdf" TargetMode="External"/><Relationship Id="rId4" Type="http://schemas.openxmlformats.org/officeDocument/2006/relationships/hyperlink" Target="https://www.cs.waikato.ac.nz/~ml/weka/book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learning.cms.waikato.ac.n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ml/weka/sounds/weka-long.au" TargetMode="External"/><Relationship Id="rId2" Type="http://schemas.openxmlformats.org/officeDocument/2006/relationships/hyperlink" Target="https://www.cs.waikato.ac.nz/ml/weka/sounds/weka-say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waikato.ac.nz/ml/weka/index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ikato.github.io/weka-wiki/documentation/" TargetMode="External"/><Relationship Id="rId2" Type="http://schemas.openxmlformats.org/officeDocument/2006/relationships/hyperlink" Target="https://waikato.github.io/weka-wiki/downloading_wek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F3F1A-7790-41F4-BF82-F062E9DEA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 dirty="0"/>
              <a:t>Introduction To WEKA</a:t>
            </a:r>
            <a:endParaRPr lang="zh-TW" altLang="en-US" sz="4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C9B325-A0C4-41CE-B885-0D0899C0F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altLang="zh-TW" dirty="0"/>
          </a:p>
          <a:p>
            <a:r>
              <a:rPr lang="en-US" altLang="zh-TW" dirty="0"/>
              <a:t>Dr. Chin-Hui Lai</a:t>
            </a:r>
          </a:p>
          <a:p>
            <a:r>
              <a:rPr lang="en-US" altLang="zh-TW" dirty="0"/>
              <a:t>Department of Information Management, CYCU</a:t>
            </a:r>
          </a:p>
          <a:p>
            <a:r>
              <a:rPr lang="en-US" altLang="zh-TW" dirty="0"/>
              <a:t>Email: </a:t>
            </a:r>
            <a:r>
              <a:rPr lang="en-US" altLang="zh-TW" dirty="0">
                <a:hlinkClick r:id="rId2"/>
              </a:rPr>
              <a:t>chlai@cycu.edu.tw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479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1B7440-F405-43A4-A6BD-36DE2C2D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Starting Weka</a:t>
            </a:r>
            <a:endParaRPr lang="zh-TW" altLang="en-US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C3016D0-9EC2-4FE5-ACE4-7F59D9392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685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57A8-24A2-4380-B5AA-69EE3DAE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F4671-D03D-49A4-BEB0-D9DF5D275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Weka 3.8.6 (with console)</a:t>
            </a:r>
          </a:p>
          <a:p>
            <a:pPr lvl="1"/>
            <a:r>
              <a:rPr lang="en-US" dirty="0"/>
              <a:t>Different version if a new stable version released</a:t>
            </a:r>
          </a:p>
          <a:p>
            <a:pPr lvl="1"/>
            <a:r>
              <a:rPr lang="en-US" dirty="0"/>
              <a:t>May want to create a shortcut on your desktop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FE044-E153-4540-97AE-EB4EA006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38" y="2891884"/>
            <a:ext cx="4522974" cy="3182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8AA5D-6803-463B-BB29-ECD628963AC7}"/>
              </a:ext>
            </a:extLst>
          </p:cNvPr>
          <p:cNvSpPr txBox="1"/>
          <p:nvPr/>
        </p:nvSpPr>
        <p:spPr>
          <a:xfrm>
            <a:off x="2457855" y="6139934"/>
            <a:ext cx="373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GUI Chooser Window</a:t>
            </a:r>
          </a:p>
        </p:txBody>
      </p:sp>
    </p:spTree>
    <p:extLst>
      <p:ext uri="{BB962C8B-B14F-4D97-AF65-F5344CB8AC3E}">
        <p14:creationId xmlns:p14="http://schemas.microsoft.com/office/powerpoint/2010/main" val="30429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66"/>
    </mc:Choice>
    <mc:Fallback xmlns="">
      <p:transition spd="slow" advTm="6246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198E39-F7D6-4271-AE40-D87CC093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2" y="200579"/>
            <a:ext cx="8229600" cy="990600"/>
          </a:xfrm>
        </p:spPr>
        <p:txBody>
          <a:bodyPr/>
          <a:lstStyle/>
          <a:p>
            <a:r>
              <a:rPr lang="en-US" altLang="zh-TW" dirty="0"/>
              <a:t>Weka Interface</a:t>
            </a:r>
            <a:endParaRPr lang="zh-TW" alt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27DEE08-C69C-49DE-8009-8B7E65A3B6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4694285"/>
            <a:ext cx="2735580" cy="2051303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2C933007-71E3-466E-A63A-01DC4E7BAE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3260" y="4692761"/>
            <a:ext cx="2737104" cy="2052827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5DD1D0DC-E0DB-4C70-B7C2-08B10B3620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5416" y="4692761"/>
            <a:ext cx="2738628" cy="2052827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8543C1EF-0DC3-401C-81B5-FA427F21953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7012" y="1141661"/>
            <a:ext cx="4699654" cy="3116062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2878DB92-8824-49CA-9A63-E3F82B1360D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0655" y="408797"/>
            <a:ext cx="2737104" cy="2052827"/>
          </a:xfrm>
          <a:prstGeom prst="rect">
            <a:avLst/>
          </a:prstGeom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C9D864E0-55D9-4000-BC65-585FAE31477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95416" y="2516490"/>
            <a:ext cx="2738628" cy="2054351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914C204-86DF-4FED-911E-B307768676A3}"/>
              </a:ext>
            </a:extLst>
          </p:cNvPr>
          <p:cNvCxnSpPr/>
          <p:nvPr/>
        </p:nvCxnSpPr>
        <p:spPr>
          <a:xfrm flipV="1">
            <a:off x="4793942" y="1633502"/>
            <a:ext cx="1287262" cy="493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EE57B25-4E52-48F3-BEE2-0F9EF6FB083F}"/>
              </a:ext>
            </a:extLst>
          </p:cNvPr>
          <p:cNvCxnSpPr>
            <a:cxnSpLocks/>
          </p:cNvCxnSpPr>
          <p:nvPr/>
        </p:nvCxnSpPr>
        <p:spPr>
          <a:xfrm>
            <a:off x="4884275" y="2569276"/>
            <a:ext cx="1328702" cy="400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F36AFCF-9898-4332-88C1-0D57E2F91100}"/>
              </a:ext>
            </a:extLst>
          </p:cNvPr>
          <p:cNvCxnSpPr>
            <a:cxnSpLocks/>
          </p:cNvCxnSpPr>
          <p:nvPr/>
        </p:nvCxnSpPr>
        <p:spPr>
          <a:xfrm>
            <a:off x="4884275" y="3091403"/>
            <a:ext cx="1394457" cy="1868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815FB2C-BD7D-4F7D-804C-1CDE9AB09D40}"/>
              </a:ext>
            </a:extLst>
          </p:cNvPr>
          <p:cNvCxnSpPr>
            <a:cxnSpLocks/>
          </p:cNvCxnSpPr>
          <p:nvPr/>
        </p:nvCxnSpPr>
        <p:spPr>
          <a:xfrm>
            <a:off x="4407359" y="3996558"/>
            <a:ext cx="0" cy="1038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55C3AF26-8445-4743-88A5-A37614420413}"/>
              </a:ext>
            </a:extLst>
          </p:cNvPr>
          <p:cNvCxnSpPr>
            <a:cxnSpLocks/>
          </p:cNvCxnSpPr>
          <p:nvPr/>
        </p:nvCxnSpPr>
        <p:spPr>
          <a:xfrm flipH="1">
            <a:off x="2583402" y="3448831"/>
            <a:ext cx="1475787" cy="1574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4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C4A2-5EC1-4C07-96A6-AAAF26A2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Weka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DD16-4B93-4308-BF5E-EA642D028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Explorer</a:t>
            </a:r>
          </a:p>
          <a:p>
            <a:pPr lvl="1"/>
            <a:r>
              <a:rPr lang="en-US" dirty="0"/>
              <a:t>Enables you to apply multiple actions but does not explicitly model them</a:t>
            </a:r>
          </a:p>
          <a:p>
            <a:r>
              <a:rPr lang="en-US" dirty="0"/>
              <a:t>Experimenter</a:t>
            </a:r>
          </a:p>
          <a:p>
            <a:pPr lvl="1"/>
            <a:r>
              <a:rPr lang="en-US" dirty="0"/>
              <a:t>Run many experiments in controlled manner and compare results</a:t>
            </a:r>
          </a:p>
          <a:p>
            <a:r>
              <a:rPr lang="en-US" dirty="0" err="1"/>
              <a:t>KnowledgeFlow</a:t>
            </a:r>
            <a:endParaRPr lang="en-US" dirty="0"/>
          </a:p>
          <a:p>
            <a:pPr lvl="1"/>
            <a:r>
              <a:rPr lang="en-US" dirty="0"/>
              <a:t>Like Explorer but each step is represented as a node in a graph, so flow explicitly represented</a:t>
            </a:r>
          </a:p>
          <a:p>
            <a:r>
              <a:rPr lang="en-US" dirty="0"/>
              <a:t>Workbench</a:t>
            </a:r>
          </a:p>
          <a:p>
            <a:pPr lvl="1"/>
            <a:r>
              <a:rPr lang="en-US" dirty="0"/>
              <a:t>Combines all GUI interfaces into one</a:t>
            </a:r>
          </a:p>
          <a:p>
            <a:r>
              <a:rPr lang="en-US" dirty="0"/>
              <a:t>Simple CLI (command line interface)</a:t>
            </a:r>
          </a:p>
          <a:p>
            <a:pPr lvl="1"/>
            <a:r>
              <a:rPr lang="en-US" dirty="0"/>
              <a:t>No GUI so can use shell scripts to control experiments</a:t>
            </a:r>
          </a:p>
          <a:p>
            <a:pPr lvl="1"/>
            <a:r>
              <a:rPr lang="en-US" dirty="0"/>
              <a:t>Similar to using Python where each command is a function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7765505-849D-46D9-8E97-0AB563102057}"/>
              </a:ext>
            </a:extLst>
          </p:cNvPr>
          <p:cNvSpPr txBox="1"/>
          <p:nvPr/>
        </p:nvSpPr>
        <p:spPr>
          <a:xfrm>
            <a:off x="457200" y="6324600"/>
            <a:ext cx="828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https://www.softwaretestinghelp.com/weka-tutorial/#Graphical_User_Interface_Of_WEKA</a:t>
            </a:r>
            <a:endParaRPr lang="en-US" altLang="zh-TW" sz="1600" dirty="0">
              <a:solidFill>
                <a:srgbClr val="002060"/>
              </a:solidFill>
            </a:endParaRPr>
          </a:p>
          <a:p>
            <a:endParaRPr lang="zh-TW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65"/>
    </mc:Choice>
    <mc:Fallback xmlns="">
      <p:transition spd="slow" advTm="1235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7A2A30-5F90-433F-9304-FA7558C9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package management 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354723-E520-4D2F-80F2-05B0A01F8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7775"/>
            <a:ext cx="8229600" cy="4876800"/>
          </a:xfrm>
        </p:spPr>
        <p:txBody>
          <a:bodyPr/>
          <a:lstStyle/>
          <a:p>
            <a:r>
              <a:rPr lang="en-US" altLang="zh-TW" dirty="0"/>
              <a:t>allows the user to browse for, and selectively install, packages of interest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70B438-B74B-4A11-ACB3-3E094159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22" y="2343806"/>
            <a:ext cx="5945912" cy="44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8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E6C73-43B3-47EC-B89B-9FA41B8B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package management 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BEC86-AE30-488C-996C-3035263BB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1CFB69-0805-4E2A-817F-1AFCCA58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54" y="1600200"/>
            <a:ext cx="6891751" cy="17297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21B3039-CB93-433A-A459-534EB359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3" y="3329930"/>
            <a:ext cx="6962773" cy="32663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407B091-B029-49FA-AD9C-982C6CC15FA8}"/>
              </a:ext>
            </a:extLst>
          </p:cNvPr>
          <p:cNvSpPr/>
          <p:nvPr/>
        </p:nvSpPr>
        <p:spPr>
          <a:xfrm>
            <a:off x="4909351" y="2254928"/>
            <a:ext cx="1500327" cy="443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84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38BC0-2DEF-4062-9D4E-B2535A8B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3047"/>
          </a:xfrm>
        </p:spPr>
        <p:txBody>
          <a:bodyPr/>
          <a:lstStyle/>
          <a:p>
            <a:r>
              <a:rPr lang="en-US" altLang="zh-TW" dirty="0"/>
              <a:t>Weka cannot read Chinese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9265EE-3820-454F-B615-8CA0B6537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875"/>
            <a:ext cx="5054738" cy="4876800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In Windows OS</a:t>
            </a:r>
          </a:p>
          <a:p>
            <a:pPr lvl="1"/>
            <a:r>
              <a:rPr lang="en-US" altLang="zh-TW" dirty="0"/>
              <a:t>Open the installed folder (default)</a:t>
            </a:r>
          </a:p>
          <a:p>
            <a:pPr lvl="2"/>
            <a:r>
              <a:rPr lang="en-US" altLang="zh-TW" u="sng" dirty="0"/>
              <a:t>C:\Program Files\Weka-[version number]</a:t>
            </a:r>
          </a:p>
          <a:p>
            <a:pPr lvl="1"/>
            <a:r>
              <a:rPr lang="en-US" altLang="zh-TW" dirty="0"/>
              <a:t>Open </a:t>
            </a:r>
            <a:r>
              <a:rPr lang="en-US" altLang="zh-TW" dirty="0">
                <a:solidFill>
                  <a:srgbClr val="FF0000"/>
                </a:solidFill>
              </a:rPr>
              <a:t>RunWeka.ini  </a:t>
            </a:r>
            <a:r>
              <a:rPr lang="en-US" altLang="zh-TW" dirty="0"/>
              <a:t>by using text editor (make sure you have the editing permission)</a:t>
            </a:r>
          </a:p>
          <a:p>
            <a:pPr lvl="1"/>
            <a:r>
              <a:rPr lang="en-US" altLang="zh-TW" dirty="0"/>
              <a:t>Change </a:t>
            </a:r>
            <a:r>
              <a:rPr lang="en-US" altLang="zh-TW" dirty="0" err="1"/>
              <a:t>fileEncoding</a:t>
            </a:r>
            <a:r>
              <a:rPr lang="en-US" altLang="zh-TW" dirty="0"/>
              <a:t>=</a:t>
            </a:r>
            <a:r>
              <a:rPr lang="en-US" altLang="zh-TW" b="1" dirty="0">
                <a:solidFill>
                  <a:srgbClr val="FF0000"/>
                </a:solidFill>
              </a:rPr>
              <a:t>Cp1252</a:t>
            </a:r>
            <a:r>
              <a:rPr lang="en-US" altLang="zh-TW" dirty="0"/>
              <a:t> into </a:t>
            </a:r>
            <a:r>
              <a:rPr lang="en-US" altLang="zh-TW" u="sng" dirty="0" err="1"/>
              <a:t>fileEncoding</a:t>
            </a:r>
            <a:r>
              <a:rPr lang="en-US" altLang="zh-TW" u="sng" dirty="0"/>
              <a:t>=</a:t>
            </a:r>
            <a:r>
              <a:rPr lang="en-US" altLang="zh-TW" b="1" u="sng" dirty="0">
                <a:solidFill>
                  <a:srgbClr val="FF0000"/>
                </a:solidFill>
              </a:rPr>
              <a:t>utf-8</a:t>
            </a:r>
          </a:p>
          <a:p>
            <a:pPr lvl="1"/>
            <a:r>
              <a:rPr lang="en-US" altLang="zh-TW" dirty="0"/>
              <a:t>Save the file and restart the </a:t>
            </a:r>
            <a:r>
              <a:rPr lang="en-US" altLang="zh-TW" dirty="0" err="1"/>
              <a:t>weka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Change the permission of the file “</a:t>
            </a:r>
            <a:r>
              <a:rPr lang="en-US" altLang="zh-TW" dirty="0">
                <a:solidFill>
                  <a:srgbClr val="FF0000"/>
                </a:solidFill>
              </a:rPr>
              <a:t>RunWeka.ini”</a:t>
            </a:r>
            <a:endParaRPr lang="en-US" altLang="zh-TW" dirty="0"/>
          </a:p>
          <a:p>
            <a:pPr lvl="1"/>
            <a:r>
              <a:rPr lang="en-US" altLang="zh-TW" dirty="0"/>
              <a:t>Show the file properties for the file</a:t>
            </a:r>
          </a:p>
          <a:p>
            <a:pPr lvl="1"/>
            <a:r>
              <a:rPr lang="en-US" altLang="zh-TW" dirty="0"/>
              <a:t>Set the editing permission in security tab</a:t>
            </a:r>
            <a:endParaRPr lang="zh-TW" alt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EAA8764F-5796-4129-9A41-437F162DE0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564" y="1346447"/>
            <a:ext cx="2663301" cy="2479828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B2125922-A55D-4D5D-A468-CCB0235136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2830" y="3946124"/>
            <a:ext cx="2556768" cy="2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3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F7CB-6FD9-4D99-AAA6-494B2E73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883"/>
            <a:ext cx="8229600" cy="834501"/>
          </a:xfrm>
        </p:spPr>
        <p:txBody>
          <a:bodyPr/>
          <a:lstStyle/>
          <a:p>
            <a:r>
              <a:rPr lang="en-US" dirty="0"/>
              <a:t>Start the Explorer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4F217-3E40-4597-BE83-D44E1CA68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" t="1803" b="1934"/>
          <a:stretch/>
        </p:blipFill>
        <p:spPr>
          <a:xfrm>
            <a:off x="1143000" y="1791153"/>
            <a:ext cx="7048500" cy="4685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20AB4-29FA-444D-A66E-A826A3267840}"/>
              </a:ext>
            </a:extLst>
          </p:cNvPr>
          <p:cNvSpPr txBox="1"/>
          <p:nvPr/>
        </p:nvSpPr>
        <p:spPr>
          <a:xfrm>
            <a:off x="457200" y="135010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“Explorer “ Button in the GUI Chooser Window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44B7CD7-29DC-4C66-9207-0E6EF506B3BB}"/>
              </a:ext>
            </a:extLst>
          </p:cNvPr>
          <p:cNvSpPr/>
          <p:nvPr/>
        </p:nvSpPr>
        <p:spPr>
          <a:xfrm>
            <a:off x="1143000" y="1961965"/>
            <a:ext cx="3429000" cy="270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20FC63-63B7-4AB0-84AB-7B9B35F4A6BD}"/>
              </a:ext>
            </a:extLst>
          </p:cNvPr>
          <p:cNvSpPr/>
          <p:nvPr/>
        </p:nvSpPr>
        <p:spPr>
          <a:xfrm>
            <a:off x="1143000" y="5993906"/>
            <a:ext cx="7048500" cy="483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221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70"/>
    </mc:Choice>
    <mc:Fallback xmlns="">
      <p:transition spd="slow" advTm="7497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AB9C5-473A-486F-82DE-50A717EB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tabs on Weka explorer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9E47AB-1AD4-48A7-901B-87E4EC3E0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Preprocess:</a:t>
            </a:r>
            <a:r>
              <a:rPr lang="en-US" altLang="zh-TW" dirty="0"/>
              <a:t> Choose and modify the loaded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Classify:</a:t>
            </a:r>
            <a:r>
              <a:rPr lang="en-US" altLang="zh-TW" dirty="0"/>
              <a:t> Apply training and testing algorithms to the data that will classify and regress the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Cluster:</a:t>
            </a:r>
            <a:r>
              <a:rPr lang="en-US" altLang="zh-TW" dirty="0"/>
              <a:t> Form clusters from the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Associate:</a:t>
            </a:r>
            <a:r>
              <a:rPr lang="en-US" altLang="zh-TW" dirty="0"/>
              <a:t> Mine out the association rule for the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Select attributes:</a:t>
            </a:r>
            <a:r>
              <a:rPr lang="en-US" altLang="zh-TW" dirty="0"/>
              <a:t> Attribute selection measures are applied.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Visualize:</a:t>
            </a:r>
            <a:r>
              <a:rPr lang="en-US" altLang="zh-TW" dirty="0"/>
              <a:t> 2D representation of data is seen.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Status Bar:</a:t>
            </a:r>
            <a:r>
              <a:rPr lang="en-US" altLang="zh-TW" dirty="0"/>
              <a:t> The bottommost section of the window shows the status bar. This section shows what is happening currently in the form of a message, such as a file being loaded. Right-click on this, </a:t>
            </a:r>
            <a:r>
              <a:rPr lang="en-US" altLang="zh-TW" b="1" i="1" dirty="0"/>
              <a:t>Memory</a:t>
            </a:r>
            <a:r>
              <a:rPr lang="en-US" altLang="zh-TW" b="1" dirty="0"/>
              <a:t> </a:t>
            </a:r>
            <a:r>
              <a:rPr lang="en-US" altLang="zh-TW" b="1" i="1" dirty="0"/>
              <a:t>information</a:t>
            </a:r>
            <a:r>
              <a:rPr lang="en-US" altLang="zh-TW" dirty="0"/>
              <a:t> can be seen, and also </a:t>
            </a:r>
            <a:r>
              <a:rPr lang="en-US" altLang="zh-TW" b="1" i="1" dirty="0"/>
              <a:t>Run</a:t>
            </a:r>
            <a:r>
              <a:rPr lang="en-US" altLang="zh-TW" b="1" dirty="0"/>
              <a:t> </a:t>
            </a:r>
            <a:r>
              <a:rPr lang="en-US" altLang="zh-TW" b="1" i="1" dirty="0"/>
              <a:t>garbage</a:t>
            </a:r>
            <a:r>
              <a:rPr lang="en-US" altLang="zh-TW" b="1" dirty="0"/>
              <a:t> </a:t>
            </a:r>
            <a:r>
              <a:rPr lang="en-US" altLang="zh-TW" b="1" i="1" dirty="0"/>
              <a:t>collector</a:t>
            </a:r>
            <a:r>
              <a:rPr lang="en-US" altLang="zh-TW" b="1" dirty="0"/>
              <a:t> </a:t>
            </a:r>
            <a:r>
              <a:rPr lang="en-US" altLang="zh-TW" dirty="0"/>
              <a:t>to free up space can be run.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b="1" dirty="0"/>
              <a:t>Log Button:</a:t>
            </a:r>
            <a:r>
              <a:rPr lang="en-US" altLang="zh-TW" dirty="0"/>
              <a:t> It stores a log of all actions in Weka with the timestamp. Logs are shown in a separate window when the Log button is clicked</a:t>
            </a:r>
          </a:p>
        </p:txBody>
      </p:sp>
    </p:spTree>
    <p:extLst>
      <p:ext uri="{BB962C8B-B14F-4D97-AF65-F5344CB8AC3E}">
        <p14:creationId xmlns:p14="http://schemas.microsoft.com/office/powerpoint/2010/main" val="118893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AC43-BF08-4893-BBCB-DE05DBEC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038"/>
            <a:ext cx="8229600" cy="854476"/>
          </a:xfrm>
        </p:spPr>
        <p:txBody>
          <a:bodyPr/>
          <a:lstStyle/>
          <a:p>
            <a:r>
              <a:rPr lang="en-US" dirty="0"/>
              <a:t>Importing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7D8F-C420-4CA9-9C90-F59B85A9F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82" y="1257300"/>
            <a:ext cx="8229600" cy="4876800"/>
          </a:xfrm>
        </p:spPr>
        <p:txBody>
          <a:bodyPr/>
          <a:lstStyle/>
          <a:p>
            <a:r>
              <a:rPr lang="en-US" altLang="en-US" dirty="0"/>
              <a:t>Data can be imported from various formats:</a:t>
            </a:r>
          </a:p>
          <a:p>
            <a:pPr lvl="1"/>
            <a:r>
              <a:rPr lang="en-US" altLang="en-US" dirty="0"/>
              <a:t>ARFF, CSV</a:t>
            </a:r>
          </a:p>
          <a:p>
            <a:pPr lvl="1"/>
            <a:r>
              <a:rPr lang="en-US" altLang="en-US" dirty="0"/>
              <a:t>Using JDBC(Java Database Connectivity) to connect to the relational database (SQL)</a:t>
            </a:r>
          </a:p>
          <a:p>
            <a:pPr lvl="1"/>
            <a:r>
              <a:rPr lang="en-US" altLang="en-US" dirty="0"/>
              <a:t>You will most often import data in csv if not already prepared for WEKA</a:t>
            </a:r>
          </a:p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A6EA6F0-AE2F-4DBA-95FB-BEA47AC5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60" y="3503579"/>
            <a:ext cx="5379174" cy="28795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77C4FC4-1F63-4225-8F56-DE30B86B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949" y="3141961"/>
            <a:ext cx="2993327" cy="36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02"/>
    </mc:Choice>
    <mc:Fallback xmlns="">
      <p:transition spd="slow" advTm="2241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7F188C-BA99-4AE5-BD00-085A4B96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71C51C-8B0E-4F9B-ABEC-0C9792BBE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is Weka?</a:t>
            </a:r>
          </a:p>
          <a:p>
            <a:r>
              <a:rPr lang="en-US" altLang="zh-TW" dirty="0"/>
              <a:t>Starting Weka</a:t>
            </a:r>
          </a:p>
          <a:p>
            <a:r>
              <a:rPr lang="en-US" altLang="zh-TW" dirty="0"/>
              <a:t>Data Preprocessing</a:t>
            </a:r>
          </a:p>
          <a:p>
            <a:r>
              <a:rPr lang="en-US" altLang="zh-TW" dirty="0"/>
              <a:t>Association Rule Mining</a:t>
            </a:r>
          </a:p>
          <a:p>
            <a:pPr lvl="1"/>
            <a:r>
              <a:rPr lang="en-US" altLang="zh-TW" dirty="0" err="1"/>
              <a:t>Apriori</a:t>
            </a:r>
            <a:r>
              <a:rPr lang="en-US" altLang="zh-TW" dirty="0"/>
              <a:t> algorithm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166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C5D8A-BE55-47A3-AE59-3145391E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Importing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2E3EAE-7004-4F02-952F-6BD61CA4B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Weka steps</a:t>
            </a:r>
          </a:p>
          <a:p>
            <a:pPr lvl="1"/>
            <a:r>
              <a:rPr lang="en-US" altLang="en-US" dirty="0"/>
              <a:t>Make sure Explorer  “</a:t>
            </a:r>
            <a:r>
              <a:rPr lang="en-US" altLang="en-US" dirty="0" err="1"/>
              <a:t>PreProcess</a:t>
            </a:r>
            <a:r>
              <a:rPr lang="en-US" altLang="en-US" dirty="0"/>
              <a:t>” tab is selected</a:t>
            </a:r>
          </a:p>
          <a:p>
            <a:pPr lvl="1"/>
            <a:r>
              <a:rPr lang="en-US" altLang="en-US" dirty="0"/>
              <a:t>Click “Open File…” or “Open URL…”</a:t>
            </a:r>
          </a:p>
          <a:p>
            <a:pPr lvl="1"/>
            <a:r>
              <a:rPr lang="en-US" altLang="en-US" dirty="0"/>
              <a:t>Set the extension appropriately (default is .</a:t>
            </a:r>
            <a:r>
              <a:rPr lang="en-US" altLang="en-US" dirty="0" err="1"/>
              <a:t>arff</a:t>
            </a:r>
            <a:r>
              <a:rPr lang="en-US" altLang="en-US" dirty="0"/>
              <a:t>) and navigate to the file and select it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If first line has feature names they are used</a:t>
            </a:r>
          </a:p>
          <a:p>
            <a:pPr lvl="1"/>
            <a:r>
              <a:rPr lang="en-US" altLang="en-US" dirty="0"/>
              <a:t>If no feature names then generic names are generated</a:t>
            </a:r>
          </a:p>
          <a:p>
            <a:pPr lvl="1"/>
            <a:r>
              <a:rPr lang="en-US" altLang="en-US" dirty="0"/>
              <a:t>Add feature names if missing or models won’t be interpretable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80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D2F6-F126-4272-A066-EA41D8F5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Weka ARFF File Format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2275-7F6E-4740-A0AE-CBCEBB0F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ARFF= Attribute Relation File Format</a:t>
            </a:r>
          </a:p>
          <a:p>
            <a:r>
              <a:rPr lang="en-US" dirty="0"/>
              <a:t>Weka ARFF files include two main parts:</a:t>
            </a:r>
          </a:p>
          <a:p>
            <a:pPr lvl="1"/>
            <a:r>
              <a:rPr lang="en-US" dirty="0"/>
              <a:t>Specification of the features</a:t>
            </a:r>
          </a:p>
          <a:p>
            <a:pPr lvl="1"/>
            <a:r>
              <a:rPr lang="en-US" dirty="0"/>
              <a:t>The actual data</a:t>
            </a:r>
          </a:p>
          <a:p>
            <a:r>
              <a:rPr lang="en-US" dirty="0"/>
              <a:t>Files are “flat files” usually comma separated</a:t>
            </a:r>
          </a:p>
          <a:p>
            <a:r>
              <a:rPr lang="en-US" dirty="0"/>
              <a:t>Other tools use a separate file for each part</a:t>
            </a:r>
          </a:p>
          <a:p>
            <a:pPr lvl="1"/>
            <a:r>
              <a:rPr lang="en-US" dirty="0"/>
              <a:t>C4.5 decision tree tool, which was once very popular, had a “names” and “data” file</a:t>
            </a:r>
          </a:p>
          <a:p>
            <a:pPr lvl="1"/>
            <a:r>
              <a:rPr lang="en-US" dirty="0"/>
              <a:t>I find the single file format odd, since specification is short but actual data can be millions of lines </a:t>
            </a:r>
          </a:p>
        </p:txBody>
      </p:sp>
    </p:spTree>
    <p:extLst>
      <p:ext uri="{BB962C8B-B14F-4D97-AF65-F5344CB8AC3E}">
        <p14:creationId xmlns:p14="http://schemas.microsoft.com/office/powerpoint/2010/main" val="11011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04"/>
    </mc:Choice>
    <mc:Fallback xmlns="">
      <p:transition spd="slow" advTm="13300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>
            <a:extLst>
              <a:ext uri="{FF2B5EF4-FFF2-40B4-BE49-F238E27FC236}">
                <a16:creationId xmlns:a16="http://schemas.microsoft.com/office/drawing/2014/main" id="{5E1EE730-D467-45B0-B3B3-991132777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Weka ARFF Example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11441E1-915D-4D6D-96C4-70CCFCF4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74" y="1831170"/>
            <a:ext cx="6535624" cy="42766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84"/>
    </mc:Choice>
    <mc:Fallback xmlns="">
      <p:transition spd="slow" advTm="9708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5475C-CA65-4878-B4E6-5198306B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Dataset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757002-9EA0-4A5F-8FFB-5070CE5D4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Weka’s dataset</a:t>
            </a:r>
          </a:p>
          <a:p>
            <a:pPr lvl="1"/>
            <a:r>
              <a:rPr lang="en-US" altLang="zh-TW" dirty="0"/>
              <a:t>In the installed folder (C:\Program Files\Weka-3-8-6\data)</a:t>
            </a:r>
          </a:p>
          <a:p>
            <a:pPr lvl="1"/>
            <a:r>
              <a:rPr lang="en-US" altLang="zh-TW" dirty="0"/>
              <a:t>The data are in ARFF format</a:t>
            </a:r>
          </a:p>
          <a:p>
            <a:endParaRPr lang="en-US" altLang="zh-TW" dirty="0"/>
          </a:p>
          <a:p>
            <a:r>
              <a:rPr lang="en-US" altLang="en-US" dirty="0"/>
              <a:t>UCI Machine Learning Repository</a:t>
            </a:r>
          </a:p>
          <a:p>
            <a:pPr lvl="1"/>
            <a:r>
              <a:rPr lang="en-US" altLang="en-US" dirty="0">
                <a:hlinkClick r:id="rId2"/>
              </a:rPr>
              <a:t>https://archive.ics.uci.edu/ml/</a:t>
            </a:r>
            <a:endParaRPr lang="en-US" altLang="en-US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070C9EB-1ECF-444C-BDF1-7FE731AF82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765" y="4140795"/>
            <a:ext cx="3657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BC1E380-4B37-47C6-8B56-5A885E6B9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Reading in the Iris Dataset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BA5EAFE-0061-4ECB-BD6E-01D06A23B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534400" cy="4648200"/>
          </a:xfrm>
        </p:spPr>
        <p:txBody>
          <a:bodyPr>
            <a:normAutofit/>
          </a:bodyPr>
          <a:lstStyle/>
          <a:p>
            <a:r>
              <a:rPr lang="en-US" altLang="en-US" dirty="0"/>
              <a:t>We start with the well-known Iris data set</a:t>
            </a:r>
          </a:p>
          <a:p>
            <a:pPr lvl="1"/>
            <a:r>
              <a:rPr lang="en-US" altLang="en-US" dirty="0"/>
              <a:t>Weka probably installed it so search for “iris”. 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Open it using “Open File” or “Open URL”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Weka immediately shows stats about the features and how they are distributed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70"/>
    </mc:Choice>
    <mc:Fallback xmlns="">
      <p:transition spd="slow" advTm="9967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659038-2873-42FA-B645-60D79AA3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09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The Iris dataset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A4FF18-6081-4259-9025-E3A33F21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4836"/>
            <a:ext cx="7497192" cy="4876800"/>
          </a:xfrm>
        </p:spPr>
        <p:txBody>
          <a:bodyPr numCol="1"/>
          <a:lstStyle/>
          <a:p>
            <a:r>
              <a:rPr lang="en-US" altLang="zh-TW" dirty="0"/>
              <a:t>4 attributes</a:t>
            </a:r>
          </a:p>
          <a:p>
            <a:pPr lvl="1"/>
            <a:r>
              <a:rPr lang="en-US" altLang="zh-TW" dirty="0"/>
              <a:t>sepal length (</a:t>
            </a:r>
            <a:r>
              <a:rPr lang="zh-TW" altLang="en-US" dirty="0"/>
              <a:t>花萼長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sepal width (</a:t>
            </a:r>
            <a:r>
              <a:rPr lang="zh-TW" altLang="en-US" dirty="0"/>
              <a:t>花萼寬</a:t>
            </a:r>
            <a:r>
              <a:rPr lang="en-US" altLang="zh-TW" dirty="0"/>
              <a:t>) </a:t>
            </a:r>
          </a:p>
          <a:p>
            <a:pPr lvl="1"/>
            <a:r>
              <a:rPr lang="en-US" altLang="zh-TW" dirty="0"/>
              <a:t>petal length (</a:t>
            </a:r>
            <a:r>
              <a:rPr lang="zh-TW" altLang="en-US" dirty="0"/>
              <a:t>花瓣長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petal width (</a:t>
            </a:r>
            <a:r>
              <a:rPr lang="zh-TW" altLang="en-US" dirty="0"/>
              <a:t>花瓣寬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en-US" altLang="zh-TW" dirty="0"/>
              <a:t>1 class (3 class names)</a:t>
            </a:r>
          </a:p>
          <a:p>
            <a:pPr lvl="1"/>
            <a:r>
              <a:rPr lang="en-US" altLang="zh-TW" dirty="0"/>
              <a:t>Iris </a:t>
            </a:r>
            <a:r>
              <a:rPr lang="en-US" altLang="zh-TW" dirty="0" err="1"/>
              <a:t>Setosa</a:t>
            </a:r>
            <a:endParaRPr lang="en-US" altLang="zh-TW" dirty="0"/>
          </a:p>
          <a:p>
            <a:pPr lvl="1"/>
            <a:r>
              <a:rPr lang="en-US" altLang="zh-TW" dirty="0"/>
              <a:t>Iris </a:t>
            </a:r>
            <a:r>
              <a:rPr lang="en-US" altLang="zh-TW" dirty="0" err="1"/>
              <a:t>Versicolour</a:t>
            </a:r>
            <a:endParaRPr lang="en-US" altLang="zh-TW" dirty="0"/>
          </a:p>
          <a:p>
            <a:pPr lvl="1"/>
            <a:r>
              <a:rPr lang="en-US" altLang="zh-TW" dirty="0"/>
              <a:t>Iris Virginica</a:t>
            </a:r>
          </a:p>
          <a:p>
            <a:r>
              <a:rPr lang="en-US" altLang="zh-TW" dirty="0"/>
              <a:t>Total: 150 instances</a:t>
            </a:r>
            <a:endParaRPr lang="zh-TW" alt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ACE2E7F3-B2C9-4E6C-A314-11C08B465A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803" y="5060272"/>
            <a:ext cx="4780226" cy="1607545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6188A135-FD7E-44C3-BC12-C49B71477FD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235" y="1154836"/>
            <a:ext cx="3174168" cy="52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7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07BC54-0F17-460B-BBC3-EA945AB0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044"/>
            <a:ext cx="8229600" cy="990600"/>
          </a:xfrm>
        </p:spPr>
        <p:txBody>
          <a:bodyPr/>
          <a:lstStyle/>
          <a:p>
            <a:r>
              <a:rPr lang="en-US" altLang="zh-TW" dirty="0"/>
              <a:t>The Iris dataset</a:t>
            </a:r>
            <a:endParaRPr lang="zh-TW" altLang="en-US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B515EA5A-C4E0-45A9-9ABA-28B03520A961}"/>
              </a:ext>
            </a:extLst>
          </p:cNvPr>
          <p:cNvGrpSpPr/>
          <p:nvPr/>
        </p:nvGrpSpPr>
        <p:grpSpPr>
          <a:xfrm>
            <a:off x="2734674" y="1109175"/>
            <a:ext cx="3803015" cy="5535930"/>
            <a:chOff x="2814573" y="896111"/>
            <a:chExt cx="3803015" cy="553593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B525C73-9BE7-463F-9B02-45453B6CFF3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1151" y="896111"/>
              <a:ext cx="3467100" cy="5506212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A1A3966-2E36-44F9-A02A-23288062C9E6}"/>
                </a:ext>
              </a:extLst>
            </p:cNvPr>
            <p:cNvSpPr/>
            <p:nvPr/>
          </p:nvSpPr>
          <p:spPr>
            <a:xfrm>
              <a:off x="2843783" y="3429000"/>
              <a:ext cx="3744595" cy="288290"/>
            </a:xfrm>
            <a:custGeom>
              <a:avLst/>
              <a:gdLst/>
              <a:ahLst/>
              <a:cxnLst/>
              <a:rect l="l" t="t" r="r" b="b"/>
              <a:pathLst>
                <a:path w="3744595" h="288289">
                  <a:moveTo>
                    <a:pt x="0" y="288036"/>
                  </a:moveTo>
                  <a:lnTo>
                    <a:pt x="3744468" y="288036"/>
                  </a:lnTo>
                  <a:lnTo>
                    <a:pt x="3744468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73792AA-C3E9-4CED-ACEE-F6832DF99D1F}"/>
                </a:ext>
              </a:extLst>
            </p:cNvPr>
            <p:cNvSpPr/>
            <p:nvPr/>
          </p:nvSpPr>
          <p:spPr>
            <a:xfrm>
              <a:off x="3419855" y="2276855"/>
              <a:ext cx="558165" cy="4125595"/>
            </a:xfrm>
            <a:custGeom>
              <a:avLst/>
              <a:gdLst/>
              <a:ahLst/>
              <a:cxnLst/>
              <a:rect l="l" t="t" r="r" b="b"/>
              <a:pathLst>
                <a:path w="558164" h="4125595">
                  <a:moveTo>
                    <a:pt x="0" y="4125467"/>
                  </a:moveTo>
                  <a:lnTo>
                    <a:pt x="557784" y="4125467"/>
                  </a:lnTo>
                  <a:lnTo>
                    <a:pt x="557784" y="0"/>
                  </a:lnTo>
                  <a:lnTo>
                    <a:pt x="0" y="0"/>
                  </a:lnTo>
                  <a:lnTo>
                    <a:pt x="0" y="4125467"/>
                  </a:lnTo>
                  <a:close/>
                </a:path>
              </a:pathLst>
            </a:custGeom>
            <a:ln w="57912">
              <a:solidFill>
                <a:srgbClr val="4174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BA4EF0B0-FF54-4D9B-8D42-5CBD9745388D}"/>
              </a:ext>
            </a:extLst>
          </p:cNvPr>
          <p:cNvSpPr txBox="1"/>
          <p:nvPr/>
        </p:nvSpPr>
        <p:spPr>
          <a:xfrm>
            <a:off x="1211309" y="3620474"/>
            <a:ext cx="1552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ns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ance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512937C-82DA-4FB5-9B6B-D01311F0A732}"/>
              </a:ext>
            </a:extLst>
          </p:cNvPr>
          <p:cNvSpPr txBox="1"/>
          <p:nvPr/>
        </p:nvSpPr>
        <p:spPr>
          <a:xfrm>
            <a:off x="3116435" y="2099775"/>
            <a:ext cx="1005205" cy="30649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800" dirty="0">
                <a:solidFill>
                  <a:srgbClr val="417478"/>
                </a:solidFill>
                <a:latin typeface="Times New Roman"/>
                <a:cs typeface="Times New Roman"/>
              </a:rPr>
              <a:t>Attribute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BDE7108-993E-4497-83F0-D474AF1CA5F8}"/>
              </a:ext>
            </a:extLst>
          </p:cNvPr>
          <p:cNvSpPr/>
          <p:nvPr/>
        </p:nvSpPr>
        <p:spPr>
          <a:xfrm>
            <a:off x="5715872" y="2489919"/>
            <a:ext cx="721360" cy="4125595"/>
          </a:xfrm>
          <a:custGeom>
            <a:avLst/>
            <a:gdLst/>
            <a:ahLst/>
            <a:cxnLst/>
            <a:rect l="l" t="t" r="r" b="b"/>
            <a:pathLst>
              <a:path w="721359" h="4125595">
                <a:moveTo>
                  <a:pt x="0" y="120142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1" y="0"/>
                </a:lnTo>
                <a:lnTo>
                  <a:pt x="600710" y="0"/>
                </a:lnTo>
                <a:lnTo>
                  <a:pt x="647449" y="9449"/>
                </a:lnTo>
                <a:lnTo>
                  <a:pt x="685641" y="35210"/>
                </a:lnTo>
                <a:lnTo>
                  <a:pt x="711402" y="73402"/>
                </a:lnTo>
                <a:lnTo>
                  <a:pt x="720851" y="120142"/>
                </a:lnTo>
                <a:lnTo>
                  <a:pt x="720851" y="4005326"/>
                </a:lnTo>
                <a:lnTo>
                  <a:pt x="711402" y="4052087"/>
                </a:lnTo>
                <a:lnTo>
                  <a:pt x="685641" y="4090276"/>
                </a:lnTo>
                <a:lnTo>
                  <a:pt x="647449" y="4116025"/>
                </a:lnTo>
                <a:lnTo>
                  <a:pt x="600710" y="4125468"/>
                </a:lnTo>
                <a:lnTo>
                  <a:pt x="120141" y="4125468"/>
                </a:lnTo>
                <a:lnTo>
                  <a:pt x="73402" y="4116025"/>
                </a:lnTo>
                <a:lnTo>
                  <a:pt x="35210" y="4090276"/>
                </a:lnTo>
                <a:lnTo>
                  <a:pt x="9449" y="4052087"/>
                </a:lnTo>
                <a:lnTo>
                  <a:pt x="0" y="4005326"/>
                </a:lnTo>
                <a:lnTo>
                  <a:pt x="0" y="120142"/>
                </a:lnTo>
                <a:close/>
              </a:path>
            </a:pathLst>
          </a:custGeom>
          <a:ln w="5791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F40703E-9580-4EF6-A7C7-9E4FBD0FC1CF}"/>
              </a:ext>
            </a:extLst>
          </p:cNvPr>
          <p:cNvSpPr txBox="1"/>
          <p:nvPr/>
        </p:nvSpPr>
        <p:spPr>
          <a:xfrm>
            <a:off x="5606652" y="2113140"/>
            <a:ext cx="939800" cy="30649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lang="en-US" dirty="0">
                <a:solidFill>
                  <a:srgbClr val="00B0F0"/>
                </a:solidFill>
                <a:latin typeface="Times New Roman"/>
                <a:cs typeface="Times New Roman"/>
              </a:rPr>
              <a:t>Class</a:t>
            </a:r>
            <a:endParaRPr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A721EC8-B4D6-4DD2-94E7-8AD786EAB3DE}"/>
              </a:ext>
            </a:extLst>
          </p:cNvPr>
          <p:cNvSpPr/>
          <p:nvPr/>
        </p:nvSpPr>
        <p:spPr>
          <a:xfrm>
            <a:off x="3339957" y="1569508"/>
            <a:ext cx="2767880" cy="560959"/>
          </a:xfrm>
          <a:custGeom>
            <a:avLst/>
            <a:gdLst/>
            <a:ahLst/>
            <a:cxnLst/>
            <a:rect l="l" t="t" r="r" b="b"/>
            <a:pathLst>
              <a:path w="1835150" h="250189">
                <a:moveTo>
                  <a:pt x="0" y="249936"/>
                </a:moveTo>
                <a:lnTo>
                  <a:pt x="1629" y="201316"/>
                </a:lnTo>
                <a:lnTo>
                  <a:pt x="6080" y="161591"/>
                </a:lnTo>
                <a:lnTo>
                  <a:pt x="12698" y="134796"/>
                </a:lnTo>
                <a:lnTo>
                  <a:pt x="20827" y="124968"/>
                </a:lnTo>
                <a:lnTo>
                  <a:pt x="862584" y="124968"/>
                </a:lnTo>
                <a:lnTo>
                  <a:pt x="870713" y="115139"/>
                </a:lnTo>
                <a:lnTo>
                  <a:pt x="877331" y="88344"/>
                </a:lnTo>
                <a:lnTo>
                  <a:pt x="881782" y="48619"/>
                </a:lnTo>
                <a:lnTo>
                  <a:pt x="883412" y="0"/>
                </a:lnTo>
                <a:lnTo>
                  <a:pt x="885059" y="48619"/>
                </a:lnTo>
                <a:lnTo>
                  <a:pt x="889539" y="88344"/>
                </a:lnTo>
                <a:lnTo>
                  <a:pt x="896163" y="115139"/>
                </a:lnTo>
                <a:lnTo>
                  <a:pt x="904239" y="124968"/>
                </a:lnTo>
                <a:lnTo>
                  <a:pt x="1814067" y="124968"/>
                </a:lnTo>
                <a:lnTo>
                  <a:pt x="1822197" y="134796"/>
                </a:lnTo>
                <a:lnTo>
                  <a:pt x="1828815" y="161591"/>
                </a:lnTo>
                <a:lnTo>
                  <a:pt x="1833266" y="201316"/>
                </a:lnTo>
                <a:lnTo>
                  <a:pt x="1834896" y="249936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85B7D65-2559-4A6D-9E82-5B7EEE020478}"/>
              </a:ext>
            </a:extLst>
          </p:cNvPr>
          <p:cNvSpPr txBox="1"/>
          <p:nvPr/>
        </p:nvSpPr>
        <p:spPr>
          <a:xfrm>
            <a:off x="4093623" y="1184332"/>
            <a:ext cx="1179830" cy="303929"/>
          </a:xfrm>
          <a:prstGeom prst="rect">
            <a:avLst/>
          </a:prstGeom>
          <a:solidFill>
            <a:srgbClr val="A3CACE"/>
          </a:solidFill>
          <a:ln w="57911">
            <a:solidFill>
              <a:srgbClr val="FFFFF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210"/>
              </a:spcBef>
            </a:pPr>
            <a:r>
              <a:rPr lang="en-US" dirty="0">
                <a:solidFill>
                  <a:srgbClr val="FFFFFF"/>
                </a:solidFill>
                <a:latin typeface="SimSun"/>
                <a:cs typeface="SimSun"/>
              </a:rPr>
              <a:t>Features</a:t>
            </a:r>
            <a:endParaRPr sz="1800" dirty="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62913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3B1A91-427E-48BB-92F4-F7FC98EB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10" y="832281"/>
            <a:ext cx="7469680" cy="5626224"/>
          </a:xfrm>
          <a:prstGeom prst="rect">
            <a:avLst/>
          </a:prstGeom>
        </p:spPr>
      </p:pic>
      <p:sp>
        <p:nvSpPr>
          <p:cNvPr id="7" name="Line 3">
            <a:extLst>
              <a:ext uri="{FF2B5EF4-FFF2-40B4-BE49-F238E27FC236}">
                <a16:creationId xmlns:a16="http://schemas.microsoft.com/office/drawing/2014/main" id="{81439AB1-5C8E-4996-B8EC-6733450AA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741" y="1432818"/>
            <a:ext cx="469597" cy="4048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6"/>
    </mc:Choice>
    <mc:Fallback xmlns="">
      <p:transition spd="slow" advTm="1131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88FEE-82E5-4BE2-9080-226EDA28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765ADA-1AAE-4586-9990-73ED1486A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533400"/>
            <a:ext cx="8313938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7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9E3A133-C129-4864-8104-937C1A83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1" y="397201"/>
            <a:ext cx="8265112" cy="6217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90EBB-15D7-4A0D-AF72-72BA31455352}"/>
              </a:ext>
            </a:extLst>
          </p:cNvPr>
          <p:cNvSpPr txBox="1"/>
          <p:nvPr/>
        </p:nvSpPr>
        <p:spPr>
          <a:xfrm>
            <a:off x="762919" y="4800600"/>
            <a:ext cx="33528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Distribution of </a:t>
            </a:r>
            <a:r>
              <a:rPr lang="en-US" dirty="0" err="1"/>
              <a:t>sepallength</a:t>
            </a:r>
            <a:r>
              <a:rPr lang="en-US" dirty="0"/>
              <a:t> with colors representing 3 class values</a:t>
            </a: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18EE74F8-FA8B-4E83-A0F9-5B0F0BE15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9719" y="2897634"/>
            <a:ext cx="762000" cy="184228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33729BC9-0A26-4052-9F94-A5C0F2618B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9519" y="4952999"/>
            <a:ext cx="685802" cy="76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90"/>
    </mc:Choice>
    <mc:Fallback xmlns="">
      <p:transition spd="slow" advTm="1146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20E0-18E1-4DFA-974A-C2FBB6F6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/>
              <a:t>What is Weka?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E9E4-10F1-4D5A-9638-147E2510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56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Weka is a data mining and machine learning suite developed at University of Waikato in New Zealand</a:t>
            </a:r>
          </a:p>
          <a:p>
            <a:r>
              <a:rPr lang="en-US" dirty="0"/>
              <a:t>Weka stands for </a:t>
            </a:r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dirty="0"/>
              <a:t>aikato </a:t>
            </a:r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dirty="0"/>
              <a:t>nvironment for </a:t>
            </a:r>
            <a:r>
              <a:rPr lang="en-US" b="1" dirty="0">
                <a:solidFill>
                  <a:srgbClr val="0070C0"/>
                </a:solidFill>
              </a:rPr>
              <a:t>K</a:t>
            </a:r>
            <a:r>
              <a:rPr lang="en-US" dirty="0"/>
              <a:t>nowledge 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dirty="0"/>
              <a:t>nalysis</a:t>
            </a:r>
          </a:p>
          <a:p>
            <a:r>
              <a:rPr lang="en-US" dirty="0"/>
              <a:t>Learning resources:</a:t>
            </a:r>
          </a:p>
          <a:p>
            <a:pPr lvl="2"/>
            <a:endParaRPr lang="en-US" dirty="0"/>
          </a:p>
        </p:txBody>
      </p:sp>
      <p:pic>
        <p:nvPicPr>
          <p:cNvPr id="1026" name="Picture 2" descr="https://waikato.github.io/weka-wiki/img/Waikato_coat_of_arms.jpg">
            <a:extLst>
              <a:ext uri="{FF2B5EF4-FFF2-40B4-BE49-F238E27FC236}">
                <a16:creationId xmlns:a16="http://schemas.microsoft.com/office/drawing/2014/main" id="{3C9C3B69-9899-48AD-84B3-691F0311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86" y="457200"/>
            <a:ext cx="23241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F56FC3A6-D546-4AAD-A217-2D173DCBAD3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3724" y="3649980"/>
            <a:ext cx="2228088" cy="275082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FAF4240-9F1F-4942-903D-F40A3E1BADA6}"/>
              </a:ext>
            </a:extLst>
          </p:cNvPr>
          <p:cNvSpPr txBox="1"/>
          <p:nvPr/>
        </p:nvSpPr>
        <p:spPr>
          <a:xfrm>
            <a:off x="599243" y="3429000"/>
            <a:ext cx="57802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Books: </a:t>
            </a:r>
            <a:r>
              <a:rPr lang="en-US" altLang="zh-TW" dirty="0">
                <a:hlinkClick r:id="rId4"/>
              </a:rPr>
              <a:t>https://www.cs.waikato.ac.nz/~ml/weka/book.html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Workbench: </a:t>
            </a:r>
            <a:r>
              <a:rPr lang="en-US" altLang="zh-TW" dirty="0">
                <a:hlinkClick r:id="rId5"/>
              </a:rPr>
              <a:t>https://www.cs.waikato.ac.nz/ml/weka/Witten_et_al_2016_appendix.pdf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Online course: </a:t>
            </a:r>
            <a:r>
              <a:rPr lang="en-US" altLang="zh-TW" dirty="0">
                <a:hlinkClick r:id="rId6"/>
              </a:rPr>
              <a:t>Weka 3 - Data Mining with Open Source Machine Learning Software in Java (waikato.ac.nz)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Course </a:t>
            </a:r>
            <a:r>
              <a:rPr lang="en-US" altLang="zh-TW" dirty="0" err="1"/>
              <a:t>matrial</a:t>
            </a:r>
            <a:r>
              <a:rPr lang="en-US" altLang="zh-TW" dirty="0"/>
              <a:t>: </a:t>
            </a:r>
            <a:r>
              <a:rPr lang="en-US" altLang="zh-TW" dirty="0">
                <a:hlinkClick r:id="rId7"/>
              </a:rPr>
              <a:t>https://www.cs.waikato.ac.nz/ml/weka/mooc/advanceddataminingwithweka/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1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72"/>
    </mc:Choice>
    <mc:Fallback xmlns="">
      <p:transition spd="slow" advTm="7277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02CFB07-FAF4-418F-A009-08AF4375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1" y="422238"/>
            <a:ext cx="8196957" cy="6165924"/>
          </a:xfrm>
          <a:prstGeom prst="rect">
            <a:avLst/>
          </a:prstGeom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0D77487C-D850-41CE-9ABC-22129C56F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2570" y="3572470"/>
            <a:ext cx="1184429" cy="92333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79DA2-9608-4FE2-AC49-85C718727CDA}"/>
              </a:ext>
            </a:extLst>
          </p:cNvPr>
          <p:cNvSpPr txBox="1"/>
          <p:nvPr/>
        </p:nvSpPr>
        <p:spPr>
          <a:xfrm>
            <a:off x="1181100" y="4618651"/>
            <a:ext cx="29718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Distribution of the 3 classes, which are evenly distribute</a:t>
            </a: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A467D80B-512F-4523-A6E5-E4A00657A0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199" y="4836111"/>
            <a:ext cx="6858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5EC4FABE-DD24-4F91-8861-0DA26878EA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64398" y="3790764"/>
            <a:ext cx="594063" cy="21967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6"/>
    </mc:Choice>
    <mc:Fallback xmlns="">
      <p:transition spd="slow" advTm="3630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50BDE55-5A3D-4791-8D55-E006D4406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6" y="838197"/>
            <a:ext cx="8624360" cy="5181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AD3120-09B8-42A9-8A1A-1411C2A7688E}"/>
              </a:ext>
            </a:extLst>
          </p:cNvPr>
          <p:cNvSpPr txBox="1"/>
          <p:nvPr/>
        </p:nvSpPr>
        <p:spPr>
          <a:xfrm>
            <a:off x="6404499" y="4638927"/>
            <a:ext cx="22098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Visualization of all feature values with class information. This makes it clear that most features are useful for distinguishing classes.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7"/>
    </mc:Choice>
    <mc:Fallback xmlns="">
      <p:transition spd="slow" advTm="4828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1FB22A-C0E0-4420-A791-BE8C2077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Data Preprocessing</a:t>
            </a:r>
            <a:endParaRPr lang="zh-TW" altLang="en-US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BB4DAB-62CE-455B-B1BB-1BFF52136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692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>
            <a:extLst>
              <a:ext uri="{FF2B5EF4-FFF2-40B4-BE49-F238E27FC236}">
                <a16:creationId xmlns:a16="http://schemas.microsoft.com/office/drawing/2014/main" id="{7D6E5008-FF5E-43A3-B3A8-0C2D68BA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Preprocessing Filters</a:t>
            </a:r>
            <a:endParaRPr lang="en-US" altLang="en-US" dirty="0"/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DA58CA15-A0AE-455B-8884-167EC357A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Pre-processing tools in WEKA called </a:t>
            </a:r>
            <a:r>
              <a:rPr lang="en-US" altLang="en-US" dirty="0">
                <a:solidFill>
                  <a:srgbClr val="FF0000"/>
                </a:solidFill>
              </a:rPr>
              <a:t>“filters</a:t>
            </a:r>
            <a:r>
              <a:rPr lang="en-US" altLang="en-US" dirty="0"/>
              <a:t>”</a:t>
            </a:r>
          </a:p>
          <a:p>
            <a:r>
              <a:rPr lang="en-US" altLang="en-US" dirty="0"/>
              <a:t>Many preprocessing filters available: </a:t>
            </a:r>
          </a:p>
          <a:p>
            <a:pPr lvl="1"/>
            <a:r>
              <a:rPr lang="en-US" altLang="en-US" dirty="0"/>
              <a:t>Discretization</a:t>
            </a:r>
          </a:p>
          <a:p>
            <a:pPr lvl="1"/>
            <a:r>
              <a:rPr lang="en-US" altLang="en-US" dirty="0"/>
              <a:t>Normalization</a:t>
            </a:r>
          </a:p>
          <a:p>
            <a:pPr lvl="1"/>
            <a:r>
              <a:rPr lang="en-US" altLang="en-US" dirty="0"/>
              <a:t>Resampling</a:t>
            </a:r>
          </a:p>
          <a:p>
            <a:pPr lvl="1"/>
            <a:r>
              <a:rPr lang="en-US" altLang="en-US" dirty="0"/>
              <a:t>Feature selection</a:t>
            </a:r>
          </a:p>
          <a:p>
            <a:pPr lvl="1"/>
            <a:r>
              <a:rPr lang="en-US" altLang="en-US" dirty="0"/>
              <a:t>Feature transformation </a:t>
            </a:r>
          </a:p>
          <a:p>
            <a:pPr lvl="1"/>
            <a:r>
              <a:rPr lang="en-US" altLang="en-US" dirty="0"/>
              <a:t>Many more</a:t>
            </a:r>
          </a:p>
          <a:p>
            <a:r>
              <a:rPr lang="en-US" altLang="en-US" dirty="0"/>
              <a:t>Know what available so can use it when needed</a:t>
            </a:r>
          </a:p>
          <a:p>
            <a:pPr lvl="1"/>
            <a:r>
              <a:rPr lang="en-US" altLang="en-US" dirty="0"/>
              <a:t>We will focus on Discretization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89"/>
    </mc:Choice>
    <mc:Fallback xmlns="">
      <p:transition spd="slow" advTm="9548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8AEA17-89CE-46CF-90DD-403E0A9A9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" t="1639" r="-1"/>
          <a:stretch/>
        </p:blipFill>
        <p:spPr>
          <a:xfrm>
            <a:off x="559860" y="760816"/>
            <a:ext cx="8075819" cy="5737638"/>
          </a:xfrm>
          <a:prstGeom prst="rect">
            <a:avLst/>
          </a:prstGeom>
        </p:spPr>
      </p:pic>
      <p:sp>
        <p:nvSpPr>
          <p:cNvPr id="10" name="Line 3">
            <a:extLst>
              <a:ext uri="{FF2B5EF4-FFF2-40B4-BE49-F238E27FC236}">
                <a16:creationId xmlns:a16="http://schemas.microsoft.com/office/drawing/2014/main" id="{83CEAFA3-2F64-49E4-A15D-0B214360A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4861" y="2027808"/>
            <a:ext cx="990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E77CA-4302-453B-BA92-FC804456F5B8}"/>
              </a:ext>
            </a:extLst>
          </p:cNvPr>
          <p:cNvSpPr txBox="1"/>
          <p:nvPr/>
        </p:nvSpPr>
        <p:spPr>
          <a:xfrm>
            <a:off x="2185461" y="2521634"/>
            <a:ext cx="44196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Clicking on this will bring up a list of all of the filters, organized into a hierarchy. Click on each folder to expand the list. There are dozens of choices</a:t>
            </a:r>
          </a:p>
        </p:txBody>
      </p:sp>
    </p:spTree>
    <p:extLst>
      <p:ext uri="{BB962C8B-B14F-4D97-AF65-F5344CB8AC3E}">
        <p14:creationId xmlns:p14="http://schemas.microsoft.com/office/powerpoint/2010/main" val="30358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0"/>
    </mc:Choice>
    <mc:Fallback xmlns="">
      <p:transition spd="slow" advTm="236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99EF145-7B5D-437D-89BC-140AC6BE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Discretization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D616E06-9FB1-4F22-A72C-320A6E2A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Discretization: </a:t>
            </a:r>
            <a:r>
              <a:rPr lang="en-US" altLang="en-US" dirty="0">
                <a:solidFill>
                  <a:srgbClr val="FF0000"/>
                </a:solidFill>
              </a:rPr>
              <a:t>numerical feature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0000"/>
                </a:solidFill>
              </a:rPr>
              <a:t> categorical</a:t>
            </a:r>
          </a:p>
          <a:p>
            <a:pPr lvl="1"/>
            <a:r>
              <a:rPr lang="en-US" altLang="en-US" dirty="0"/>
              <a:t>In preprocess tab select “Choose”, expand “unsupervised” then “attribute”</a:t>
            </a:r>
          </a:p>
          <a:p>
            <a:pPr lvl="2"/>
            <a:r>
              <a:rPr lang="en-US" altLang="en-US" dirty="0"/>
              <a:t>Select “Discretize” filter</a:t>
            </a:r>
          </a:p>
          <a:p>
            <a:pPr lvl="2"/>
            <a:r>
              <a:rPr lang="en-US" altLang="en-US" dirty="0"/>
              <a:t>Note discretize applies to attributes not instances</a:t>
            </a:r>
          </a:p>
          <a:p>
            <a:pPr lvl="2"/>
            <a:r>
              <a:rPr lang="en-US" altLang="en-US" dirty="0"/>
              <a:t>Note: there is a version under the “supervised” folder but it works differently and has different options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95"/>
    </mc:Choice>
    <mc:Fallback xmlns="">
      <p:transition spd="slow" advTm="6449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1F86B7F-ADD1-44C7-893A-037FD9D8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0" y="569479"/>
            <a:ext cx="7937836" cy="5986680"/>
          </a:xfrm>
          <a:prstGeom prst="rect">
            <a:avLst/>
          </a:prstGeom>
        </p:spPr>
      </p:pic>
      <p:sp>
        <p:nvSpPr>
          <p:cNvPr id="7" name="Line 3">
            <a:extLst>
              <a:ext uri="{FF2B5EF4-FFF2-40B4-BE49-F238E27FC236}">
                <a16:creationId xmlns:a16="http://schemas.microsoft.com/office/drawing/2014/main" id="{609EC153-EA3B-40C3-A794-0A24EE82E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349" y="4927106"/>
            <a:ext cx="692458" cy="7634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52"/>
    </mc:Choice>
    <mc:Fallback xmlns="">
      <p:transition spd="slow" advTm="2455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949E12A-6521-473B-A49C-07F5DE88C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2" y="544143"/>
            <a:ext cx="8057635" cy="6083037"/>
          </a:xfrm>
          <a:prstGeom prst="rect">
            <a:avLst/>
          </a:prstGeom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5D2929A5-C19E-43E0-B3AE-2EA44A6CD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636" y="1664910"/>
            <a:ext cx="533400" cy="192147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ECB0920-BD2C-4C4E-BE0E-AF974742A55C}"/>
              </a:ext>
            </a:extLst>
          </p:cNvPr>
          <p:cNvSpPr txBox="1"/>
          <p:nvPr/>
        </p:nvSpPr>
        <p:spPr>
          <a:xfrm>
            <a:off x="1631702" y="3706396"/>
            <a:ext cx="2940298" cy="1400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This shows the command line with options. Click within this region to bring up a window with the options and more info</a:t>
            </a:r>
          </a:p>
        </p:txBody>
      </p:sp>
    </p:spTree>
    <p:extLst>
      <p:ext uri="{BB962C8B-B14F-4D97-AF65-F5344CB8AC3E}">
        <p14:creationId xmlns:p14="http://schemas.microsoft.com/office/powerpoint/2010/main" val="1911444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C8BC8D87-9E8D-4AE4-BF74-A398FDC21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7" y="990064"/>
            <a:ext cx="7732706" cy="5826220"/>
          </a:xfrm>
          <a:prstGeom prst="rect">
            <a:avLst/>
          </a:prstGeom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47927B3D-0590-41EF-85C7-001F89A23E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1999" y="5867934"/>
            <a:ext cx="798991" cy="3385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3E590-EB4E-42CE-955F-D851A9A5880A}"/>
              </a:ext>
            </a:extLst>
          </p:cNvPr>
          <p:cNvSpPr txBox="1"/>
          <p:nvPr/>
        </p:nvSpPr>
        <p:spPr>
          <a:xfrm>
            <a:off x="2695853" y="5698659"/>
            <a:ext cx="198120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1) Toggle to “True”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1F182-712A-4496-999A-3018C15F107D}"/>
              </a:ext>
            </a:extLst>
          </p:cNvPr>
          <p:cNvSpPr txBox="1"/>
          <p:nvPr/>
        </p:nvSpPr>
        <p:spPr>
          <a:xfrm>
            <a:off x="1066800" y="621893"/>
            <a:ext cx="6096000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Create 10 equal frequency bins</a:t>
            </a:r>
          </a:p>
          <a:p>
            <a:pPr algn="ctr"/>
            <a:r>
              <a:rPr lang="en-US" sz="1600" dirty="0"/>
              <a:t>Will do for all numerical features given “</a:t>
            </a:r>
            <a:r>
              <a:rPr lang="en-US" sz="1600" dirty="0" err="1"/>
              <a:t>attributeIndices</a:t>
            </a:r>
            <a:r>
              <a:rPr lang="en-US" sz="1600" dirty="0"/>
              <a:t>” value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33B045-8389-455F-B276-F6C786980A18}"/>
              </a:ext>
            </a:extLst>
          </p:cNvPr>
          <p:cNvCxnSpPr>
            <a:cxnSpLocks/>
          </p:cNvCxnSpPr>
          <p:nvPr/>
        </p:nvCxnSpPr>
        <p:spPr>
          <a:xfrm>
            <a:off x="6178916" y="1116317"/>
            <a:ext cx="674645" cy="2035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94"/>
    </mc:Choice>
    <mc:Fallback xmlns="">
      <p:transition spd="slow" advTm="12529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3282F36-E363-4FF7-820C-F240EBCC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35" y="514757"/>
            <a:ext cx="8048536" cy="6050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A0EA37-0CC9-478B-93C3-FB629466DC9C}"/>
              </a:ext>
            </a:extLst>
          </p:cNvPr>
          <p:cNvSpPr txBox="1"/>
          <p:nvPr/>
        </p:nvSpPr>
        <p:spPr>
          <a:xfrm>
            <a:off x="1143000" y="438912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 there are 10 bins</a:t>
            </a:r>
          </a:p>
          <a:p>
            <a:r>
              <a:rPr lang="en-US" dirty="0">
                <a:solidFill>
                  <a:schemeClr val="bg1"/>
                </a:solidFill>
              </a:rPr>
              <a:t>Frequencies not equal but as close as possible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C32D2095-4DA7-42CF-856A-EAC77B64D7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29100" y="4312919"/>
            <a:ext cx="685800" cy="1524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D276A-5507-4799-9C4A-A6CB8746F0E4}"/>
              </a:ext>
            </a:extLst>
          </p:cNvPr>
          <p:cNvSpPr txBox="1"/>
          <p:nvPr/>
        </p:nvSpPr>
        <p:spPr>
          <a:xfrm>
            <a:off x="3146999" y="517882"/>
            <a:ext cx="3012207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Can use undo to undo the last command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0AFA9D-F81C-4C26-A3F4-0758C715648A}"/>
              </a:ext>
            </a:extLst>
          </p:cNvPr>
          <p:cNvCxnSpPr>
            <a:cxnSpLocks/>
          </p:cNvCxnSpPr>
          <p:nvPr/>
        </p:nvCxnSpPr>
        <p:spPr>
          <a:xfrm>
            <a:off x="5353235" y="914400"/>
            <a:ext cx="266330" cy="3018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D9D97C2B-A1CE-4C9C-9F6E-2593AC1174A3}"/>
              </a:ext>
            </a:extLst>
          </p:cNvPr>
          <p:cNvSpPr/>
          <p:nvPr/>
        </p:nvSpPr>
        <p:spPr>
          <a:xfrm>
            <a:off x="7412854" y="1411550"/>
            <a:ext cx="710214" cy="346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31"/>
    </mc:Choice>
    <mc:Fallback xmlns="">
      <p:transition spd="slow" advTm="970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201C2-2AFD-4F0F-ADC6-4B824355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Weka?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0BEF65-2153-4CD5-AC34-D8A33865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Weka is a collection of machine learning algorithms for data mining tasks. </a:t>
            </a:r>
          </a:p>
          <a:p>
            <a:pPr lvl="1"/>
            <a:r>
              <a:rPr lang="en-US" altLang="zh-TW" dirty="0"/>
              <a:t>contains tools for data preparation, classification, regression, clustering, association rules mining, and visualization</a:t>
            </a:r>
          </a:p>
          <a:p>
            <a:pPr lvl="1"/>
            <a:r>
              <a:rPr lang="en-US" altLang="zh-TW" dirty="0"/>
              <a:t>Supports deep learning method (i.e. </a:t>
            </a:r>
            <a:r>
              <a:rPr lang="en-US" altLang="zh-TW" dirty="0">
                <a:latin typeface="Times New Roman"/>
                <a:cs typeface="Times New Roman"/>
              </a:rPr>
              <a:t>Deeplearning4j)</a:t>
            </a:r>
            <a:endParaRPr lang="en-US" altLang="zh-TW" dirty="0"/>
          </a:p>
          <a:p>
            <a:pPr lvl="2"/>
            <a:r>
              <a:rPr lang="en-US" altLang="zh-TW" dirty="0">
                <a:hlinkClick r:id="rId2"/>
              </a:rPr>
              <a:t>https://deeplearning.cms.waikato.ac.nz/</a:t>
            </a:r>
            <a:endParaRPr lang="en-US" altLang="zh-TW" dirty="0"/>
          </a:p>
          <a:p>
            <a:pPr lvl="1"/>
            <a:r>
              <a:rPr lang="en-US" altLang="zh-TW" dirty="0"/>
              <a:t>Includes multiple (5)  interfaces</a:t>
            </a:r>
          </a:p>
          <a:p>
            <a:pPr lvl="2"/>
            <a:r>
              <a:rPr lang="en-US" altLang="zh-TW" dirty="0"/>
              <a:t>We will focus on the explorer interface</a:t>
            </a:r>
          </a:p>
          <a:p>
            <a:pPr lvl="2"/>
            <a:r>
              <a:rPr lang="en-US" altLang="zh-TW" dirty="0"/>
              <a:t>Does not require any programming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pPr lvl="3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462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C63366-ED5C-45EF-BF91-FFBEC0DA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Preprocessing Review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45C3C0-AB34-45A8-848C-8D4F326F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should now be able to:</a:t>
            </a:r>
          </a:p>
          <a:p>
            <a:pPr lvl="1"/>
            <a:r>
              <a:rPr lang="en-US" altLang="zh-TW" dirty="0"/>
              <a:t>Import data into Weka</a:t>
            </a:r>
          </a:p>
          <a:p>
            <a:pPr lvl="1"/>
            <a:r>
              <a:rPr lang="en-US" altLang="zh-TW" dirty="0"/>
              <a:t>Visualize the features and how they relate to class</a:t>
            </a:r>
          </a:p>
          <a:p>
            <a:pPr lvl="1"/>
            <a:r>
              <a:rPr lang="en-US" altLang="zh-TW" dirty="0"/>
              <a:t>Have an idea of the preprocessing facilities (filters) in Weka and be able to apply them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7484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65DF56-8ADA-48FB-8229-6A33169B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Association Mining: </a:t>
            </a:r>
            <a:br>
              <a:rPr lang="en-US" altLang="zh-TW" cap="none" dirty="0"/>
            </a:br>
            <a:r>
              <a:rPr lang="en-US" altLang="zh-TW" cap="none" dirty="0" err="1"/>
              <a:t>Apriori</a:t>
            </a:r>
            <a:r>
              <a:rPr lang="en-US" altLang="zh-TW" cap="none" dirty="0"/>
              <a:t> Algorithm</a:t>
            </a:r>
            <a:endParaRPr lang="zh-TW" altLang="en-US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314C66-3601-4C1A-B9DB-606259164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26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C4084AA-E316-4608-BE52-8F206B731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Explorer: finding associations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8E3F54FE-0A34-47C5-85F8-975F85C73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WEKA contains an implementation of the </a:t>
            </a:r>
            <a:r>
              <a:rPr lang="en-US" altLang="zh-TW" dirty="0" err="1"/>
              <a:t>Apriori</a:t>
            </a:r>
            <a:r>
              <a:rPr lang="en-US" altLang="zh-TW" dirty="0"/>
              <a:t> algorithm for learning association rules</a:t>
            </a:r>
          </a:p>
          <a:p>
            <a:pPr lvl="1"/>
            <a:r>
              <a:rPr lang="en-US" altLang="zh-TW" dirty="0"/>
              <a:t>Works only with discrete data</a:t>
            </a:r>
          </a:p>
          <a:p>
            <a:r>
              <a:rPr lang="en-US" altLang="zh-TW" dirty="0"/>
              <a:t>Can identify statistical dependencies between groups of attributes:</a:t>
            </a:r>
          </a:p>
          <a:p>
            <a:pPr lvl="1"/>
            <a:r>
              <a:rPr lang="en-US" altLang="zh-TW" dirty="0"/>
              <a:t>milk, butter </a:t>
            </a:r>
            <a:r>
              <a:rPr lang="en-US" altLang="zh-TW" dirty="0">
                <a:sym typeface="Symbol" panose="05050102010706020507" pitchFamily="18" charset="2"/>
              </a:rPr>
              <a:t> bread, eggs (with confidence 0.9 and support 0.3)</a:t>
            </a:r>
            <a:endParaRPr lang="en-US" altLang="zh-TW" dirty="0"/>
          </a:p>
          <a:p>
            <a:r>
              <a:rPr lang="en-US" altLang="zh-TW" dirty="0" err="1"/>
              <a:t>Apriori</a:t>
            </a:r>
            <a:r>
              <a:rPr lang="en-US" altLang="zh-TW" dirty="0"/>
              <a:t> can compute all rules that have a given minimum support and exceed a given confidence</a:t>
            </a:r>
          </a:p>
        </p:txBody>
      </p:sp>
    </p:spTree>
    <p:extLst>
      <p:ext uri="{BB962C8B-B14F-4D97-AF65-F5344CB8AC3E}">
        <p14:creationId xmlns:p14="http://schemas.microsoft.com/office/powerpoint/2010/main" val="2970764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2B72D3A-D052-4C55-9EA9-BCC43867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Loading data- </a:t>
            </a:r>
            <a:r>
              <a:rPr lang="en-US" altLang="zh-TW" dirty="0" err="1"/>
              <a:t>supermarket.arff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C0E9106-4B00-4C16-AEC1-A307FB906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7255062-1AAD-494D-B0D0-DD7146BE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12" y="1028700"/>
            <a:ext cx="7580276" cy="57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76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7A2413-60AB-41FC-8D98-7EAB6861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4575"/>
          </a:xfrm>
        </p:spPr>
        <p:txBody>
          <a:bodyPr/>
          <a:lstStyle/>
          <a:p>
            <a:r>
              <a:rPr lang="en-US" altLang="zh-TW" dirty="0"/>
              <a:t>Associate- choosing </a:t>
            </a:r>
            <a:r>
              <a:rPr lang="en-US" altLang="zh-TW" dirty="0" err="1"/>
              <a:t>Apriori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71B01B-0490-40EA-862C-20E02E753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590EE50-73A1-4BCD-A7A7-C6AB09398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08" y="1297975"/>
            <a:ext cx="7196384" cy="5405342"/>
          </a:xfrm>
          <a:prstGeom prst="rect">
            <a:avLst/>
          </a:prstGeom>
        </p:spPr>
      </p:pic>
      <p:sp>
        <p:nvSpPr>
          <p:cNvPr id="7" name="Line 3">
            <a:extLst>
              <a:ext uri="{FF2B5EF4-FFF2-40B4-BE49-F238E27FC236}">
                <a16:creationId xmlns:a16="http://schemas.microsoft.com/office/drawing/2014/main" id="{6AFE1F43-C512-4D03-AF91-BF2787317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6767" y="2195580"/>
            <a:ext cx="292964" cy="30792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81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0F84C6-84AA-490F-BEC9-A4EA43C0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zh-TW" dirty="0"/>
              <a:t>Setting parameters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29DE14-E26F-4ED1-9ADB-17D6AE4E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D8C7D5-A8AD-4670-BFD3-A155FC63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9" y="1260628"/>
            <a:ext cx="7445371" cy="5597372"/>
          </a:xfrm>
          <a:prstGeom prst="rect">
            <a:avLst/>
          </a:prstGeom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E596D0DB-C0D7-4D2B-AA0B-F0B7E250FA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66982" y="1997474"/>
            <a:ext cx="1038687" cy="97654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85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2EF27D-2E18-42EA-9523-CB16CAD4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8659"/>
          </a:xfrm>
        </p:spPr>
        <p:txBody>
          <a:bodyPr/>
          <a:lstStyle/>
          <a:p>
            <a:r>
              <a:rPr lang="en-US" altLang="zh-TW" dirty="0"/>
              <a:t>Generating association rules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C7573-0880-4C28-AF8C-8E750241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E43C22-78E7-4AE0-A9FB-795C2E236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51" y="1360529"/>
            <a:ext cx="7128769" cy="5356142"/>
          </a:xfrm>
          <a:prstGeom prst="rect">
            <a:avLst/>
          </a:prstGeom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A11F27A9-7ABC-47F0-B01F-354E1D7E8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0223" y="2283781"/>
            <a:ext cx="248577" cy="29074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8FB122-92B1-47DF-8311-370AE8BB6194}"/>
              </a:ext>
            </a:extLst>
          </p:cNvPr>
          <p:cNvSpPr/>
          <p:nvPr/>
        </p:nvSpPr>
        <p:spPr>
          <a:xfrm>
            <a:off x="2343706" y="4474346"/>
            <a:ext cx="5859262" cy="1704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507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B72497-A6A1-4719-A53F-3D3D02A8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Hands-on Lab</a:t>
            </a:r>
            <a:endParaRPr lang="zh-TW" altLang="en-US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5D4B2E-DAFF-401B-A438-DCB4F7467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47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C9B9ABC9-82ED-47D1-BC91-38282920A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WEKA is also a bird</a:t>
            </a:r>
            <a:endParaRPr lang="en-US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DE3D58-FB58-4C10-A53E-FC48B09A7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Found only on the islands of New Zealand, the Weka is a flightless bird with an inquisitive nature. The name is pronounced like </a:t>
            </a:r>
            <a:r>
              <a:rPr lang="en-US" altLang="zh-TW" b="1" dirty="0">
                <a:hlinkClick r:id="rId2"/>
              </a:rPr>
              <a:t>this</a:t>
            </a:r>
            <a:r>
              <a:rPr lang="en-US" altLang="zh-TW" dirty="0"/>
              <a:t>, and the bird sounds like </a:t>
            </a:r>
            <a:r>
              <a:rPr lang="en-US" altLang="zh-TW" b="1" dirty="0">
                <a:hlinkClick r:id="rId3"/>
              </a:rPr>
              <a:t>this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pic>
        <p:nvPicPr>
          <p:cNvPr id="4102" name="Picture 5" descr="http://home01.wxs.nl/~mkramer/pic/Weka.jpg">
            <a:extLst>
              <a:ext uri="{FF2B5EF4-FFF2-40B4-BE49-F238E27FC236}">
                <a16:creationId xmlns:a16="http://schemas.microsoft.com/office/drawing/2014/main" id="{20046442-2C12-4FBB-8107-7F48C1841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38" y="2895600"/>
            <a:ext cx="4238018" cy="31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>
            <a:extLst>
              <a:ext uri="{FF2B5EF4-FFF2-40B4-BE49-F238E27FC236}">
                <a16:creationId xmlns:a16="http://schemas.microsoft.com/office/drawing/2014/main" id="{8F5AFFE3-7591-4569-9077-15BA492D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0" y="6074114"/>
            <a:ext cx="685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16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Copyright: Martin Kramer (mkramer@wxs.nl) 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4DB9118B-A45F-4914-9506-52D0617FAD3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5589" y="3592555"/>
            <a:ext cx="1728216" cy="178460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07E70E-075E-4E55-917B-2EDB7E3E6676}"/>
              </a:ext>
            </a:extLst>
          </p:cNvPr>
          <p:cNvSpPr/>
          <p:nvPr/>
        </p:nvSpPr>
        <p:spPr>
          <a:xfrm>
            <a:off x="5861481" y="5402471"/>
            <a:ext cx="3016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6"/>
              </a:rPr>
              <a:t>https://www.cs.waikato.ac.nz/ml/weka/index.html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7"/>
    </mc:Choice>
    <mc:Fallback xmlns="">
      <p:transition spd="slow" advTm="112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D9AB-6DDF-42F3-80F3-FA34B9ED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955FC-8D80-4813-9455-9C5DB64C1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many options on what data mining suite or toolkit one can use</a:t>
            </a:r>
          </a:p>
          <a:p>
            <a:r>
              <a:rPr lang="en-US" dirty="0"/>
              <a:t>Weka has the following advantages:</a:t>
            </a:r>
          </a:p>
          <a:p>
            <a:pPr lvl="1"/>
            <a:r>
              <a:rPr lang="en-US" dirty="0"/>
              <a:t>Easy to learn</a:t>
            </a:r>
          </a:p>
          <a:p>
            <a:pPr lvl="1"/>
            <a:r>
              <a:rPr lang="en-US" dirty="0"/>
              <a:t>Free and open-source</a:t>
            </a:r>
          </a:p>
          <a:p>
            <a:pPr lvl="1"/>
            <a:r>
              <a:rPr lang="en-US" dirty="0"/>
              <a:t>Easy to download and runs on many platforms (e.g. Mac OS, Windows, Linux)</a:t>
            </a:r>
          </a:p>
          <a:p>
            <a:pPr lvl="1"/>
            <a:r>
              <a:rPr lang="en-US" dirty="0"/>
              <a:t>Does not require programming knowledge</a:t>
            </a:r>
          </a:p>
          <a:p>
            <a:pPr lvl="2"/>
            <a:r>
              <a:rPr lang="en-US" dirty="0"/>
              <a:t>This is important since a few students may not have much programming experience</a:t>
            </a:r>
          </a:p>
        </p:txBody>
      </p:sp>
    </p:spTree>
    <p:extLst>
      <p:ext uri="{BB962C8B-B14F-4D97-AF65-F5344CB8AC3E}">
        <p14:creationId xmlns:p14="http://schemas.microsoft.com/office/powerpoint/2010/main" val="11372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63"/>
    </mc:Choice>
    <mc:Fallback xmlns="">
      <p:transition spd="slow" advTm="756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BABC-2012-49D5-AF75-8D89BE2A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Weka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A1E6-E5A1-463E-8248-F72DE8195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Weka is not as flexible as other tools that are programming based</a:t>
            </a:r>
          </a:p>
          <a:p>
            <a:pPr lvl="1"/>
            <a:r>
              <a:rPr lang="en-US" dirty="0"/>
              <a:t>If you are programming anyway you can combine capabilities more flexibly and write code to do things not supported by Weka</a:t>
            </a:r>
          </a:p>
          <a:p>
            <a:pPr lvl="1"/>
            <a:r>
              <a:rPr lang="en-US" dirty="0"/>
              <a:t>Tools based on Python or R have large ecosystems</a:t>
            </a:r>
          </a:p>
        </p:txBody>
      </p:sp>
    </p:spTree>
    <p:extLst>
      <p:ext uri="{BB962C8B-B14F-4D97-AF65-F5344CB8AC3E}">
        <p14:creationId xmlns:p14="http://schemas.microsoft.com/office/powerpoint/2010/main" val="16486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84"/>
    </mc:Choice>
    <mc:Fallback xmlns="">
      <p:transition spd="slow" advTm="690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1C8705FA-F5E3-4706-A1C6-E467140CE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WEKA: the software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06CACECD-910C-4114-993D-C5DF1061D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mining software written in Java</a:t>
            </a:r>
          </a:p>
          <a:p>
            <a:pPr lvl="1"/>
            <a:r>
              <a:rPr lang="en-US" altLang="en-US" dirty="0"/>
              <a:t>distributed under the GNU Public License</a:t>
            </a:r>
          </a:p>
          <a:p>
            <a:r>
              <a:rPr lang="en-US" altLang="en-US" dirty="0"/>
              <a:t>Used for research, education, and applications</a:t>
            </a:r>
          </a:p>
          <a:p>
            <a:r>
              <a:rPr lang="en-US" altLang="en-US" dirty="0"/>
              <a:t>Main features:</a:t>
            </a:r>
          </a:p>
          <a:p>
            <a:pPr lvl="1"/>
            <a:r>
              <a:rPr lang="en-US" altLang="en-US" dirty="0"/>
              <a:t>Comprehensive set of data pre-processing tools, learning algorithms and evaluation methods</a:t>
            </a:r>
          </a:p>
          <a:p>
            <a:pPr lvl="1"/>
            <a:r>
              <a:rPr lang="en-US" altLang="en-US" dirty="0"/>
              <a:t>Multiple interfaces that do not require programming</a:t>
            </a:r>
          </a:p>
          <a:p>
            <a:pPr lvl="1"/>
            <a:r>
              <a:rPr lang="en-US" altLang="en-US" dirty="0"/>
              <a:t>Experimenter can compare learning algorithms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49"/>
    </mc:Choice>
    <mc:Fallback xmlns="">
      <p:transition spd="slow" advTm="783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479DE6D3-B31F-4922-A3E7-1DBB5C26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Downloading Weka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DCD3779F-7DAA-4098-B888-FD3BCB38BE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There are several versions of WEKA:</a:t>
            </a:r>
          </a:p>
          <a:p>
            <a:pPr lvl="1"/>
            <a:r>
              <a:rPr lang="en-US" altLang="en-US" dirty="0"/>
              <a:t>As of Aug 2022 the stable version is 3.8.6</a:t>
            </a:r>
          </a:p>
          <a:p>
            <a:r>
              <a:rPr lang="en-US" altLang="en-US" dirty="0"/>
              <a:t>Many of these slides are based on older version and will look different from what you see</a:t>
            </a:r>
          </a:p>
          <a:p>
            <a:r>
              <a:rPr lang="en-US" altLang="en-US" dirty="0"/>
              <a:t>Weka runs on all major platforms</a:t>
            </a:r>
          </a:p>
          <a:p>
            <a:r>
              <a:rPr lang="en-US" altLang="en-US" dirty="0"/>
              <a:t>Download Weka from here:</a:t>
            </a:r>
          </a:p>
          <a:p>
            <a:pPr lvl="1"/>
            <a:r>
              <a:rPr lang="en-US" altLang="en-US" sz="2200" dirty="0">
                <a:hlinkClick r:id="rId2"/>
              </a:rPr>
              <a:t>https://waikato.github.io/weka-wiki/downloading_weka/</a:t>
            </a:r>
            <a:endParaRPr lang="en-US" altLang="en-US" sz="2200" dirty="0"/>
          </a:p>
          <a:p>
            <a:pPr lvl="1"/>
            <a:r>
              <a:rPr lang="en-US" altLang="en-US" dirty="0"/>
              <a:t>Use the latest stable version (3.8.6 as of Aug 2022)</a:t>
            </a:r>
          </a:p>
          <a:p>
            <a:r>
              <a:rPr lang="en-US" altLang="en-US" dirty="0"/>
              <a:t>There is plenty of documentation</a:t>
            </a:r>
          </a:p>
          <a:p>
            <a:pPr lvl="1"/>
            <a:r>
              <a:rPr lang="en-US" altLang="en-US" dirty="0">
                <a:hlinkClick r:id="rId3"/>
              </a:rPr>
              <a:t>https://waikato.github.io/weka-wiki/documentation/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11"/>
    </mc:Choice>
    <mc:Fallback xmlns="">
      <p:transition spd="slow" advTm="10171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300F97EB-5D8B-4D43-90D2-E1C06EB67D3F}" vid="{8FA7D2BC-B3E3-4AC1-80DE-D73818C065E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904</TotalTime>
  <Words>1691</Words>
  <Application>Microsoft Office PowerPoint</Application>
  <PresentationFormat>如螢幕大小 (4:3)</PresentationFormat>
  <Paragraphs>207</Paragraphs>
  <Slides>47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5" baseType="lpstr">
      <vt:lpstr>微軟正黑體</vt:lpstr>
      <vt:lpstr>新細明體</vt:lpstr>
      <vt:lpstr>SimSun</vt:lpstr>
      <vt:lpstr>Arial</vt:lpstr>
      <vt:lpstr>Calibri</vt:lpstr>
      <vt:lpstr>Symbol</vt:lpstr>
      <vt:lpstr>Times New Roman</vt:lpstr>
      <vt:lpstr>佈景主題1</vt:lpstr>
      <vt:lpstr>Introduction To WEKA</vt:lpstr>
      <vt:lpstr>Outline</vt:lpstr>
      <vt:lpstr>What is Weka?</vt:lpstr>
      <vt:lpstr>What is Weka?</vt:lpstr>
      <vt:lpstr>WEKA is also a bird</vt:lpstr>
      <vt:lpstr>Why Weka?</vt:lpstr>
      <vt:lpstr>Weka Disadvantages</vt:lpstr>
      <vt:lpstr>WEKA: the software</vt:lpstr>
      <vt:lpstr>Downloading Weka</vt:lpstr>
      <vt:lpstr>Starting Weka</vt:lpstr>
      <vt:lpstr>Starting Weka</vt:lpstr>
      <vt:lpstr>Weka Interface</vt:lpstr>
      <vt:lpstr>The Weka Interfaces</vt:lpstr>
      <vt:lpstr>The package management system</vt:lpstr>
      <vt:lpstr>The package management system</vt:lpstr>
      <vt:lpstr>Weka cannot read Chinese data</vt:lpstr>
      <vt:lpstr>Start the Explorer</vt:lpstr>
      <vt:lpstr>The tabs on Weka explorer</vt:lpstr>
      <vt:lpstr>Importing Data</vt:lpstr>
      <vt:lpstr>Importing Data</vt:lpstr>
      <vt:lpstr>Weka ARFF File Format</vt:lpstr>
      <vt:lpstr>Weka ARFF Example</vt:lpstr>
      <vt:lpstr>Dataset</vt:lpstr>
      <vt:lpstr>Reading in the Iris Dataset</vt:lpstr>
      <vt:lpstr>The Iris dataset</vt:lpstr>
      <vt:lpstr>The Iris dataset</vt:lpstr>
      <vt:lpstr>PowerPoint 簡報</vt:lpstr>
      <vt:lpstr>PowerPoint 簡報</vt:lpstr>
      <vt:lpstr>PowerPoint 簡報</vt:lpstr>
      <vt:lpstr>PowerPoint 簡報</vt:lpstr>
      <vt:lpstr>PowerPoint 簡報</vt:lpstr>
      <vt:lpstr>Data Preprocessing</vt:lpstr>
      <vt:lpstr>Preprocessing Filters</vt:lpstr>
      <vt:lpstr>PowerPoint 簡報</vt:lpstr>
      <vt:lpstr>Discretization</vt:lpstr>
      <vt:lpstr>PowerPoint 簡報</vt:lpstr>
      <vt:lpstr>PowerPoint 簡報</vt:lpstr>
      <vt:lpstr>PowerPoint 簡報</vt:lpstr>
      <vt:lpstr>PowerPoint 簡報</vt:lpstr>
      <vt:lpstr>Data Preprocessing Review</vt:lpstr>
      <vt:lpstr>Association Mining:  Apriori Algorithm</vt:lpstr>
      <vt:lpstr>Explorer: finding associations</vt:lpstr>
      <vt:lpstr>Loading data- supermarket.arff</vt:lpstr>
      <vt:lpstr>Associate- choosing Apriori </vt:lpstr>
      <vt:lpstr>Setting parameters</vt:lpstr>
      <vt:lpstr>Generating association rules</vt:lpstr>
      <vt:lpstr>Hands-on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WEKA</dc:title>
  <dc:creator>christine</dc:creator>
  <cp:lastModifiedBy>christine</cp:lastModifiedBy>
  <cp:revision>43</cp:revision>
  <dcterms:created xsi:type="dcterms:W3CDTF">2022-08-23T03:48:25Z</dcterms:created>
  <dcterms:modified xsi:type="dcterms:W3CDTF">2022-11-14T14:41:34Z</dcterms:modified>
</cp:coreProperties>
</file>