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400"/>
              <a:t>Professor Lai and classmates, good morning. </a:t>
            </a:r>
            <a:endParaRPr sz="1400"/>
          </a:p>
          <a:p>
            <a:pPr indent="0" lvl="0" marL="0" rtl="0" algn="l">
              <a:spcBef>
                <a:spcPts val="0"/>
              </a:spcBef>
              <a:spcAft>
                <a:spcPts val="0"/>
              </a:spcAft>
              <a:buClr>
                <a:schemeClr val="dk1"/>
              </a:buClr>
              <a:buSzPts val="1100"/>
              <a:buFont typeface="Arial"/>
              <a:buNone/>
            </a:pPr>
            <a:r>
              <a:rPr lang="zh-TW" sz="1400"/>
              <a:t>What I want to report today is Chapter 4 Fitting a Model to Data. </a:t>
            </a:r>
            <a:endParaRPr sz="1400"/>
          </a:p>
          <a:p>
            <a:pPr indent="0" lvl="0" marL="0" rtl="0" algn="l">
              <a:spcBef>
                <a:spcPts val="0"/>
              </a:spcBef>
              <a:spcAft>
                <a:spcPts val="0"/>
              </a:spcAft>
              <a:buClr>
                <a:schemeClr val="dk1"/>
              </a:buClr>
              <a:buSzPts val="1100"/>
              <a:buFont typeface="Arial"/>
              <a:buNone/>
            </a:pPr>
            <a:r>
              <a:rPr lang="zh-TW" sz="1400"/>
              <a:t>Now, I will use 26 slides to share with you what I have learned.</a:t>
            </a:r>
            <a:endParaRPr sz="14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9a29fcfc1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9a29fcfc1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700">
              <a:solidFill>
                <a:schemeClr val="dk1"/>
              </a:solidFill>
            </a:endParaRPr>
          </a:p>
          <a:p>
            <a:pPr indent="0" lvl="0" marL="0" rtl="0" algn="l">
              <a:spcBef>
                <a:spcPts val="0"/>
              </a:spcBef>
              <a:spcAft>
                <a:spcPts val="0"/>
              </a:spcAft>
              <a:buClr>
                <a:schemeClr val="dk1"/>
              </a:buClr>
              <a:buSzPts val="1100"/>
              <a:buFont typeface="Arial"/>
              <a:buNone/>
            </a:pPr>
            <a:r>
              <a:rPr lang="zh-TW" sz="1700">
                <a:solidFill>
                  <a:schemeClr val="dk1"/>
                </a:solidFill>
              </a:rPr>
              <a:t>Ranking a list by consumers' predicted likeli‐hood of responding positively to our offer, so that to find out the top of the list of the  consumers. It is good engough. </a:t>
            </a:r>
            <a:endParaRPr sz="1700">
              <a:solidFill>
                <a:schemeClr val="dk1"/>
              </a:solidFill>
            </a:endParaRPr>
          </a:p>
          <a:p>
            <a:pPr indent="0" lvl="0" marL="0" rtl="0" algn="l">
              <a:spcBef>
                <a:spcPts val="0"/>
              </a:spcBef>
              <a:spcAft>
                <a:spcPts val="0"/>
              </a:spcAft>
              <a:buClr>
                <a:schemeClr val="dk1"/>
              </a:buClr>
              <a:buSzPts val="1100"/>
              <a:buFont typeface="Arial"/>
              <a:buNone/>
            </a:pPr>
            <a:r>
              <a:rPr lang="zh-TW" sz="1700">
                <a:solidFill>
                  <a:schemeClr val="dk1"/>
                </a:solidFill>
              </a:rPr>
              <a:t>Do not need a precise probability estimate.</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a29fcfc1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a29fcfc1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500">
              <a:solidFill>
                <a:schemeClr val="dk1"/>
              </a:solidFill>
            </a:endParaRPr>
          </a:p>
          <a:p>
            <a:pPr indent="0" lvl="0" marL="0" rtl="0" algn="l">
              <a:spcBef>
                <a:spcPts val="0"/>
              </a:spcBef>
              <a:spcAft>
                <a:spcPts val="0"/>
              </a:spcAft>
              <a:buClr>
                <a:schemeClr val="dk1"/>
              </a:buClr>
              <a:buSzPts val="1100"/>
              <a:buFont typeface="Arial"/>
              <a:buNone/>
            </a:pPr>
            <a:r>
              <a:rPr lang="zh-TW" sz="1500">
                <a:solidFill>
                  <a:schemeClr val="dk1"/>
                </a:solidFill>
              </a:rPr>
              <a:t>Choosing a threshold that allows misclassification is an example of the Bias/Variance Tradeoff that plagues all of machine learning.</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zh-TW" sz="1500">
                <a:solidFill>
                  <a:schemeClr val="dk1"/>
                </a:solidFill>
              </a:rPr>
              <a:t>選擇允許錯誤分類的(閾)閥值是困擾所有機器學習的-偏差/方差-權衡的一個例子。</a:t>
            </a:r>
            <a:endParaRPr sz="15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144dd533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144dd533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要全部</a:t>
            </a:r>
            <a:r>
              <a:rPr lang="zh-TW" sz="1800">
                <a:solidFill>
                  <a:schemeClr val="dk1"/>
                </a:solidFill>
              </a:rPr>
              <a:t>(唸 slide 裡面的說明)</a:t>
            </a:r>
            <a:endParaRPr sz="1600">
              <a:solidFill>
                <a:schemeClr val="dk1"/>
              </a:solidFill>
            </a:endParaRPr>
          </a:p>
          <a:p>
            <a:pPr indent="0" lvl="0" marL="0" rtl="0" algn="l">
              <a:spcBef>
                <a:spcPts val="0"/>
              </a:spcBef>
              <a:spcAft>
                <a:spcPts val="0"/>
              </a:spcAft>
              <a:buNone/>
            </a:pPr>
            <a:r>
              <a:rPr lang="zh-TW" sz="1600">
                <a:solidFill>
                  <a:schemeClr val="dk1"/>
                </a:solidFill>
              </a:rPr>
              <a:t>Choosing a threshold that allows misclassification is an example of the Bias/Variance Tradeoff that plagues all of machine learning.</a:t>
            </a:r>
            <a:endParaRPr sz="1600">
              <a:solidFill>
                <a:schemeClr val="dk1"/>
              </a:solidFill>
            </a:endParaRPr>
          </a:p>
          <a:p>
            <a:pPr indent="0" lvl="0" marL="0" rtl="0" algn="l">
              <a:spcBef>
                <a:spcPts val="0"/>
              </a:spcBef>
              <a:spcAft>
                <a:spcPts val="0"/>
              </a:spcAft>
              <a:buNone/>
            </a:pPr>
            <a:r>
              <a:rPr lang="zh-TW" sz="1600">
                <a:solidFill>
                  <a:schemeClr val="dk1"/>
                </a:solidFill>
              </a:rPr>
              <a:t>選擇允許錯誤分類的(閾)閥值是困擾所有機器學習的-偏差/方差-權衡的一個例子。</a:t>
            </a:r>
            <a:endParaRPr sz="16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144dd533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144dd533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a29fcfc1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9a29fcfc1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144dd533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6144dd533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800">
              <a:solidFill>
                <a:schemeClr val="dk1"/>
              </a:solidFill>
            </a:endParaRPr>
          </a:p>
          <a:p>
            <a:pPr indent="0" lvl="0" marL="0" rtl="0" algn="l">
              <a:spcBef>
                <a:spcPts val="0"/>
              </a:spcBef>
              <a:spcAft>
                <a:spcPts val="0"/>
              </a:spcAft>
              <a:buNone/>
            </a:pPr>
            <a:r>
              <a:t/>
            </a:r>
            <a:endParaRPr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144dd533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144dd533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a29fcfc1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a29fcfc1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14b2eab5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14b2eab5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4900"/>
              </a:lnSpc>
              <a:spcBef>
                <a:spcPts val="0"/>
              </a:spcBef>
              <a:spcAft>
                <a:spcPts val="0"/>
              </a:spcAft>
              <a:buNone/>
            </a:pPr>
            <a:r>
              <a:rPr lang="zh-TW" sz="1450">
                <a:solidFill>
                  <a:srgbClr val="231F20"/>
                </a:solidFill>
                <a:highlight>
                  <a:srgbClr val="FFFFFF"/>
                </a:highlight>
              </a:rPr>
              <a:t>A decision tree, if it is not too large, may be considerably more understandable to someone without a strong statistics or mathematics background.</a:t>
            </a:r>
            <a:endParaRPr sz="1450">
              <a:solidFill>
                <a:srgbClr val="231F20"/>
              </a:solidFill>
              <a:highlight>
                <a:srgbClr val="FFFFFF"/>
              </a:highlight>
            </a:endParaRPr>
          </a:p>
          <a:p>
            <a:pPr indent="0" lvl="0" marL="0" rtl="0" algn="l">
              <a:lnSpc>
                <a:spcPct val="134900"/>
              </a:lnSpc>
              <a:spcBef>
                <a:spcPts val="0"/>
              </a:spcBef>
              <a:spcAft>
                <a:spcPts val="0"/>
              </a:spcAft>
              <a:buClr>
                <a:schemeClr val="dk1"/>
              </a:buClr>
              <a:buSzPts val="1100"/>
              <a:buFont typeface="Arial"/>
              <a:buNone/>
            </a:pPr>
            <a:r>
              <a:t/>
            </a:r>
            <a:endParaRPr sz="1450">
              <a:solidFill>
                <a:srgbClr val="231F20"/>
              </a:solidFill>
              <a:highlight>
                <a:srgbClr val="FFFFFF"/>
              </a:highlight>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14b2eab5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14b2eab5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450">
              <a:solidFill>
                <a:srgbClr val="231F20"/>
              </a:solidFill>
              <a:highlight>
                <a:srgbClr val="FFFFFF"/>
              </a:highlight>
            </a:endParaRPr>
          </a:p>
          <a:p>
            <a:pPr indent="0" lvl="0" marL="0" rtl="0" algn="l">
              <a:lnSpc>
                <a:spcPct val="134900"/>
              </a:lnSpc>
              <a:spcBef>
                <a:spcPts val="0"/>
              </a:spcBef>
              <a:spcAft>
                <a:spcPts val="0"/>
              </a:spcAft>
              <a:buNone/>
            </a:pPr>
            <a:r>
              <a:t/>
            </a:r>
            <a:endParaRPr sz="1450">
              <a:solidFill>
                <a:srgbClr val="231F20"/>
              </a:solidFill>
              <a:highlight>
                <a:srgbClr val="FFFFFF"/>
              </a:highlight>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a29fcf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a29fcf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400"/>
              <a:t>Predictive modeling is finding a model of the target variable using other attributes.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rPr lang="zh-TW" sz="1400"/>
              <a:t>In Chapter 3, we built a Supervised Segmentation Model by recursively finding informative attributes. </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zh-TW" sz="1400"/>
              <a:t>By which,   we produced the model structure and parameters from the data.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14b2eab5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614b2eab5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450">
              <a:solidFill>
                <a:srgbClr val="231F20"/>
              </a:solidFill>
              <a:highlight>
                <a:srgbClr val="FFFFFF"/>
              </a:highlight>
            </a:endParaRPr>
          </a:p>
          <a:p>
            <a:pPr indent="0" lvl="0" marL="0" rtl="0" algn="l">
              <a:lnSpc>
                <a:spcPct val="134900"/>
              </a:lnSpc>
              <a:spcBef>
                <a:spcPts val="0"/>
              </a:spcBef>
              <a:spcAft>
                <a:spcPts val="0"/>
              </a:spcAft>
              <a:buNone/>
            </a:pPr>
            <a:r>
              <a:t/>
            </a:r>
            <a:endParaRPr sz="1450">
              <a:solidFill>
                <a:srgbClr val="231F20"/>
              </a:solidFill>
              <a:highlight>
                <a:srgbClr val="FFFFFF"/>
              </a:highlight>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14b2eab5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614b2eab5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450">
              <a:solidFill>
                <a:srgbClr val="231F20"/>
              </a:solidFill>
              <a:highlight>
                <a:srgbClr val="FFFFFF"/>
              </a:highlight>
            </a:endParaRPr>
          </a:p>
          <a:p>
            <a:pPr indent="0" lvl="0" marL="0" rtl="0" algn="l">
              <a:lnSpc>
                <a:spcPct val="134900"/>
              </a:lnSpc>
              <a:spcBef>
                <a:spcPts val="0"/>
              </a:spcBef>
              <a:spcAft>
                <a:spcPts val="0"/>
              </a:spcAft>
              <a:buNone/>
            </a:pPr>
            <a:r>
              <a:t/>
            </a:r>
            <a:endParaRPr sz="1450">
              <a:solidFill>
                <a:srgbClr val="231F20"/>
              </a:solidFill>
              <a:highlight>
                <a:srgbClr val="FFFFFF"/>
              </a:highlight>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614b2eab5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614b2eab5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450">
              <a:solidFill>
                <a:srgbClr val="231F20"/>
              </a:solidFill>
              <a:highlight>
                <a:srgbClr val="FFFFFF"/>
              </a:highlight>
            </a:endParaRPr>
          </a:p>
          <a:p>
            <a:pPr indent="0" lvl="0" marL="0" rtl="0" algn="l">
              <a:lnSpc>
                <a:spcPct val="134900"/>
              </a:lnSpc>
              <a:spcBef>
                <a:spcPts val="0"/>
              </a:spcBef>
              <a:spcAft>
                <a:spcPts val="0"/>
              </a:spcAft>
              <a:buNone/>
            </a:pPr>
            <a:r>
              <a:t/>
            </a:r>
            <a:endParaRPr sz="1450">
              <a:solidFill>
                <a:srgbClr val="231F20"/>
              </a:solidFill>
              <a:highlight>
                <a:srgbClr val="FFFFFF"/>
              </a:highlight>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0"/>
              </a:spcBef>
              <a:spcAft>
                <a:spcPts val="0"/>
              </a:spcAft>
              <a:buNone/>
            </a:pPr>
            <a:r>
              <a:t/>
            </a:r>
            <a:endParaRPr sz="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9a29fcfc1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9a29fcfc1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14b2eab5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14b2eab5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a29fcfc1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9a29fcfc1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(唸 slide 裡面的說明)</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9a29fcfc1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9a29fcfc1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500">
                <a:solidFill>
                  <a:schemeClr val="dk1"/>
                </a:solidFill>
              </a:rPr>
              <a:t>Data mining is the process of discovering patterns and insights from large and complex datasets. Linear regression, logistic regression, support vector machines, and neural networks are techniques that can be used for data </a:t>
            </a:r>
            <a:r>
              <a:rPr lang="zh-TW" sz="1800">
                <a:solidFill>
                  <a:schemeClr val="dk1"/>
                </a:solidFill>
              </a:rPr>
              <a:t>mining. </a:t>
            </a:r>
            <a:endParaRPr sz="1800">
              <a:solidFill>
                <a:schemeClr val="dk1"/>
              </a:solidFill>
            </a:endParaRPr>
          </a:p>
          <a:p>
            <a:pPr indent="0" lvl="0" marL="0" rtl="0" algn="l">
              <a:spcBef>
                <a:spcPts val="0"/>
              </a:spcBef>
              <a:spcAft>
                <a:spcPts val="0"/>
              </a:spcAft>
              <a:buNone/>
            </a:pPr>
            <a:r>
              <a:rPr lang="zh-TW" sz="1800">
                <a:solidFill>
                  <a:schemeClr val="dk1"/>
                </a:solidFill>
              </a:rPr>
              <a:t>Here we can make a brief description of each technique:</a:t>
            </a:r>
            <a:endParaRPr sz="1800">
              <a:solidFill>
                <a:schemeClr val="dk1"/>
              </a:solidFill>
            </a:endParaRPr>
          </a:p>
          <a:p>
            <a:pPr indent="0" lvl="0" marL="0" rtl="0" algn="l">
              <a:spcBef>
                <a:spcPts val="0"/>
              </a:spcBef>
              <a:spcAft>
                <a:spcPts val="0"/>
              </a:spcAft>
              <a:buNone/>
            </a:pPr>
            <a:r>
              <a:rPr lang="zh-TW" sz="1800">
                <a:solidFill>
                  <a:schemeClr val="dk1"/>
                </a:solidFill>
              </a:rPr>
              <a:t>•  Linear regression: </a:t>
            </a:r>
            <a:r>
              <a:rPr i="1" lang="zh-TW" sz="1800">
                <a:solidFill>
                  <a:schemeClr val="dk1"/>
                </a:solidFill>
              </a:rPr>
              <a:t>can be used for</a:t>
            </a:r>
            <a:r>
              <a:rPr i="1" lang="zh-TW" sz="1800" u="sng">
                <a:solidFill>
                  <a:schemeClr val="dk1"/>
                </a:solidFill>
              </a:rPr>
              <a:t> predicting a continuous outcome</a:t>
            </a:r>
            <a:r>
              <a:rPr i="1" lang="zh-TW" sz="1800">
                <a:solidFill>
                  <a:schemeClr val="dk1"/>
                </a:solidFill>
              </a:rPr>
              <a:t>, such as </a:t>
            </a:r>
            <a:r>
              <a:rPr i="1" lang="zh-TW" sz="1800" u="sng">
                <a:solidFill>
                  <a:schemeClr val="dk1"/>
                </a:solidFill>
              </a:rPr>
              <a:t>the price of a house, based on some features, such as the size, location, and condition of the house</a:t>
            </a:r>
            <a:r>
              <a:rPr i="1" lang="zh-TW" sz="1800">
                <a:solidFill>
                  <a:schemeClr val="dk1"/>
                </a:solidFill>
              </a:rPr>
              <a:t>.</a:t>
            </a:r>
            <a:endParaRPr i="1"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zh-TW" sz="1800">
                <a:solidFill>
                  <a:schemeClr val="dk1"/>
                </a:solidFill>
              </a:rPr>
              <a:t>•  Logistic regression: </a:t>
            </a:r>
            <a:r>
              <a:rPr i="1" lang="zh-TW" sz="1800">
                <a:solidFill>
                  <a:schemeClr val="dk1"/>
                </a:solidFill>
              </a:rPr>
              <a:t>can be used for </a:t>
            </a:r>
            <a:r>
              <a:rPr i="1" lang="zh-TW" sz="1800" u="sng">
                <a:solidFill>
                  <a:schemeClr val="dk1"/>
                </a:solidFill>
              </a:rPr>
              <a:t>predicting a categorical outcome</a:t>
            </a:r>
            <a:r>
              <a:rPr i="1" lang="zh-TW" sz="1800">
                <a:solidFill>
                  <a:schemeClr val="dk1"/>
                </a:solidFill>
              </a:rPr>
              <a:t>, such as </a:t>
            </a:r>
            <a:r>
              <a:rPr i="1" lang="zh-TW" sz="1800" u="sng">
                <a:solidFill>
                  <a:schemeClr val="dk1"/>
                </a:solidFill>
              </a:rPr>
              <a:t>whether a customer will buy a product or not, based on some features, such as the age, gender, and income of the customer</a:t>
            </a:r>
            <a:r>
              <a:rPr i="1" lang="zh-TW" sz="1800">
                <a:solidFill>
                  <a:schemeClr val="dk1"/>
                </a:solidFill>
              </a:rPr>
              <a:t>.</a:t>
            </a:r>
            <a:endParaRPr i="1"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zh-TW" sz="1800">
                <a:solidFill>
                  <a:schemeClr val="dk1"/>
                </a:solidFill>
              </a:rPr>
              <a:t>•  Support vector machines: </a:t>
            </a:r>
            <a:r>
              <a:rPr i="1" lang="zh-TW" sz="1800">
                <a:solidFill>
                  <a:schemeClr val="dk1"/>
                </a:solidFill>
              </a:rPr>
              <a:t>can be used for </a:t>
            </a:r>
            <a:r>
              <a:rPr i="1" lang="zh-TW" sz="1800" u="sng">
                <a:solidFill>
                  <a:schemeClr val="dk1"/>
                </a:solidFill>
              </a:rPr>
              <a:t>solving complex and non-linear classification problems</a:t>
            </a:r>
            <a:r>
              <a:rPr i="1" lang="zh-TW" sz="1800">
                <a:solidFill>
                  <a:schemeClr val="dk1"/>
                </a:solidFill>
              </a:rPr>
              <a:t>, such as </a:t>
            </a:r>
            <a:r>
              <a:rPr i="1" lang="zh-TW" sz="1800" u="sng">
                <a:solidFill>
                  <a:schemeClr val="dk1"/>
                </a:solidFill>
              </a:rPr>
              <a:t>image recognition, text analysis, and cancer detection.</a:t>
            </a:r>
            <a:endParaRPr i="1" sz="1800" u="sng">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zh-TW" sz="1800">
                <a:solidFill>
                  <a:schemeClr val="dk1"/>
                </a:solidFill>
              </a:rPr>
              <a:t>•  Neural networks: </a:t>
            </a:r>
            <a:r>
              <a:rPr i="1" lang="zh-TW" sz="1800">
                <a:solidFill>
                  <a:schemeClr val="dk1"/>
                </a:solidFill>
              </a:rPr>
              <a:t>can be used for </a:t>
            </a:r>
            <a:r>
              <a:rPr i="1" lang="zh-TW" sz="1800" u="sng">
                <a:solidFill>
                  <a:schemeClr val="dk1"/>
                </a:solidFill>
              </a:rPr>
              <a:t>various data mining tasks</a:t>
            </a:r>
            <a:r>
              <a:rPr i="1" lang="zh-TW" sz="1800">
                <a:solidFill>
                  <a:schemeClr val="dk1"/>
                </a:solidFill>
              </a:rPr>
              <a:t>, such as </a:t>
            </a:r>
            <a:r>
              <a:rPr i="1" lang="zh-TW" sz="1800" u="sng">
                <a:solidFill>
                  <a:schemeClr val="dk1"/>
                </a:solidFill>
              </a:rPr>
              <a:t>classification, regression, clustering, association, and anomaly detection .</a:t>
            </a:r>
            <a:endParaRPr i="1" sz="1800" u="sng">
              <a:solidFill>
                <a:schemeClr val="dk1"/>
              </a:solidFill>
            </a:endParaRPr>
          </a:p>
          <a:p>
            <a:pPr indent="0" lvl="0" marL="0" rtl="0" algn="l">
              <a:spcBef>
                <a:spcPts val="0"/>
              </a:spcBef>
              <a:spcAft>
                <a:spcPts val="0"/>
              </a:spcAft>
              <a:buNone/>
            </a:pPr>
            <a:r>
              <a:t/>
            </a:r>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a29fcfc1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a29fcfc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In this chapter, we are going to learn:</a:t>
            </a:r>
            <a:endParaRPr sz="1800">
              <a:solidFill>
                <a:schemeClr val="dk1"/>
              </a:solidFill>
            </a:endParaRPr>
          </a:p>
          <a:p>
            <a:pPr indent="0" lvl="0" marL="0" rtl="0" algn="l">
              <a:spcBef>
                <a:spcPts val="0"/>
              </a:spcBef>
              <a:spcAft>
                <a:spcPts val="0"/>
              </a:spcAft>
              <a:buNone/>
            </a:pPr>
            <a:r>
              <a:rPr lang="zh-TW" sz="1800">
                <a:solidFill>
                  <a:schemeClr val="dk1"/>
                </a:solidFill>
              </a:rPr>
              <a:t>Another method to specify the Model Structure and find the Best Parameters from the data.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This is called parameter learning or parametric modeling. </a:t>
            </a:r>
            <a:endParaRPr sz="1800">
              <a:solidFill>
                <a:schemeClr val="dk1"/>
              </a:solidFill>
            </a:endParaRPr>
          </a:p>
          <a:p>
            <a:pPr indent="0" lvl="0" marL="0" rtl="0" algn="l">
              <a:spcBef>
                <a:spcPts val="0"/>
              </a:spcBef>
              <a:spcAft>
                <a:spcPts val="0"/>
              </a:spcAft>
              <a:buNone/>
            </a:pPr>
            <a:r>
              <a:rPr lang="zh-TW" sz="1800">
                <a:solidFill>
                  <a:schemeClr val="dk1"/>
                </a:solidFill>
              </a:rPr>
              <a:t>Many techniques use this method, such as linear regression.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We will see different models for different tasks, such as predicting numeric, binary, or likelihood values.</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977d98f9fa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977d98f9f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800"/>
              <a:t>Now</a:t>
            </a:r>
            <a:r>
              <a:rPr lang="zh-TW" sz="1800"/>
              <a:t>, we will divide it into 6 subsections to introduce how to achieve it, </a:t>
            </a:r>
            <a:endParaRPr sz="1800"/>
          </a:p>
          <a:p>
            <a:pPr indent="0" lvl="0" marL="0" rtl="0" algn="l">
              <a:spcBef>
                <a:spcPts val="0"/>
              </a:spcBef>
              <a:spcAft>
                <a:spcPts val="0"/>
              </a:spcAft>
              <a:buNone/>
            </a:pPr>
            <a:r>
              <a:rPr lang="zh-TW" sz="1800"/>
              <a:t>which is, </a:t>
            </a:r>
            <a:endParaRPr sz="1800"/>
          </a:p>
          <a:p>
            <a:pPr indent="0" lvl="0" marL="0" rtl="0" algn="l">
              <a:spcBef>
                <a:spcPts val="0"/>
              </a:spcBef>
              <a:spcAft>
                <a:spcPts val="0"/>
              </a:spcAft>
              <a:buNone/>
            </a:pPr>
            <a:r>
              <a:rPr lang="zh-TW" sz="1800"/>
              <a:t>first. Classification via Mathematical Functions</a:t>
            </a:r>
            <a:endParaRPr sz="1800"/>
          </a:p>
          <a:p>
            <a:pPr indent="0" lvl="0" marL="0" rtl="0" algn="l">
              <a:spcBef>
                <a:spcPts val="0"/>
              </a:spcBef>
              <a:spcAft>
                <a:spcPts val="0"/>
              </a:spcAft>
              <a:buNone/>
            </a:pPr>
            <a:r>
              <a:rPr lang="zh-TW" sz="1800"/>
              <a:t>then .Regression via Mathematical Functions</a:t>
            </a:r>
            <a:endParaRPr sz="1800"/>
          </a:p>
          <a:p>
            <a:pPr indent="0" lvl="0" marL="0" rtl="0" algn="l">
              <a:spcBef>
                <a:spcPts val="0"/>
              </a:spcBef>
              <a:spcAft>
                <a:spcPts val="0"/>
              </a:spcAft>
              <a:buNone/>
            </a:pPr>
            <a:r>
              <a:rPr lang="zh-TW" sz="1800"/>
              <a:t>then about.Class Probability Estimation and Logistic “Regression”</a:t>
            </a:r>
            <a:endParaRPr sz="1800"/>
          </a:p>
          <a:p>
            <a:pPr indent="0" lvl="0" marL="0" rtl="0" algn="l">
              <a:spcBef>
                <a:spcPts val="0"/>
              </a:spcBef>
              <a:spcAft>
                <a:spcPts val="0"/>
              </a:spcAft>
              <a:buNone/>
            </a:pPr>
            <a:r>
              <a:rPr lang="zh-TW" sz="1800"/>
              <a:t>after that there will be an .Example: Logistic Regression versus Tree Induction</a:t>
            </a:r>
            <a:endParaRPr sz="1800"/>
          </a:p>
          <a:p>
            <a:pPr indent="0" lvl="0" marL="0" rtl="0" algn="l">
              <a:spcBef>
                <a:spcPts val="0"/>
              </a:spcBef>
              <a:spcAft>
                <a:spcPts val="0"/>
              </a:spcAft>
              <a:buNone/>
            </a:pPr>
            <a:r>
              <a:rPr lang="zh-TW" sz="1800"/>
              <a:t>after all will talking about.Non-linear Functions, Support Vector Machines, and Neural Networks </a:t>
            </a:r>
            <a:endParaRPr sz="1800"/>
          </a:p>
          <a:p>
            <a:pPr indent="0" lvl="0" marL="0" rtl="0" algn="l">
              <a:spcBef>
                <a:spcPts val="0"/>
              </a:spcBef>
              <a:spcAft>
                <a:spcPts val="0"/>
              </a:spcAft>
              <a:buNone/>
            </a:pPr>
            <a:r>
              <a:rPr lang="zh-TW" sz="1800"/>
              <a:t>and Finally, make a  .Summary</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06f9d35f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606f9d35f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800"/>
              <a:t>We have seen in Chapter 3 - to learn: how to split the space into regions by boundaries that are perpendicular to the axes (please see Figure 4-2).</a:t>
            </a:r>
            <a:endParaRPr sz="1800"/>
          </a:p>
          <a:p>
            <a:pPr indent="0" lvl="0" marL="0" rtl="0" algn="l">
              <a:spcBef>
                <a:spcPts val="0"/>
              </a:spcBef>
              <a:spcAft>
                <a:spcPts val="0"/>
              </a:spcAft>
              <a:buClr>
                <a:schemeClr val="dk1"/>
              </a:buClr>
              <a:buSzPts val="1100"/>
              <a:buFont typeface="Arial"/>
              <a:buNone/>
            </a:pPr>
            <a:r>
              <a:rPr lang="zh-TW" sz="1800"/>
              <a:t>(that is use entropy to measure homogeneity and choose boundaries. We predict the target variable of a new instance by its region.)</a:t>
            </a:r>
            <a:endParaRPr sz="1800"/>
          </a:p>
          <a:p>
            <a:pPr indent="0" lvl="0" marL="0" rtl="0" algn="l">
              <a:spcBef>
                <a:spcPts val="0"/>
              </a:spcBef>
              <a:spcAft>
                <a:spcPts val="0"/>
              </a:spcAft>
              <a:buClr>
                <a:schemeClr val="dk1"/>
              </a:buClr>
              <a:buSzPts val="1100"/>
              <a:buFont typeface="Arial"/>
              <a:buNone/>
            </a:pPr>
            <a:r>
              <a:rPr lang="zh-TW" sz="1800"/>
              <a:t>另一種可能更好的方法:</a:t>
            </a:r>
            <a:endParaRPr sz="1800"/>
          </a:p>
          <a:p>
            <a:pPr indent="0" lvl="0" marL="0" rtl="0" algn="l">
              <a:spcBef>
                <a:spcPts val="0"/>
              </a:spcBef>
              <a:spcAft>
                <a:spcPts val="0"/>
              </a:spcAft>
              <a:buNone/>
            </a:pPr>
            <a:r>
              <a:rPr lang="zh-TW" sz="1800"/>
              <a:t> However  there is a  better way  to split the space. </a:t>
            </a:r>
            <a:endParaRPr sz="1800"/>
          </a:p>
          <a:p>
            <a:pPr indent="0" lvl="0" marL="0" rtl="0" algn="l">
              <a:spcBef>
                <a:spcPts val="0"/>
              </a:spcBef>
              <a:spcAft>
                <a:spcPts val="0"/>
              </a:spcAft>
              <a:buNone/>
            </a:pPr>
            <a:r>
              <a:rPr lang="zh-TW" sz="1800"/>
              <a:t>For example</a:t>
            </a:r>
            <a:r>
              <a:rPr lang="zh-TW" sz="1800">
                <a:solidFill>
                  <a:schemeClr val="dk1"/>
                </a:solidFill>
              </a:rPr>
              <a:t> (see the Figure 4-3)</a:t>
            </a:r>
            <a:r>
              <a:rPr lang="zh-TW" sz="1800"/>
              <a:t>, we can use a straight line that is not perpendicular to the axes to separate the classes almost perfectly. </a:t>
            </a:r>
            <a:endParaRPr sz="1800"/>
          </a:p>
          <a:p>
            <a:pPr indent="0" lvl="0" marL="0" rtl="0" algn="l">
              <a:spcBef>
                <a:spcPts val="0"/>
              </a:spcBef>
              <a:spcAft>
                <a:spcPts val="0"/>
              </a:spcAft>
              <a:buNone/>
            </a:pPr>
            <a:r>
              <a:t/>
            </a:r>
            <a:endParaRPr sz="1800"/>
          </a:p>
          <a:p>
            <a:pPr indent="0" lvl="0" marL="0" rtl="0" algn="l">
              <a:spcBef>
                <a:spcPts val="0"/>
              </a:spcBef>
              <a:spcAft>
                <a:spcPts val="0"/>
              </a:spcAft>
              <a:buClr>
                <a:schemeClr val="dk1"/>
              </a:buClr>
              <a:buSzPts val="1100"/>
              <a:buFont typeface="Arial"/>
              <a:buNone/>
            </a:pPr>
            <a:r>
              <a:rPr lang="zh-TW" sz="1800"/>
              <a:t>This is a ‘linear classifier’, which is a weighted sum of the attribute values. </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606f9d35f9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606f9d35f9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But you will find that: t</a:t>
            </a:r>
            <a:r>
              <a:rPr lang="zh-TW" sz="1800">
                <a:solidFill>
                  <a:schemeClr val="dk1"/>
                </a:solidFill>
              </a:rPr>
              <a:t>here are many different possible ‘linear boundaries’ can separate the two groups of points,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then the 	question is: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Which line is the best?</a:t>
            </a:r>
            <a:endParaRPr sz="1800">
              <a:solidFill>
                <a:schemeClr val="dk1"/>
              </a:solidFill>
            </a:endParaRPr>
          </a:p>
          <a:p>
            <a:pPr indent="0" lvl="0" marL="0" rtl="0" algn="l">
              <a:spcBef>
                <a:spcPts val="0"/>
              </a:spcBef>
              <a:spcAft>
                <a:spcPts val="0"/>
              </a:spcAft>
              <a:buNone/>
            </a:pPr>
            <a:r>
              <a:rPr lang="zh-TW" sz="1800">
                <a:solidFill>
                  <a:schemeClr val="dk1"/>
                </a:solidFill>
              </a:rPr>
              <a:t>How to find out the BEST ONE, the Optimal Fitting one?</a:t>
            </a:r>
            <a:endParaRPr sz="1800">
              <a:solidFill>
                <a:schemeClr val="dk1"/>
              </a:solidFill>
            </a:endParaRPr>
          </a:p>
          <a:p>
            <a:pPr indent="0" lvl="0" marL="0" rtl="0" algn="l">
              <a:spcBef>
                <a:spcPts val="0"/>
              </a:spcBef>
              <a:spcAft>
                <a:spcPts val="0"/>
              </a:spcAft>
              <a:buNone/>
            </a:pPr>
            <a:r>
              <a:rPr lang="zh-TW" sz="1800">
                <a:solidFill>
                  <a:schemeClr val="dk1"/>
                </a:solidFill>
              </a:rPr>
              <a:t>In the other words: </a:t>
            </a:r>
            <a:endParaRPr sz="1800">
              <a:solidFill>
                <a:schemeClr val="dk1"/>
              </a:solidFill>
            </a:endParaRPr>
          </a:p>
          <a:p>
            <a:pPr indent="0" lvl="0" marL="0" rtl="0" algn="l">
              <a:spcBef>
                <a:spcPts val="0"/>
              </a:spcBef>
              <a:spcAft>
                <a:spcPts val="0"/>
              </a:spcAft>
              <a:buNone/>
            </a:pPr>
            <a:r>
              <a:rPr lang="zh-TW" sz="1800">
                <a:solidFill>
                  <a:schemeClr val="dk1"/>
                </a:solidFill>
              </a:rPr>
              <a:t>how to Optimizing an Objective Function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06f9d35f9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06f9d35f9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we have 3 exemplary techniques: </a:t>
            </a:r>
            <a:endParaRPr sz="1800">
              <a:solidFill>
                <a:schemeClr val="dk1"/>
              </a:solidFill>
            </a:endParaRPr>
          </a:p>
          <a:p>
            <a:pPr indent="0" lvl="0" marL="0" rtl="0" algn="l">
              <a:spcBef>
                <a:spcPts val="0"/>
              </a:spcBef>
              <a:spcAft>
                <a:spcPts val="0"/>
              </a:spcAft>
              <a:buNone/>
            </a:pPr>
            <a:r>
              <a:rPr lang="zh-TW" sz="1800">
                <a:solidFill>
                  <a:schemeClr val="dk1"/>
                </a:solidFill>
              </a:rPr>
              <a:t>Linear regression, logistic regression, and support vector machines, there are all very similar instances of our basic fundamental technique:  fitting a (linear) model to data.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The key difference is that each of it: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uses a different objective function</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a29fcfc1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a29fcfc1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600">
                <a:solidFill>
                  <a:schemeClr val="dk1"/>
                </a:solidFill>
              </a:rPr>
              <a:t>There is an example: the famous Iris flower data set. (Fisher developed a linear discriminant model to distinguish the species from each other.)</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zh-TW" sz="1600">
                <a:solidFill>
                  <a:srgbClr val="0F0F0F"/>
                </a:solidFill>
              </a:rPr>
              <a:t>The figure shows two lines separating data into clumps: one by </a:t>
            </a:r>
            <a:r>
              <a:rPr lang="zh-TW" sz="1600" u="sng">
                <a:solidFill>
                  <a:srgbClr val="0F0F0F"/>
                </a:solidFill>
              </a:rPr>
              <a:t>logistic regression</a:t>
            </a:r>
            <a:r>
              <a:rPr lang="zh-TW" sz="1600">
                <a:solidFill>
                  <a:srgbClr val="0F0F0F"/>
                </a:solidFill>
              </a:rPr>
              <a:t> and another by a </a:t>
            </a:r>
            <a:r>
              <a:rPr lang="zh-TW" sz="1600" u="sng">
                <a:solidFill>
                  <a:srgbClr val="0F0F0F"/>
                </a:solidFill>
              </a:rPr>
              <a:t>support vector machine (SVM)</a:t>
            </a:r>
            <a:r>
              <a:rPr lang="zh-TW" sz="1600">
                <a:solidFill>
                  <a:srgbClr val="0F0F0F"/>
                </a:solidFill>
              </a:rPr>
              <a:t>. </a:t>
            </a:r>
            <a:endParaRPr sz="1600">
              <a:solidFill>
                <a:srgbClr val="0F0F0F"/>
              </a:solidFill>
            </a:endParaRPr>
          </a:p>
          <a:p>
            <a:pPr indent="0" lvl="0" marL="0" rtl="0" algn="l">
              <a:spcBef>
                <a:spcPts val="0"/>
              </a:spcBef>
              <a:spcAft>
                <a:spcPts val="0"/>
              </a:spcAft>
              <a:buNone/>
            </a:pPr>
            <a:r>
              <a:t/>
            </a:r>
            <a:endParaRPr sz="1600">
              <a:solidFill>
                <a:srgbClr val="0F0F0F"/>
              </a:solidFill>
            </a:endParaRPr>
          </a:p>
          <a:p>
            <a:pPr indent="0" lvl="0" marL="0" rtl="0" algn="l">
              <a:spcBef>
                <a:spcPts val="0"/>
              </a:spcBef>
              <a:spcAft>
                <a:spcPts val="0"/>
              </a:spcAft>
              <a:buNone/>
            </a:pPr>
            <a:r>
              <a:rPr lang="zh-TW" sz="1600">
                <a:solidFill>
                  <a:srgbClr val="0F0F0F"/>
                </a:solidFill>
              </a:rPr>
              <a:t>Logistic regression fully separates the species, while SVM misclassifies one outlier. </a:t>
            </a:r>
            <a:endParaRPr sz="1600">
              <a:solidFill>
                <a:srgbClr val="0F0F0F"/>
              </a:solidFill>
            </a:endParaRPr>
          </a:p>
          <a:p>
            <a:pPr indent="0" lvl="0" marL="0" rtl="0" algn="l">
              <a:spcBef>
                <a:spcPts val="0"/>
              </a:spcBef>
              <a:spcAft>
                <a:spcPts val="0"/>
              </a:spcAft>
              <a:buNone/>
            </a:pPr>
            <a:r>
              <a:rPr lang="zh-TW" sz="1600">
                <a:solidFill>
                  <a:srgbClr val="0F0F0F"/>
                </a:solidFill>
              </a:rPr>
              <a:t>These methods differ as they optimize different functions.</a:t>
            </a:r>
            <a:endParaRPr sz="1600">
              <a:solidFill>
                <a:srgbClr val="0F0F0F"/>
              </a:solidFill>
            </a:endParaRPr>
          </a:p>
          <a:p>
            <a:pPr indent="0" lvl="0" marL="0" rtl="0" algn="l">
              <a:spcBef>
                <a:spcPts val="0"/>
              </a:spcBef>
              <a:spcAft>
                <a:spcPts val="0"/>
              </a:spcAft>
              <a:buNone/>
            </a:pPr>
            <a:r>
              <a:rPr lang="zh-TW" sz="1600">
                <a:solidFill>
                  <a:srgbClr val="0F0F0F"/>
                </a:solidFill>
              </a:rPr>
              <a:t>(the book said that it wll be explored in next Chapter -5.)</a:t>
            </a:r>
            <a:endParaRPr sz="16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a29fcfc1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a29fcfc1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(唸 slide 裡面的說明)</a:t>
            </a:r>
            <a:endParaRPr sz="1800">
              <a:solidFill>
                <a:schemeClr val="dk1"/>
              </a:solidFill>
            </a:endParaRPr>
          </a:p>
          <a:p>
            <a:pPr indent="0" lvl="0" marL="0" rtl="0" algn="l">
              <a:spcBef>
                <a:spcPts val="0"/>
              </a:spcBef>
              <a:spcAft>
                <a:spcPts val="0"/>
              </a:spcAft>
              <a:buNone/>
            </a:pPr>
            <a:r>
              <a:rPr lang="zh-TW" sz="1800">
                <a:solidFill>
                  <a:schemeClr val="dk1"/>
                </a:solidFill>
              </a:rPr>
              <a:t>Ranking a list by consumers' predicted likeli‐hood of responding positively to our offer, so that to find out the top of the list of the  consumers. </a:t>
            </a:r>
            <a:endParaRPr sz="1800">
              <a:solidFill>
                <a:schemeClr val="dk1"/>
              </a:solidFill>
            </a:endParaRPr>
          </a:p>
          <a:p>
            <a:pPr indent="0" lvl="0" marL="0" rtl="0" algn="l">
              <a:spcBef>
                <a:spcPts val="0"/>
              </a:spcBef>
              <a:spcAft>
                <a:spcPts val="0"/>
              </a:spcAft>
              <a:buClr>
                <a:schemeClr val="dk1"/>
              </a:buClr>
              <a:buSzPts val="1100"/>
              <a:buFont typeface="Arial"/>
              <a:buNone/>
            </a:pPr>
            <a:r>
              <a:rPr lang="zh-TW" sz="1800">
                <a:solidFill>
                  <a:schemeClr val="dk1"/>
                </a:solidFill>
              </a:rPr>
              <a:t>It is good engough. Do not need a precise probability estimate.</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slide" Target="/ppt/slid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1210450"/>
            <a:ext cx="8520600" cy="1361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zh-TW" sz="4511"/>
              <a:t>Chapter4  Fitting a Model to Data</a:t>
            </a:r>
            <a:endParaRPr sz="4511"/>
          </a:p>
          <a:p>
            <a:pPr indent="0" lvl="0" marL="0" rtl="0" algn="ctr">
              <a:spcBef>
                <a:spcPts val="0"/>
              </a:spcBef>
              <a:spcAft>
                <a:spcPts val="0"/>
              </a:spcAft>
              <a:buNone/>
            </a:pPr>
            <a:r>
              <a:t/>
            </a:r>
            <a:endParaRPr sz="2177"/>
          </a:p>
          <a:p>
            <a:pPr indent="0" lvl="0" marL="0" rtl="0" algn="ctr">
              <a:spcBef>
                <a:spcPts val="0"/>
              </a:spcBef>
              <a:spcAft>
                <a:spcPts val="0"/>
              </a:spcAft>
              <a:buNone/>
            </a:pPr>
            <a:r>
              <a:rPr lang="zh-TW" sz="2177"/>
              <a:t>Data Science For Business</a:t>
            </a:r>
            <a:endParaRPr sz="2177"/>
          </a:p>
        </p:txBody>
      </p:sp>
      <p:sp>
        <p:nvSpPr>
          <p:cNvPr id="55" name="Google Shape;55;p13"/>
          <p:cNvSpPr txBox="1"/>
          <p:nvPr>
            <p:ph idx="1" type="body"/>
          </p:nvPr>
        </p:nvSpPr>
        <p:spPr>
          <a:xfrm>
            <a:off x="390600" y="2961775"/>
            <a:ext cx="8520600" cy="1530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40"/>
              <a:buNone/>
            </a:pPr>
            <a:r>
              <a:rPr lang="zh-TW" sz="2020"/>
              <a:t>Professor: C.H. Lai </a:t>
            </a:r>
            <a:endParaRPr sz="2020"/>
          </a:p>
          <a:p>
            <a:pPr indent="0" lvl="0" marL="0" rtl="0" algn="ctr">
              <a:lnSpc>
                <a:spcPct val="100000"/>
              </a:lnSpc>
              <a:spcBef>
                <a:spcPts val="0"/>
              </a:spcBef>
              <a:spcAft>
                <a:spcPts val="0"/>
              </a:spcAft>
              <a:buSzPts val="440"/>
              <a:buNone/>
            </a:pPr>
            <a:r>
              <a:t/>
            </a:r>
            <a:endParaRPr sz="2020"/>
          </a:p>
          <a:p>
            <a:pPr indent="0" lvl="0" marL="0" rtl="0" algn="ctr">
              <a:lnSpc>
                <a:spcPct val="100000"/>
              </a:lnSpc>
              <a:spcBef>
                <a:spcPts val="0"/>
              </a:spcBef>
              <a:spcAft>
                <a:spcPts val="0"/>
              </a:spcAft>
              <a:buSzPts val="440"/>
              <a:buNone/>
            </a:pPr>
            <a:r>
              <a:rPr lang="zh-TW" sz="2020"/>
              <a:t>Student: 11204604 Tse Wen Hong</a:t>
            </a:r>
            <a:endParaRPr sz="2020"/>
          </a:p>
          <a:p>
            <a:pPr indent="0" lvl="0" marL="0" rtl="0" algn="ctr">
              <a:lnSpc>
                <a:spcPct val="100000"/>
              </a:lnSpc>
              <a:spcBef>
                <a:spcPts val="0"/>
              </a:spcBef>
              <a:spcAft>
                <a:spcPts val="0"/>
              </a:spcAft>
              <a:buClr>
                <a:schemeClr val="dk1"/>
              </a:buClr>
              <a:buSzPts val="440"/>
              <a:buFont typeface="Arial"/>
              <a:buNone/>
            </a:pPr>
            <a:r>
              <a:rPr lang="zh-TW" sz="2020"/>
              <a:t>Nov. 14, 2023  [</a:t>
            </a:r>
            <a:r>
              <a:rPr lang="zh-TW" sz="2020" u="sng">
                <a:solidFill>
                  <a:schemeClr val="hlink"/>
                </a:solidFill>
                <a:hlinkClick action="ppaction://hlinksldjump" r:id="rId3"/>
              </a:rPr>
              <a:t>gDoc</a:t>
            </a:r>
            <a:r>
              <a:rPr lang="zh-TW" sz="2020"/>
              <a:t>]</a:t>
            </a:r>
            <a:endParaRPr sz="2020"/>
          </a:p>
          <a:p>
            <a:pPr indent="0" lvl="0" marL="0" rtl="0" algn="l">
              <a:lnSpc>
                <a:spcPct val="105000"/>
              </a:lnSpc>
              <a:spcBef>
                <a:spcPts val="0"/>
              </a:spcBef>
              <a:spcAft>
                <a:spcPts val="1200"/>
              </a:spcAft>
              <a:buSzPts val="440"/>
              <a:buNone/>
            </a:pPr>
            <a:r>
              <a:t/>
            </a:r>
            <a:endParaRPr sz="7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nvSpPr>
        <p:spPr>
          <a:xfrm>
            <a:off x="337950" y="672325"/>
            <a:ext cx="52044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(SVM) </a:t>
            </a:r>
            <a:r>
              <a:rPr b="1" i="1" lang="zh-TW" sz="1700"/>
              <a:t>support vector machines are linear discriminants</a:t>
            </a:r>
            <a:endParaRPr b="1" i="1" sz="1700"/>
          </a:p>
          <a:p>
            <a:pPr indent="0" lvl="0" marL="0" rtl="0" algn="l">
              <a:spcBef>
                <a:spcPts val="0"/>
              </a:spcBef>
              <a:spcAft>
                <a:spcPts val="0"/>
              </a:spcAft>
              <a:buNone/>
            </a:pPr>
            <a:r>
              <a:t/>
            </a:r>
            <a:endParaRPr i="1" sz="1700"/>
          </a:p>
          <a:p>
            <a:pPr indent="0" lvl="0" marL="0" rtl="0" algn="l">
              <a:spcBef>
                <a:spcPts val="0"/>
              </a:spcBef>
              <a:spcAft>
                <a:spcPts val="0"/>
              </a:spcAft>
              <a:buClr>
                <a:schemeClr val="dk1"/>
              </a:buClr>
              <a:buSzPts val="1100"/>
              <a:buFont typeface="Arial"/>
              <a:buNone/>
            </a:pPr>
            <a:r>
              <a:rPr i="1" lang="zh-TW" sz="1700"/>
              <a:t>Within the infinitude of different possible linear discriminants that would separate the classes. </a:t>
            </a:r>
            <a:endParaRPr i="1" sz="1700"/>
          </a:p>
          <a:p>
            <a:pPr indent="0" lvl="0" marL="0" rtl="0" algn="l">
              <a:spcBef>
                <a:spcPts val="0"/>
              </a:spcBef>
              <a:spcAft>
                <a:spcPts val="0"/>
              </a:spcAft>
              <a:buClr>
                <a:schemeClr val="dk1"/>
              </a:buClr>
              <a:buSzPts val="1100"/>
              <a:buFont typeface="Arial"/>
              <a:buNone/>
            </a:pPr>
            <a:r>
              <a:rPr i="1" lang="zh-TW" sz="1700"/>
              <a:t>The simple, elegant idea of SVMs is: fit the fattest bar between the classes.</a:t>
            </a:r>
            <a:endParaRPr i="1" sz="1700"/>
          </a:p>
          <a:p>
            <a:pPr indent="0" lvl="0" marL="0" rtl="0" algn="l">
              <a:spcBef>
                <a:spcPts val="0"/>
              </a:spcBef>
              <a:spcAft>
                <a:spcPts val="0"/>
              </a:spcAft>
              <a:buClr>
                <a:schemeClr val="dk1"/>
              </a:buClr>
              <a:buSzPts val="1100"/>
              <a:buFont typeface="Arial"/>
              <a:buNone/>
            </a:pPr>
            <a:r>
              <a:rPr b="1" i="1" lang="zh-TW" sz="1700"/>
              <a:t>A wider bar is better</a:t>
            </a:r>
            <a:r>
              <a:rPr i="1" lang="zh-TW" sz="1700"/>
              <a:t>. And </a:t>
            </a:r>
            <a:r>
              <a:rPr i="1" lang="zh-TW" sz="1700" u="sng"/>
              <a:t>once the widest bar is found,</a:t>
            </a:r>
            <a:r>
              <a:rPr i="1" lang="zh-TW" sz="1700"/>
              <a:t> t</a:t>
            </a:r>
            <a:r>
              <a:rPr i="1" lang="zh-TW" sz="1700" u="sng"/>
              <a:t>he linear discriminant will be the center line through the bar</a:t>
            </a:r>
            <a:r>
              <a:rPr i="1" lang="zh-TW" sz="1700"/>
              <a:t>.</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The </a:t>
            </a:r>
            <a:r>
              <a:rPr b="1" i="1" lang="zh-TW" sz="1700"/>
              <a:t>distance between the dashed parallel lines</a:t>
            </a:r>
            <a:r>
              <a:rPr i="1" lang="zh-TW" sz="1700"/>
              <a:t> is called the </a:t>
            </a:r>
            <a:r>
              <a:rPr b="1" i="1" lang="zh-TW" sz="1700"/>
              <a:t>margin</a:t>
            </a:r>
            <a:r>
              <a:rPr i="1" lang="zh-TW" sz="1700"/>
              <a:t> around the linear discriminant, and </a:t>
            </a:r>
            <a:r>
              <a:rPr i="1" lang="zh-TW" sz="1700" u="sng"/>
              <a:t>thus the objective is to maximize.</a:t>
            </a:r>
            <a:endParaRPr i="1" sz="1700" u="sng"/>
          </a:p>
          <a:p>
            <a:pPr indent="0" lvl="0" marL="0" rtl="0" algn="l">
              <a:spcBef>
                <a:spcPts val="0"/>
              </a:spcBef>
              <a:spcAft>
                <a:spcPts val="0"/>
              </a:spcAft>
              <a:buNone/>
            </a:pPr>
            <a:r>
              <a:t/>
            </a:r>
            <a:endParaRPr i="1" sz="1700"/>
          </a:p>
        </p:txBody>
      </p:sp>
      <p:sp>
        <p:nvSpPr>
          <p:cNvPr id="122" name="Google Shape;122;p22"/>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1-5 Support Vector Machines, Briefly</a:t>
            </a:r>
            <a:endParaRPr b="1" sz="2400">
              <a:solidFill>
                <a:schemeClr val="accent1"/>
              </a:solidFill>
            </a:endParaRPr>
          </a:p>
        </p:txBody>
      </p:sp>
      <p:pic>
        <p:nvPicPr>
          <p:cNvPr id="123" name="Google Shape;123;p22"/>
          <p:cNvPicPr preferRelativeResize="0"/>
          <p:nvPr/>
        </p:nvPicPr>
        <p:blipFill>
          <a:blip r:embed="rId3">
            <a:alphaModFix/>
          </a:blip>
          <a:stretch>
            <a:fillRect/>
          </a:stretch>
        </p:blipFill>
        <p:spPr>
          <a:xfrm>
            <a:off x="5353775" y="672325"/>
            <a:ext cx="3579000" cy="309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nvSpPr>
        <p:spPr>
          <a:xfrm>
            <a:off x="3885300" y="795575"/>
            <a:ext cx="48279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solidFill>
                  <a:schemeClr val="dk1"/>
                </a:solidFill>
              </a:rPr>
              <a:t>No perfect choice, only better choice, and try to optimize it. </a:t>
            </a:r>
            <a:endParaRPr i="1" sz="1700">
              <a:solidFill>
                <a:schemeClr val="dk1"/>
              </a:solidFill>
            </a:endParaRPr>
          </a:p>
          <a:p>
            <a:pPr indent="0" lvl="0" marL="0" rtl="0" algn="l">
              <a:spcBef>
                <a:spcPts val="0"/>
              </a:spcBef>
              <a:spcAft>
                <a:spcPts val="0"/>
              </a:spcAft>
              <a:buNone/>
            </a:pPr>
            <a:r>
              <a:rPr i="1" lang="zh-TW" sz="1700">
                <a:solidFill>
                  <a:schemeClr val="dk1"/>
                </a:solidFill>
              </a:rPr>
              <a:t> </a:t>
            </a:r>
            <a:endParaRPr i="1" sz="1700">
              <a:solidFill>
                <a:schemeClr val="dk1"/>
              </a:solidFill>
            </a:endParaRPr>
          </a:p>
          <a:p>
            <a:pPr indent="0" lvl="0" marL="0" rtl="0" algn="l">
              <a:spcBef>
                <a:spcPts val="0"/>
              </a:spcBef>
              <a:spcAft>
                <a:spcPts val="0"/>
              </a:spcAft>
              <a:buNone/>
            </a:pPr>
            <a:r>
              <a:rPr b="1" i="1" lang="zh-TW" sz="1700">
                <a:solidFill>
                  <a:schemeClr val="dk1"/>
                </a:solidFill>
              </a:rPr>
              <a:t>The margin-maximizing boundary gives the maximal lee‐way for classifying such points. </a:t>
            </a:r>
            <a:endParaRPr b="1" i="1" sz="1700">
              <a:solidFill>
                <a:schemeClr val="dk1"/>
              </a:solidFill>
            </a:endParaRPr>
          </a:p>
          <a:p>
            <a:pPr indent="0" lvl="0" marL="0" rtl="0" algn="l">
              <a:spcBef>
                <a:spcPts val="0"/>
              </a:spcBef>
              <a:spcAft>
                <a:spcPts val="0"/>
              </a:spcAft>
              <a:buNone/>
            </a:pPr>
            <a:r>
              <a:t/>
            </a:r>
            <a:endParaRPr i="1" sz="1700">
              <a:solidFill>
                <a:schemeClr val="dk1"/>
              </a:solidFill>
            </a:endParaRPr>
          </a:p>
          <a:p>
            <a:pPr indent="0" lvl="0" marL="0" rtl="0" algn="l">
              <a:spcBef>
                <a:spcPts val="0"/>
              </a:spcBef>
              <a:spcAft>
                <a:spcPts val="0"/>
              </a:spcAft>
              <a:buClr>
                <a:schemeClr val="dk1"/>
              </a:buClr>
              <a:buSzPts val="1100"/>
              <a:buFont typeface="Arial"/>
              <a:buNone/>
            </a:pPr>
            <a:r>
              <a:rPr i="1" lang="zh-TW" sz="1700">
                <a:solidFill>
                  <a:schemeClr val="dk1"/>
                </a:solidFill>
              </a:rPr>
              <a:t>In the objective function that measures how well a particular model fits the training points, we will simply penalize a training point for being on the wrong side of the decision boundary.</a:t>
            </a:r>
            <a:endParaRPr i="1" sz="1700">
              <a:solidFill>
                <a:schemeClr val="dk1"/>
              </a:solidFill>
            </a:endParaRPr>
          </a:p>
        </p:txBody>
      </p:sp>
      <p:sp>
        <p:nvSpPr>
          <p:cNvPr id="129" name="Google Shape;129;p23"/>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zh-TW" sz="2400">
                <a:solidFill>
                  <a:schemeClr val="accent1"/>
                </a:solidFill>
              </a:rPr>
              <a:t>1-5 Support Vector Machines, Briefly</a:t>
            </a:r>
            <a:endParaRPr b="1" sz="2400">
              <a:solidFill>
                <a:schemeClr val="accent1"/>
              </a:solidFill>
            </a:endParaRPr>
          </a:p>
        </p:txBody>
      </p:sp>
      <p:pic>
        <p:nvPicPr>
          <p:cNvPr id="130" name="Google Shape;130;p23"/>
          <p:cNvPicPr preferRelativeResize="0"/>
          <p:nvPr/>
        </p:nvPicPr>
        <p:blipFill>
          <a:blip r:embed="rId3">
            <a:alphaModFix/>
          </a:blip>
          <a:stretch>
            <a:fillRect/>
          </a:stretch>
        </p:blipFill>
        <p:spPr>
          <a:xfrm>
            <a:off x="158750" y="672325"/>
            <a:ext cx="3649801" cy="2924648"/>
          </a:xfrm>
          <a:prstGeom prst="rect">
            <a:avLst/>
          </a:prstGeom>
          <a:noFill/>
          <a:ln>
            <a:noFill/>
          </a:ln>
        </p:spPr>
      </p:pic>
      <p:sp>
        <p:nvSpPr>
          <p:cNvPr id="131" name="Google Shape;131;p23"/>
          <p:cNvSpPr txBox="1"/>
          <p:nvPr/>
        </p:nvSpPr>
        <p:spPr>
          <a:xfrm>
            <a:off x="158750" y="3662475"/>
            <a:ext cx="87123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If the data are not linearly separable, the best fit is some balance between a fat margin and a low total error penalty. </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SVM will make only “small” errors. Technically,this error function is known as hinge loss.</a:t>
            </a:r>
            <a:endParaRPr i="1"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nvSpPr>
        <p:spPr>
          <a:xfrm>
            <a:off x="214050" y="672325"/>
            <a:ext cx="86622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solidFill>
                  <a:schemeClr val="dk1"/>
                </a:solidFill>
              </a:rPr>
              <a:t>The Maxima margin classifiers are super sensitive to outliers in the training data and that makes them pretty lame. If we want to make it not so sensitive to outliers we must allows misclassifications.</a:t>
            </a:r>
            <a:endParaRPr i="1" sz="1700">
              <a:solidFill>
                <a:schemeClr val="dk1"/>
              </a:solidFill>
            </a:endParaRPr>
          </a:p>
          <a:p>
            <a:pPr indent="0" lvl="0" marL="0" rtl="0" algn="l">
              <a:spcBef>
                <a:spcPts val="0"/>
              </a:spcBef>
              <a:spcAft>
                <a:spcPts val="0"/>
              </a:spcAft>
              <a:buNone/>
            </a:pPr>
            <a:r>
              <a:rPr b="1" i="1" lang="zh-TW" sz="1700">
                <a:solidFill>
                  <a:schemeClr val="dk1"/>
                </a:solidFill>
              </a:rPr>
              <a:t>Zero-one loss function: </a:t>
            </a:r>
            <a:r>
              <a:rPr i="1" lang="zh-TW" sz="1700">
                <a:solidFill>
                  <a:schemeClr val="dk1"/>
                </a:solidFill>
              </a:rPr>
              <a:t>assigns a loss of zero for a correct decision and one for an incorrect decision.</a:t>
            </a:r>
            <a:endParaRPr i="1" sz="1700">
              <a:solidFill>
                <a:schemeClr val="dk1"/>
              </a:solidFill>
            </a:endParaRPr>
          </a:p>
          <a:p>
            <a:pPr indent="0" lvl="0" marL="0" rtl="0" algn="l">
              <a:spcBef>
                <a:spcPts val="0"/>
              </a:spcBef>
              <a:spcAft>
                <a:spcPts val="0"/>
              </a:spcAft>
              <a:buNone/>
            </a:pPr>
            <a:r>
              <a:t/>
            </a:r>
            <a:endParaRPr i="1" sz="1700">
              <a:solidFill>
                <a:schemeClr val="dk1"/>
              </a:solidFill>
            </a:endParaRPr>
          </a:p>
          <a:p>
            <a:pPr indent="0" lvl="0" marL="0" rtl="0" algn="l">
              <a:spcBef>
                <a:spcPts val="0"/>
              </a:spcBef>
              <a:spcAft>
                <a:spcPts val="0"/>
              </a:spcAft>
              <a:buNone/>
            </a:pPr>
            <a:r>
              <a:rPr b="1" i="1" lang="zh-TW" sz="1700">
                <a:solidFill>
                  <a:schemeClr val="dk1"/>
                </a:solidFill>
              </a:rPr>
              <a:t>SVM</a:t>
            </a:r>
            <a:r>
              <a:rPr i="1" lang="zh-TW" sz="1700">
                <a:solidFill>
                  <a:schemeClr val="dk1"/>
                </a:solidFill>
              </a:rPr>
              <a:t> use </a:t>
            </a:r>
            <a:r>
              <a:rPr b="1" i="1" lang="zh-TW" sz="1700">
                <a:solidFill>
                  <a:schemeClr val="dk1"/>
                </a:solidFill>
              </a:rPr>
              <a:t>Hinge loss function</a:t>
            </a:r>
            <a:r>
              <a:rPr i="1" lang="zh-TW" sz="1700">
                <a:solidFill>
                  <a:schemeClr val="dk1"/>
                </a:solidFill>
              </a:rPr>
              <a:t>: (because the loss graph looks like a hinge) </a:t>
            </a:r>
            <a:r>
              <a:rPr b="1" i="1" lang="zh-TW" sz="1700">
                <a:solidFill>
                  <a:schemeClr val="dk1"/>
                </a:solidFill>
              </a:rPr>
              <a:t>Hinge loss incurs</a:t>
            </a:r>
            <a:r>
              <a:rPr i="1" lang="zh-TW" sz="1700">
                <a:solidFill>
                  <a:schemeClr val="dk1"/>
                </a:solidFill>
              </a:rPr>
              <a:t> no penalty for an example that is not on the wrong side of the margin. The hinge loss </a:t>
            </a:r>
            <a:r>
              <a:rPr i="1" lang="zh-TW" sz="1700" u="sng">
                <a:solidFill>
                  <a:schemeClr val="dk1"/>
                </a:solidFill>
              </a:rPr>
              <a:t>only becomes positive when an example is on the wrong side of the boundary</a:t>
            </a:r>
            <a:r>
              <a:rPr i="1" lang="zh-TW" sz="1700">
                <a:solidFill>
                  <a:schemeClr val="dk1"/>
                </a:solidFill>
              </a:rPr>
              <a:t> </a:t>
            </a:r>
            <a:r>
              <a:rPr b="1" i="1" lang="zh-TW" sz="1700">
                <a:solidFill>
                  <a:schemeClr val="dk1"/>
                </a:solidFill>
              </a:rPr>
              <a:t>and</a:t>
            </a:r>
            <a:r>
              <a:rPr i="1" lang="zh-TW" sz="1700">
                <a:solidFill>
                  <a:schemeClr val="dk1"/>
                </a:solidFill>
              </a:rPr>
              <a:t> </a:t>
            </a:r>
            <a:r>
              <a:rPr i="1" lang="zh-TW" sz="1700" u="sng">
                <a:solidFill>
                  <a:schemeClr val="dk1"/>
                </a:solidFill>
              </a:rPr>
              <a:t>beyond the margin</a:t>
            </a:r>
            <a:r>
              <a:rPr i="1" lang="zh-TW" sz="1700">
                <a:solidFill>
                  <a:schemeClr val="dk1"/>
                </a:solidFill>
              </a:rPr>
              <a:t>.</a:t>
            </a:r>
            <a:endParaRPr i="1" sz="1700">
              <a:solidFill>
                <a:schemeClr val="dk1"/>
              </a:solidFill>
            </a:endParaRPr>
          </a:p>
          <a:p>
            <a:pPr indent="0" lvl="0" marL="0" rtl="0" algn="l">
              <a:spcBef>
                <a:spcPts val="0"/>
              </a:spcBef>
              <a:spcAft>
                <a:spcPts val="0"/>
              </a:spcAft>
              <a:buNone/>
            </a:pPr>
            <a:r>
              <a:rPr i="1" lang="zh-TW" sz="1700">
                <a:solidFill>
                  <a:schemeClr val="dk1"/>
                </a:solidFill>
              </a:rPr>
              <a:t>Loss then increases linearly with the example’s distance from the margin, thereby penalizing points more the farther they are from the separating boundary.</a:t>
            </a:r>
            <a:endParaRPr i="1" sz="1700">
              <a:solidFill>
                <a:schemeClr val="dk1"/>
              </a:solidFill>
            </a:endParaRPr>
          </a:p>
          <a:p>
            <a:pPr indent="0" lvl="0" marL="0" rtl="0" algn="l">
              <a:spcBef>
                <a:spcPts val="0"/>
              </a:spcBef>
              <a:spcAft>
                <a:spcPts val="0"/>
              </a:spcAft>
              <a:buNone/>
            </a:pPr>
            <a:r>
              <a:rPr i="1" lang="zh-TW" sz="1700">
                <a:solidFill>
                  <a:schemeClr val="dk1"/>
                </a:solidFill>
              </a:rPr>
              <a:t>As to </a:t>
            </a:r>
            <a:r>
              <a:rPr b="1" i="1" lang="zh-TW" sz="1700">
                <a:solidFill>
                  <a:schemeClr val="dk1"/>
                </a:solidFill>
              </a:rPr>
              <a:t>Squared loss function</a:t>
            </a:r>
            <a:r>
              <a:rPr i="1" lang="zh-TW" sz="1700">
                <a:solidFill>
                  <a:schemeClr val="dk1"/>
                </a:solidFill>
              </a:rPr>
              <a:t>, usually use for numeric value prediction (regression), rather than classification.     </a:t>
            </a:r>
            <a:r>
              <a:rPr i="1" lang="zh-TW" sz="1700" u="sng">
                <a:solidFill>
                  <a:schemeClr val="dk1"/>
                </a:solidFill>
              </a:rPr>
              <a:t>Using squared error in classification wrongly penalizes correctly classified points far from the decision boundary</a:t>
            </a:r>
            <a:r>
              <a:rPr i="1" lang="zh-TW" sz="1700">
                <a:solidFill>
                  <a:schemeClr val="dk1"/>
                </a:solidFill>
              </a:rPr>
              <a:t>, which often misaligns with business objectives, leading to alternatives like Hinge-Adjusted squared error.</a:t>
            </a:r>
            <a:endParaRPr i="1" sz="1700">
              <a:solidFill>
                <a:schemeClr val="dk1"/>
              </a:solidFill>
            </a:endParaRPr>
          </a:p>
        </p:txBody>
      </p:sp>
      <p:sp>
        <p:nvSpPr>
          <p:cNvPr id="137" name="Google Shape;137;p24"/>
          <p:cNvSpPr txBox="1"/>
          <p:nvPr/>
        </p:nvSpPr>
        <p:spPr>
          <a:xfrm>
            <a:off x="675900"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1-5 Support Vector Machines, Briefly</a:t>
            </a:r>
            <a:endParaRPr b="1" sz="24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nvSpPr>
        <p:spPr>
          <a:xfrm>
            <a:off x="645000" y="2407725"/>
            <a:ext cx="78540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zh-TW" sz="1700">
                <a:solidFill>
                  <a:schemeClr val="dk1"/>
                </a:solidFill>
              </a:rPr>
              <a:t>Least Squares Regression: The most convenient and popular linear regression procedure.</a:t>
            </a:r>
            <a:endParaRPr b="1" i="1" sz="1700">
              <a:solidFill>
                <a:schemeClr val="dk1"/>
              </a:solidFill>
            </a:endParaRPr>
          </a:p>
          <a:p>
            <a:pPr indent="0" lvl="0" marL="0" rtl="0" algn="l">
              <a:spcBef>
                <a:spcPts val="0"/>
              </a:spcBef>
              <a:spcAft>
                <a:spcPts val="0"/>
              </a:spcAft>
              <a:buNone/>
            </a:pPr>
            <a:r>
              <a:t/>
            </a:r>
            <a:endParaRPr i="1" sz="1700">
              <a:solidFill>
                <a:schemeClr val="dk1"/>
              </a:solidFill>
            </a:endParaRPr>
          </a:p>
          <a:p>
            <a:pPr indent="0" lvl="0" marL="0" rtl="0" algn="l">
              <a:spcBef>
                <a:spcPts val="0"/>
              </a:spcBef>
              <a:spcAft>
                <a:spcPts val="0"/>
              </a:spcAft>
              <a:buNone/>
            </a:pPr>
            <a:r>
              <a:rPr i="1" lang="zh-TW" sz="1700">
                <a:solidFill>
                  <a:schemeClr val="dk1"/>
                </a:solidFill>
              </a:rPr>
              <a:t>Choosing an objective function like least squares regression, which </a:t>
            </a:r>
            <a:r>
              <a:rPr i="1" lang="zh-TW" sz="1700" u="sng">
                <a:solidFill>
                  <a:schemeClr val="dk1"/>
                </a:solidFill>
              </a:rPr>
              <a:t>is data-sensitive and skewed by outliers, may not suit automated systems or applications</a:t>
            </a:r>
            <a:r>
              <a:rPr i="1" lang="zh-TW" sz="1700">
                <a:solidFill>
                  <a:schemeClr val="dk1"/>
                </a:solidFill>
              </a:rPr>
              <a:t> with limited data-cleaning resources. Instead, a robust method like absolute error may be preferred, always considering the business context.</a:t>
            </a:r>
            <a:endParaRPr i="1" sz="1700">
              <a:solidFill>
                <a:schemeClr val="dk1"/>
              </a:solidFill>
            </a:endParaRPr>
          </a:p>
          <a:p>
            <a:pPr indent="0" lvl="0" marL="0" rtl="0" algn="l">
              <a:spcBef>
                <a:spcPts val="0"/>
              </a:spcBef>
              <a:spcAft>
                <a:spcPts val="0"/>
              </a:spcAft>
              <a:buNone/>
            </a:pPr>
            <a:r>
              <a:t/>
            </a:r>
            <a:endParaRPr i="1" sz="1700">
              <a:solidFill>
                <a:schemeClr val="dk1"/>
              </a:solidFill>
            </a:endParaRPr>
          </a:p>
        </p:txBody>
      </p:sp>
      <p:sp>
        <p:nvSpPr>
          <p:cNvPr id="143" name="Google Shape;143;p25"/>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2.Regression via Mathematical Functions</a:t>
            </a:r>
            <a:endParaRPr b="1" sz="2400">
              <a:solidFill>
                <a:schemeClr val="accent1"/>
              </a:solidFill>
            </a:endParaRPr>
          </a:p>
        </p:txBody>
      </p:sp>
      <p:pic>
        <p:nvPicPr>
          <p:cNvPr id="144" name="Google Shape;144;p25"/>
          <p:cNvPicPr preferRelativeResize="0"/>
          <p:nvPr/>
        </p:nvPicPr>
        <p:blipFill>
          <a:blip r:embed="rId3">
            <a:alphaModFix/>
          </a:blip>
          <a:stretch>
            <a:fillRect/>
          </a:stretch>
        </p:blipFill>
        <p:spPr>
          <a:xfrm>
            <a:off x="529550" y="1140225"/>
            <a:ext cx="3279026" cy="649050"/>
          </a:xfrm>
          <a:prstGeom prst="rect">
            <a:avLst/>
          </a:prstGeom>
          <a:noFill/>
          <a:ln>
            <a:noFill/>
          </a:ln>
        </p:spPr>
      </p:pic>
      <p:sp>
        <p:nvSpPr>
          <p:cNvPr id="145" name="Google Shape;145;p25"/>
          <p:cNvSpPr txBox="1"/>
          <p:nvPr/>
        </p:nvSpPr>
        <p:spPr>
          <a:xfrm>
            <a:off x="3954900" y="786975"/>
            <a:ext cx="43584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How far away are the estimated values from the true values on the training data? </a:t>
            </a:r>
            <a:endParaRPr i="1" sz="1700"/>
          </a:p>
          <a:p>
            <a:pPr indent="0" lvl="0" marL="0" rtl="0" algn="l">
              <a:spcBef>
                <a:spcPts val="0"/>
              </a:spcBef>
              <a:spcAft>
                <a:spcPts val="0"/>
              </a:spcAft>
              <a:buNone/>
            </a:pPr>
            <a:r>
              <a:rPr i="1" lang="zh-TW" sz="1700"/>
              <a:t>In other words, how big is the error of the fitted model? Presumably we’d like to minimize this error. </a:t>
            </a:r>
            <a:endParaRPr i="1"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nvSpPr>
        <p:spPr>
          <a:xfrm>
            <a:off x="144900" y="672325"/>
            <a:ext cx="60036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We often </a:t>
            </a:r>
            <a:r>
              <a:rPr i="1" lang="zh-TW" sz="1700" u="sng"/>
              <a:t>need to estimate the probability of an instance belonging to a class</a:t>
            </a:r>
            <a:r>
              <a:rPr i="1" lang="zh-TW" sz="1700"/>
              <a:t>, factoring in decision-making elements like costs and benefits. In fraud detection used by banks, telecoms, and e-commerce, t</a:t>
            </a:r>
            <a:r>
              <a:rPr i="1" lang="zh-TW" sz="1700" u="sng"/>
              <a:t>he goal is to focus on high-stakes cases, not just likely frauds, requiring actual fraud probability estimates</a:t>
            </a:r>
            <a:r>
              <a:rPr i="1" lang="zh-TW" sz="1700"/>
              <a:t>. </a:t>
            </a:r>
            <a:endParaRPr i="1" sz="1700"/>
          </a:p>
          <a:p>
            <a:pPr indent="0" lvl="0" marL="0" rtl="0" algn="l">
              <a:spcBef>
                <a:spcPts val="0"/>
              </a:spcBef>
              <a:spcAft>
                <a:spcPts val="0"/>
              </a:spcAft>
              <a:buNone/>
            </a:pPr>
            <a:r>
              <a:rPr i="1" lang="zh-TW" sz="1700"/>
              <a:t>If simply using our basic linear model to estimate the class probability. </a:t>
            </a:r>
            <a:endParaRPr i="1" sz="1700"/>
          </a:p>
          <a:p>
            <a:pPr indent="0" lvl="0" marL="0" rtl="0" algn="l">
              <a:spcBef>
                <a:spcPts val="0"/>
              </a:spcBef>
              <a:spcAft>
                <a:spcPts val="0"/>
              </a:spcAft>
              <a:buNone/>
            </a:pPr>
            <a:r>
              <a:rPr i="1" lang="zh-TW" sz="1700"/>
              <a:t>The output of the linear function, f(x), gives the distance from the separating boundary, the f(x) will ranges from –∞ to ∞, however </a:t>
            </a:r>
            <a:r>
              <a:rPr b="1" i="1" lang="zh-TW" sz="1700"/>
              <a:t>a probability should range from zero to one</a:t>
            </a:r>
            <a:r>
              <a:rPr i="1" lang="zh-TW" sz="1700"/>
              <a:t>.</a:t>
            </a:r>
            <a:endParaRPr i="1" sz="1700"/>
          </a:p>
        </p:txBody>
      </p:sp>
      <p:sp>
        <p:nvSpPr>
          <p:cNvPr id="151" name="Google Shape;151;p26"/>
          <p:cNvSpPr txBox="1"/>
          <p:nvPr/>
        </p:nvSpPr>
        <p:spPr>
          <a:xfrm>
            <a:off x="206725" y="118225"/>
            <a:ext cx="893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3.Class Probability Estimation and Logistic “Regression”</a:t>
            </a:r>
            <a:endParaRPr b="1" sz="2400">
              <a:solidFill>
                <a:schemeClr val="accent1"/>
              </a:solidFill>
            </a:endParaRPr>
          </a:p>
        </p:txBody>
      </p:sp>
      <p:sp>
        <p:nvSpPr>
          <p:cNvPr id="152" name="Google Shape;152;p26"/>
          <p:cNvSpPr txBox="1"/>
          <p:nvPr/>
        </p:nvSpPr>
        <p:spPr>
          <a:xfrm>
            <a:off x="206725" y="3838175"/>
            <a:ext cx="81498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One very useful notion of the likelihood of an event is the </a:t>
            </a:r>
            <a:r>
              <a:rPr b="1" i="1" lang="zh-TW" sz="1700"/>
              <a:t>odds</a:t>
            </a:r>
            <a:r>
              <a:rPr i="1" lang="zh-TW" sz="1700"/>
              <a:t>.  T</a:t>
            </a:r>
            <a:r>
              <a:rPr i="1" lang="zh-TW" sz="1700" u="sng"/>
              <a:t>he odds of an eventis the ratio of the probability of the event occurring to the probability of the event notoccurring.</a:t>
            </a:r>
            <a:endParaRPr i="1" sz="1700" u="sng"/>
          </a:p>
        </p:txBody>
      </p:sp>
      <p:pic>
        <p:nvPicPr>
          <p:cNvPr id="153" name="Google Shape;153;p26"/>
          <p:cNvPicPr preferRelativeResize="0"/>
          <p:nvPr/>
        </p:nvPicPr>
        <p:blipFill>
          <a:blip r:embed="rId3">
            <a:alphaModFix/>
          </a:blip>
          <a:stretch>
            <a:fillRect/>
          </a:stretch>
        </p:blipFill>
        <p:spPr>
          <a:xfrm>
            <a:off x="6041100" y="824725"/>
            <a:ext cx="2950500" cy="25455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nvSpPr>
        <p:spPr>
          <a:xfrm>
            <a:off x="144900" y="599000"/>
            <a:ext cx="57438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The distance from the boundary, ranging from –∞ to ∞, translates to odds ranging from 0 to ∞. By taking the log-odds, which span from –∞ to ∞, we align with the distance measures, as shown in [Table -&gt;].</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This is exactly a logistic regression model: the same linear function f(x) that we’ve examined throughout the chapter is used as a measure of the log-odds of the “event” of interest.</a:t>
            </a:r>
            <a:endParaRPr i="1" sz="1700"/>
          </a:p>
        </p:txBody>
      </p:sp>
      <p:sp>
        <p:nvSpPr>
          <p:cNvPr id="159" name="Google Shape;159;p27"/>
          <p:cNvSpPr txBox="1"/>
          <p:nvPr/>
        </p:nvSpPr>
        <p:spPr>
          <a:xfrm>
            <a:off x="206700" y="118225"/>
            <a:ext cx="893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3.Class Probability Estimation and Logistic “Regression”</a:t>
            </a:r>
            <a:endParaRPr b="1" sz="2400">
              <a:solidFill>
                <a:schemeClr val="accent1"/>
              </a:solidFill>
            </a:endParaRPr>
          </a:p>
        </p:txBody>
      </p:sp>
      <p:pic>
        <p:nvPicPr>
          <p:cNvPr id="160" name="Google Shape;160;p27"/>
          <p:cNvPicPr preferRelativeResize="0"/>
          <p:nvPr/>
        </p:nvPicPr>
        <p:blipFill>
          <a:blip r:embed="rId3">
            <a:alphaModFix/>
          </a:blip>
          <a:stretch>
            <a:fillRect/>
          </a:stretch>
        </p:blipFill>
        <p:spPr>
          <a:xfrm>
            <a:off x="5888700" y="571300"/>
            <a:ext cx="3146199" cy="2440450"/>
          </a:xfrm>
          <a:prstGeom prst="rect">
            <a:avLst/>
          </a:prstGeom>
          <a:noFill/>
          <a:ln>
            <a:noFill/>
          </a:ln>
        </p:spPr>
      </p:pic>
      <p:sp>
        <p:nvSpPr>
          <p:cNvPr id="161" name="Google Shape;161;p27"/>
          <p:cNvSpPr txBox="1"/>
          <p:nvPr/>
        </p:nvSpPr>
        <p:spPr>
          <a:xfrm>
            <a:off x="0" y="2937925"/>
            <a:ext cx="8937300" cy="25398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i="1" lang="zh-TW" sz="1700"/>
              <a:t>For probability estimation, logistic regression uses the same linear model as do ourlinear discriminants for classification and linear regression for estimating numerictarget values.</a:t>
            </a:r>
            <a:endParaRPr i="1" sz="1700"/>
          </a:p>
          <a:p>
            <a:pPr indent="-336550" lvl="0" marL="457200" rtl="0" algn="l">
              <a:spcBef>
                <a:spcPts val="0"/>
              </a:spcBef>
              <a:spcAft>
                <a:spcPts val="0"/>
              </a:spcAft>
              <a:buSzPts val="1700"/>
              <a:buChar char="●"/>
            </a:pPr>
            <a:r>
              <a:rPr i="1" lang="zh-TW" sz="1700"/>
              <a:t>The output of the logistic regression model is interpreted as the log-odds of classmembership.</a:t>
            </a:r>
            <a:endParaRPr i="1" sz="1700"/>
          </a:p>
          <a:p>
            <a:pPr indent="-336550" lvl="0" marL="457200" rtl="0" algn="l">
              <a:spcBef>
                <a:spcPts val="0"/>
              </a:spcBef>
              <a:spcAft>
                <a:spcPts val="0"/>
              </a:spcAft>
              <a:buSzPts val="1700"/>
              <a:buChar char="●"/>
            </a:pPr>
            <a:r>
              <a:rPr i="1" lang="zh-TW" sz="1700"/>
              <a:t>Log-odds from logistic regression directly indicate class membership probabilities, widely used to estimate default, response, fraud probabilities, and document relevance.</a:t>
            </a:r>
            <a:endParaRPr i="1" sz="1700"/>
          </a:p>
          <a:p>
            <a:pPr indent="0" lvl="0" marL="0" rtl="0" algn="l">
              <a:spcBef>
                <a:spcPts val="0"/>
              </a:spcBef>
              <a:spcAft>
                <a:spcPts val="0"/>
              </a:spcAft>
              <a:buNone/>
            </a:pPr>
            <a:r>
              <a:t/>
            </a:r>
            <a:endParaRPr i="1"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nvSpPr>
        <p:spPr>
          <a:xfrm>
            <a:off x="3914750" y="672325"/>
            <a:ext cx="49857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zh-TW" sz="1700"/>
              <a:t>Thus, Equation (left-top) specifies that for a particular data item, described by feature-vector x, the log-odds of the class is equal to our linear function, f(x).</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Since often we actually want the estimated probability of class membership, not the log-odds, we can solve p+(x) in Equation (left) This yields the quantity in Equation 4-4</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Now we may use the f(x) and estimated probability to draw the plot (left).</a:t>
            </a:r>
            <a:endParaRPr i="1" sz="1700"/>
          </a:p>
          <a:p>
            <a:pPr indent="0" lvl="0" marL="0" rtl="0" algn="l">
              <a:spcBef>
                <a:spcPts val="0"/>
              </a:spcBef>
              <a:spcAft>
                <a:spcPts val="0"/>
              </a:spcAft>
              <a:buNone/>
            </a:pPr>
            <a:r>
              <a:rPr i="1" lang="zh-TW" sz="1700"/>
              <a:t>This curve is called a “sigmoid” curve because of its “S” shape, which squeezes the probabilities into their correct range (between zero and one)</a:t>
            </a:r>
            <a:endParaRPr i="1" sz="1700"/>
          </a:p>
        </p:txBody>
      </p:sp>
      <p:sp>
        <p:nvSpPr>
          <p:cNvPr id="167" name="Google Shape;167;p28"/>
          <p:cNvSpPr txBox="1"/>
          <p:nvPr/>
        </p:nvSpPr>
        <p:spPr>
          <a:xfrm>
            <a:off x="206700" y="118225"/>
            <a:ext cx="893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3.Class Probability Estimation and Logistic “Regression”</a:t>
            </a:r>
            <a:endParaRPr b="1" sz="2400">
              <a:solidFill>
                <a:schemeClr val="accent1"/>
              </a:solidFill>
            </a:endParaRPr>
          </a:p>
        </p:txBody>
      </p:sp>
      <p:pic>
        <p:nvPicPr>
          <p:cNvPr id="168" name="Google Shape;168;p28"/>
          <p:cNvPicPr preferRelativeResize="0"/>
          <p:nvPr/>
        </p:nvPicPr>
        <p:blipFill>
          <a:blip r:embed="rId3">
            <a:alphaModFix/>
          </a:blip>
          <a:stretch>
            <a:fillRect/>
          </a:stretch>
        </p:blipFill>
        <p:spPr>
          <a:xfrm>
            <a:off x="206700" y="672325"/>
            <a:ext cx="3617275" cy="554100"/>
          </a:xfrm>
          <a:prstGeom prst="rect">
            <a:avLst/>
          </a:prstGeom>
          <a:noFill/>
          <a:ln>
            <a:noFill/>
          </a:ln>
        </p:spPr>
      </p:pic>
      <p:pic>
        <p:nvPicPr>
          <p:cNvPr id="169" name="Google Shape;169;p28"/>
          <p:cNvPicPr preferRelativeResize="0"/>
          <p:nvPr/>
        </p:nvPicPr>
        <p:blipFill>
          <a:blip r:embed="rId4">
            <a:alphaModFix/>
          </a:blip>
          <a:stretch>
            <a:fillRect/>
          </a:stretch>
        </p:blipFill>
        <p:spPr>
          <a:xfrm>
            <a:off x="1025250" y="1299675"/>
            <a:ext cx="1840220" cy="708000"/>
          </a:xfrm>
          <a:prstGeom prst="rect">
            <a:avLst/>
          </a:prstGeom>
          <a:noFill/>
          <a:ln>
            <a:noFill/>
          </a:ln>
        </p:spPr>
      </p:pic>
      <p:pic>
        <p:nvPicPr>
          <p:cNvPr id="170" name="Google Shape;170;p28"/>
          <p:cNvPicPr preferRelativeResize="0"/>
          <p:nvPr/>
        </p:nvPicPr>
        <p:blipFill>
          <a:blip r:embed="rId5">
            <a:alphaModFix/>
          </a:blip>
          <a:stretch>
            <a:fillRect/>
          </a:stretch>
        </p:blipFill>
        <p:spPr>
          <a:xfrm>
            <a:off x="288600" y="2007675"/>
            <a:ext cx="3453475" cy="2409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nvSpPr>
        <p:spPr>
          <a:xfrm>
            <a:off x="164025" y="672325"/>
            <a:ext cx="89799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The figure shows that at the decision boundary (at distance x = 0), the probability is 0.5 (a coin toss). The probability varies approximately linearly near to the decision boundary, but then approaches certainty farther away. Part of the “fitting” of the model to the data includes determining the slope of the almost-linear part, and thereby how quickly we are certain of the classas we move away from the boundary.</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None/>
            </a:pPr>
            <a:r>
              <a:rPr b="1" i="1" lang="zh-TW" sz="1700"/>
              <a:t>What is the objective function we use to fit the logistic regression model to the data?</a:t>
            </a:r>
            <a:endParaRPr b="1" i="1" sz="1700"/>
          </a:p>
        </p:txBody>
      </p:sp>
      <p:pic>
        <p:nvPicPr>
          <p:cNvPr id="176" name="Google Shape;176;p29"/>
          <p:cNvPicPr preferRelativeResize="0"/>
          <p:nvPr/>
        </p:nvPicPr>
        <p:blipFill>
          <a:blip r:embed="rId3">
            <a:alphaModFix/>
          </a:blip>
          <a:stretch>
            <a:fillRect/>
          </a:stretch>
        </p:blipFill>
        <p:spPr>
          <a:xfrm>
            <a:off x="164025" y="2688625"/>
            <a:ext cx="3919983" cy="1212100"/>
          </a:xfrm>
          <a:prstGeom prst="rect">
            <a:avLst/>
          </a:prstGeom>
          <a:noFill/>
          <a:ln>
            <a:noFill/>
          </a:ln>
        </p:spPr>
      </p:pic>
      <p:sp>
        <p:nvSpPr>
          <p:cNvPr id="177" name="Google Shape;177;p29"/>
          <p:cNvSpPr txBox="1"/>
          <p:nvPr/>
        </p:nvSpPr>
        <p:spPr>
          <a:xfrm>
            <a:off x="4224225" y="2809875"/>
            <a:ext cx="49197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The g function gives the model’s estimated probability of seeing x’s actual class given x’s features.</a:t>
            </a:r>
            <a:endParaRPr i="1" sz="1700"/>
          </a:p>
        </p:txBody>
      </p:sp>
      <p:sp>
        <p:nvSpPr>
          <p:cNvPr id="178" name="Google Shape;178;p29"/>
          <p:cNvSpPr txBox="1"/>
          <p:nvPr/>
        </p:nvSpPr>
        <p:spPr>
          <a:xfrm>
            <a:off x="164025" y="3900725"/>
            <a:ext cx="87903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700"/>
              <a:t>The model (set of weights) that gives the highest sum is the model that gives the highest “likelihood” to the data—the “maximum likeli‐hood” model. The maximum likelihood model “on average” gives the highest probabilities to the positive examples.</a:t>
            </a:r>
            <a:endParaRPr sz="1700"/>
          </a:p>
        </p:txBody>
      </p:sp>
      <p:sp>
        <p:nvSpPr>
          <p:cNvPr id="179" name="Google Shape;179;p29"/>
          <p:cNvSpPr txBox="1"/>
          <p:nvPr/>
        </p:nvSpPr>
        <p:spPr>
          <a:xfrm>
            <a:off x="185325" y="118225"/>
            <a:ext cx="893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3. * Logistic Regression: Some Technical Details</a:t>
            </a:r>
            <a:endParaRPr b="1" sz="24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nvSpPr>
        <p:spPr>
          <a:xfrm>
            <a:off x="164025" y="672325"/>
            <a:ext cx="89799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Two important differences between </a:t>
            </a:r>
            <a:r>
              <a:rPr i="1" lang="zh-TW" sz="1700" u="sng"/>
              <a:t>classification trees</a:t>
            </a:r>
            <a:r>
              <a:rPr i="1" lang="zh-TW" sz="1700"/>
              <a:t> and l</a:t>
            </a:r>
            <a:r>
              <a:rPr i="1" lang="zh-TW" sz="1700" u="sng"/>
              <a:t>inear classifiers</a:t>
            </a:r>
            <a:r>
              <a:rPr i="1" lang="zh-TW" sz="1700"/>
              <a:t>.</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1. A classification tree's boundaries are axis-perpendicular, as it selects one attribute at a time, unlike linear classifiers that use all attributes, allowing boundaries in any direction.</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2. A classification tree recursively segments the instance space finely using divide-and-conquer, while a linear classifier uses one decision surface for a single, two-segment division, due to its single equation utilizing all variables.</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Determining which characteristics best fit a dataset is challenging without knowing the optimal decision boundary, leading to practical implications from these differences.</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None/>
            </a:pPr>
            <a:r>
              <a:rPr i="1" lang="zh-TW" sz="1700"/>
              <a:t>In business, model comprehensibility varies among stakeholders; logistic regression is clear to statisticians but not to others, while a modest-sized decision tree is more universally understandable.</a:t>
            </a:r>
            <a:endParaRPr i="1" sz="1700"/>
          </a:p>
        </p:txBody>
      </p:sp>
      <p:sp>
        <p:nvSpPr>
          <p:cNvPr id="185" name="Google Shape;185;p30"/>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4.Example: Logistic Regression versus Tree Induction</a:t>
            </a:r>
            <a:endParaRPr b="1" sz="240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nvSpPr>
        <p:spPr>
          <a:xfrm>
            <a:off x="4879300" y="813450"/>
            <a:ext cx="41496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The </a:t>
            </a:r>
            <a:r>
              <a:rPr b="1" i="1" lang="zh-TW" sz="1700"/>
              <a:t>Wisconsin Breast Cancer Dataset</a:t>
            </a:r>
            <a:r>
              <a:rPr i="1" lang="zh-TW" sz="1700"/>
              <a:t>, this is popular dataset from the the machine learning dataset repository at the University of California at Irvine.</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Each example describes characteristics of a cell nuclei image, which has been labeled as either benign or malignant (cancerous), based on an expert’s diagnosis of the cells. A sample cell image is shown in left Figure.</a:t>
            </a:r>
            <a:endParaRPr i="1" sz="1700"/>
          </a:p>
        </p:txBody>
      </p:sp>
      <p:sp>
        <p:nvSpPr>
          <p:cNvPr id="191" name="Google Shape;191;p31"/>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4.Example: Logistic Regression versus Tree Induction</a:t>
            </a:r>
            <a:endParaRPr b="1" sz="2400">
              <a:solidFill>
                <a:schemeClr val="accent1"/>
              </a:solidFill>
            </a:endParaRPr>
          </a:p>
        </p:txBody>
      </p:sp>
      <p:pic>
        <p:nvPicPr>
          <p:cNvPr id="192" name="Google Shape;192;p31"/>
          <p:cNvPicPr preferRelativeResize="0"/>
          <p:nvPr/>
        </p:nvPicPr>
        <p:blipFill>
          <a:blip r:embed="rId3">
            <a:alphaModFix/>
          </a:blip>
          <a:stretch>
            <a:fillRect/>
          </a:stretch>
        </p:blipFill>
        <p:spPr>
          <a:xfrm>
            <a:off x="301075" y="901400"/>
            <a:ext cx="4578224" cy="288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zh-TW" sz="2500">
                <a:solidFill>
                  <a:schemeClr val="accent1"/>
                </a:solidFill>
              </a:rPr>
              <a:t>Chapter.4  Fitting a Model to Data</a:t>
            </a:r>
            <a:endParaRPr sz="3900"/>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1018"/>
              <a:buFont typeface="Arial"/>
              <a:buNone/>
            </a:pPr>
            <a:r>
              <a:rPr b="1" i="1" lang="zh-TW" sz="2307"/>
              <a:t>Fundamental concepts: </a:t>
            </a:r>
            <a:endParaRPr b="1" i="1" sz="2307"/>
          </a:p>
          <a:p>
            <a:pPr indent="-375137" lvl="0" marL="914400" rtl="0" algn="l">
              <a:lnSpc>
                <a:spcPct val="95000"/>
              </a:lnSpc>
              <a:spcBef>
                <a:spcPts val="1200"/>
              </a:spcBef>
              <a:spcAft>
                <a:spcPts val="0"/>
              </a:spcAft>
              <a:buSzPts val="2308"/>
              <a:buChar char="●"/>
            </a:pPr>
            <a:r>
              <a:rPr i="1" lang="zh-TW" sz="2307"/>
              <a:t>Finding “optimal” model parameters based on data; Choosing the goal for data mining; Objective functions; Loss functions.</a:t>
            </a:r>
            <a:endParaRPr i="1" sz="2307"/>
          </a:p>
          <a:p>
            <a:pPr indent="0" lvl="0" marL="0" rtl="0" algn="l">
              <a:lnSpc>
                <a:spcPct val="95000"/>
              </a:lnSpc>
              <a:spcBef>
                <a:spcPts val="1200"/>
              </a:spcBef>
              <a:spcAft>
                <a:spcPts val="0"/>
              </a:spcAft>
              <a:buClr>
                <a:schemeClr val="dk1"/>
              </a:buClr>
              <a:buSzPts val="1018"/>
              <a:buFont typeface="Arial"/>
              <a:buNone/>
            </a:pPr>
            <a:r>
              <a:rPr b="1" i="1" lang="zh-TW" sz="2307"/>
              <a:t>Exemplary techniques: </a:t>
            </a:r>
            <a:endParaRPr b="1" i="1" sz="2307"/>
          </a:p>
          <a:p>
            <a:pPr indent="-375137" lvl="0" marL="914400" rtl="0" algn="l">
              <a:lnSpc>
                <a:spcPct val="95000"/>
              </a:lnSpc>
              <a:spcBef>
                <a:spcPts val="1200"/>
              </a:spcBef>
              <a:spcAft>
                <a:spcPts val="0"/>
              </a:spcAft>
              <a:buSzPts val="2308"/>
              <a:buChar char="●"/>
            </a:pPr>
            <a:r>
              <a:rPr i="1" lang="zh-TW" sz="2307"/>
              <a:t>Linear regression; Logistic regression; Support-vector machines.</a:t>
            </a:r>
            <a:endParaRPr sz="126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nvSpPr>
        <p:spPr>
          <a:xfrm>
            <a:off x="3514825" y="753975"/>
            <a:ext cx="53058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These were “computed from a digitized image of a fine needle aspirate (FNA) of a breastmass. They describe characteristics of the cell nuclei present in the image.” </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From each of these basic characteristics, three values were computed: the mean (_mean), standard error (_SE), and “worst” or largest (mean of the three largest values, _worst). </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This resulted in 30 measured attributes in the dataset. </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There are 357 benign images and 212 malignant images.</a:t>
            </a:r>
            <a:endParaRPr i="1" sz="1700"/>
          </a:p>
        </p:txBody>
      </p:sp>
      <p:sp>
        <p:nvSpPr>
          <p:cNvPr id="198" name="Google Shape;198;p32"/>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4.Example: Logistic Regression versus Tree Induction</a:t>
            </a:r>
            <a:endParaRPr b="1" sz="2400">
              <a:solidFill>
                <a:schemeClr val="accent1"/>
              </a:solidFill>
            </a:endParaRPr>
          </a:p>
        </p:txBody>
      </p:sp>
      <p:pic>
        <p:nvPicPr>
          <p:cNvPr id="199" name="Google Shape;199;p32"/>
          <p:cNvPicPr preferRelativeResize="0"/>
          <p:nvPr/>
        </p:nvPicPr>
        <p:blipFill>
          <a:blip r:embed="rId3">
            <a:alphaModFix/>
          </a:blip>
          <a:stretch>
            <a:fillRect/>
          </a:stretch>
        </p:blipFill>
        <p:spPr>
          <a:xfrm>
            <a:off x="152400" y="824725"/>
            <a:ext cx="3362424" cy="2605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nvSpPr>
        <p:spPr>
          <a:xfrm>
            <a:off x="4702875" y="672325"/>
            <a:ext cx="38352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left-Table shows the linear model learned by logistic regression to predict </a:t>
            </a:r>
            <a:r>
              <a:rPr b="1" i="1" lang="zh-TW" sz="1700"/>
              <a:t>benign</a:t>
            </a:r>
            <a:r>
              <a:rPr i="1" lang="zh-TW" sz="1700"/>
              <a:t> versus </a:t>
            </a:r>
            <a:r>
              <a:rPr b="1" i="1" lang="zh-TW" sz="1700"/>
              <a:t>malignant</a:t>
            </a:r>
            <a:r>
              <a:rPr i="1" lang="zh-TW" sz="1700"/>
              <a:t> for this dataset. </a:t>
            </a:r>
            <a:r>
              <a:rPr i="1" lang="zh-TW" sz="1700" u="sng"/>
              <a:t>Specifically, it shows the nonzero weights ordered from highest to lowest.</a:t>
            </a:r>
            <a:endParaRPr i="1" sz="1700" u="sng"/>
          </a:p>
          <a:p>
            <a:pPr indent="0" lvl="0" marL="0" rtl="0" algn="l">
              <a:spcBef>
                <a:spcPts val="0"/>
              </a:spcBef>
              <a:spcAft>
                <a:spcPts val="0"/>
              </a:spcAft>
              <a:buNone/>
            </a:pPr>
            <a:r>
              <a:t/>
            </a:r>
            <a:endParaRPr i="1" sz="1700" u="sng"/>
          </a:p>
          <a:p>
            <a:pPr indent="0" lvl="0" marL="0" rtl="0" algn="l">
              <a:spcBef>
                <a:spcPts val="0"/>
              </a:spcBef>
              <a:spcAft>
                <a:spcPts val="0"/>
              </a:spcAft>
              <a:buNone/>
            </a:pPr>
            <a:r>
              <a:rPr i="1" lang="zh-TW" sz="1700"/>
              <a:t>The model achieves </a:t>
            </a:r>
            <a:r>
              <a:rPr i="1" lang="zh-TW" sz="1700" u="sng"/>
              <a:t>98.9% accuracy with six errors,</a:t>
            </a:r>
            <a:r>
              <a:rPr i="1" lang="zh-TW" sz="1700"/>
              <a:t> </a:t>
            </a:r>
            <a:endParaRPr i="1" sz="1700"/>
          </a:p>
          <a:p>
            <a:pPr indent="0" lvl="0" marL="0" rtl="0" algn="l">
              <a:spcBef>
                <a:spcPts val="0"/>
              </a:spcBef>
              <a:spcAft>
                <a:spcPts val="0"/>
              </a:spcAft>
              <a:buNone/>
            </a:pPr>
            <a:r>
              <a:rPr i="1" lang="zh-TW" sz="1700"/>
              <a:t>while a 25-node classification tree reaches </a:t>
            </a:r>
            <a:r>
              <a:rPr i="1" lang="zh-TW" sz="1700" u="sng"/>
              <a:t>99.1% accuracy, </a:t>
            </a:r>
            <a:r>
              <a:rPr i="1" lang="zh-TW" sz="1700"/>
              <a:t>slightly outperforming logistic regression.</a:t>
            </a:r>
            <a:endParaRPr i="1" sz="1700"/>
          </a:p>
        </p:txBody>
      </p:sp>
      <p:sp>
        <p:nvSpPr>
          <p:cNvPr id="205" name="Google Shape;205;p33"/>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4.Example: Logistic Regression versus Tree Induction</a:t>
            </a:r>
            <a:endParaRPr b="1" sz="2400">
              <a:solidFill>
                <a:schemeClr val="accent1"/>
              </a:solidFill>
            </a:endParaRPr>
          </a:p>
        </p:txBody>
      </p:sp>
      <p:pic>
        <p:nvPicPr>
          <p:cNvPr id="206" name="Google Shape;206;p33"/>
          <p:cNvPicPr preferRelativeResize="0"/>
          <p:nvPr/>
        </p:nvPicPr>
        <p:blipFill>
          <a:blip r:embed="rId3">
            <a:alphaModFix/>
          </a:blip>
          <a:stretch>
            <a:fillRect/>
          </a:stretch>
        </p:blipFill>
        <p:spPr>
          <a:xfrm>
            <a:off x="830375" y="612850"/>
            <a:ext cx="3331348" cy="4471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nvSpPr>
        <p:spPr>
          <a:xfrm>
            <a:off x="5327225" y="813425"/>
            <a:ext cx="33744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Evaluating classifiers can be tricky:</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Although the tree is slightly more accurate, the difference is minimal, </a:t>
            </a:r>
            <a:r>
              <a:rPr i="1" lang="zh-TW" sz="1700" u="sng"/>
              <a:t>based on one less error in 569 examples</a:t>
            </a:r>
            <a:r>
              <a:rPr i="1" lang="zh-TW" sz="1700"/>
              <a:t>. </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b="1" i="1" lang="zh-TW" sz="1700"/>
              <a:t>How confident should we be in this evaluation? </a:t>
            </a:r>
            <a:endParaRPr b="1"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The book said that we might learn the 'guidelines and pitfalls of model evaluation' in the later content.</a:t>
            </a:r>
            <a:endParaRPr i="1" sz="1700"/>
          </a:p>
        </p:txBody>
      </p:sp>
      <p:sp>
        <p:nvSpPr>
          <p:cNvPr id="212" name="Google Shape;212;p34"/>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4.Example: Logistic Regression versus Tree Induction</a:t>
            </a:r>
            <a:endParaRPr b="1" sz="2400">
              <a:solidFill>
                <a:schemeClr val="accent1"/>
              </a:solidFill>
            </a:endParaRPr>
          </a:p>
        </p:txBody>
      </p:sp>
      <p:pic>
        <p:nvPicPr>
          <p:cNvPr id="213" name="Google Shape;213;p34"/>
          <p:cNvPicPr preferRelativeResize="0"/>
          <p:nvPr/>
        </p:nvPicPr>
        <p:blipFill>
          <a:blip r:embed="rId3">
            <a:alphaModFix/>
          </a:blip>
          <a:stretch>
            <a:fillRect/>
          </a:stretch>
        </p:blipFill>
        <p:spPr>
          <a:xfrm>
            <a:off x="755500" y="739100"/>
            <a:ext cx="4155511" cy="4166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nvSpPr>
        <p:spPr>
          <a:xfrm>
            <a:off x="4167725" y="538550"/>
            <a:ext cx="48060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700"/>
              <a:t>In this figure, logistic regression and support vector machine—both linear models—are provided an additional feature, Sepal width^2, which allows both the freedom to create more complex, nonlinear models (boundaries), as shown.</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i="1" lang="zh-TW" sz="1700"/>
              <a:t>The core idea extends beyond fitting linear functions, allowing for complex numeric functions like nonlinear support-vector machines and neural networks, where parameters are fitted to data.</a:t>
            </a:r>
            <a:endParaRPr i="1" sz="1700"/>
          </a:p>
        </p:txBody>
      </p:sp>
      <p:sp>
        <p:nvSpPr>
          <p:cNvPr id="219" name="Google Shape;219;p35"/>
          <p:cNvSpPr txBox="1"/>
          <p:nvPr/>
        </p:nvSpPr>
        <p:spPr>
          <a:xfrm>
            <a:off x="170250" y="118225"/>
            <a:ext cx="880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5.</a:t>
            </a:r>
            <a:r>
              <a:rPr b="1" lang="zh-TW" sz="2000">
                <a:solidFill>
                  <a:schemeClr val="accent1"/>
                </a:solidFill>
              </a:rPr>
              <a:t>Nonlinear Functions, Support Vector Machines, and Neural Networks</a:t>
            </a:r>
            <a:endParaRPr b="1" sz="2000">
              <a:solidFill>
                <a:schemeClr val="accent1"/>
              </a:solidFill>
            </a:endParaRPr>
          </a:p>
        </p:txBody>
      </p:sp>
      <p:pic>
        <p:nvPicPr>
          <p:cNvPr id="220" name="Google Shape;220;p35"/>
          <p:cNvPicPr preferRelativeResize="0"/>
          <p:nvPr/>
        </p:nvPicPr>
        <p:blipFill>
          <a:blip r:embed="rId3">
            <a:alphaModFix/>
          </a:blip>
          <a:stretch>
            <a:fillRect/>
          </a:stretch>
        </p:blipFill>
        <p:spPr>
          <a:xfrm>
            <a:off x="241600" y="672325"/>
            <a:ext cx="3743700" cy="3198076"/>
          </a:xfrm>
          <a:prstGeom prst="rect">
            <a:avLst/>
          </a:prstGeom>
          <a:noFill/>
          <a:ln>
            <a:noFill/>
          </a:ln>
        </p:spPr>
      </p:pic>
      <p:sp>
        <p:nvSpPr>
          <p:cNvPr id="221" name="Google Shape;221;p35"/>
          <p:cNvSpPr txBox="1"/>
          <p:nvPr/>
        </p:nvSpPr>
        <p:spPr>
          <a:xfrm>
            <a:off x="279900" y="3912000"/>
            <a:ext cx="85842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zh-TW" sz="1700">
                <a:solidFill>
                  <a:schemeClr val="dk1"/>
                </a:solidFill>
              </a:rPr>
              <a:t>Nonlinear support vector machines</a:t>
            </a:r>
            <a:r>
              <a:rPr i="1" lang="zh-TW" sz="1700">
                <a:solidFill>
                  <a:schemeClr val="dk1"/>
                </a:solidFill>
              </a:rPr>
              <a:t> use a </a:t>
            </a:r>
            <a:r>
              <a:rPr b="1" i="1" lang="zh-TW" sz="1700">
                <a:solidFill>
                  <a:schemeClr val="dk1"/>
                </a:solidFill>
              </a:rPr>
              <a:t>kernel function</a:t>
            </a:r>
            <a:r>
              <a:rPr i="1" lang="zh-TW" sz="1700">
                <a:solidFill>
                  <a:schemeClr val="dk1"/>
                </a:solidFill>
              </a:rPr>
              <a:t> to map features into a new space, where a linear model is fit, similar to adding complex terms in our example. This includes polynomial kernels for higher-order feature combinations, with data scientists exploring various kernel options.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nvSpPr>
        <p:spPr>
          <a:xfrm>
            <a:off x="126000" y="554100"/>
            <a:ext cx="88920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zh-TW" sz="1800"/>
              <a:t>Neural networks</a:t>
            </a:r>
            <a:r>
              <a:rPr i="1" lang="zh-TW" sz="1800"/>
              <a:t>, based on this chapter's concepts, are like model "stacks." The bottom layer uses original features for simple models, like logistic regressions, and each layer above applies a model to the previous layer's outputs. In a two-layer network, the second layer's logistic regression uses the first layer's outputs, akin to weighing opinions from "experts" on the problem.</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rPr i="1" lang="zh-TW" sz="1800"/>
              <a:t>Neural networks learn lower-layer logistic regressions, or "experts," without specific targets, unlike stacked models. They're trained as part of a big function whose parameters are optimized to fit the training data. This process simultaneously determines the best "experts" and how to combine them.</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rPr i="1" lang="zh-TW" sz="1800"/>
              <a:t>Increasing a model's flexibility to fit data can lead to overfitting, where it captures noise rather than general patterns applicable to new data. This concern, critical in data science, applies broadly, not just to neural networks, and is the focus of the next chapter.</a:t>
            </a:r>
            <a:endParaRPr i="1" sz="1800"/>
          </a:p>
          <a:p>
            <a:pPr indent="0" lvl="0" marL="0" rtl="0" algn="l">
              <a:spcBef>
                <a:spcPts val="0"/>
              </a:spcBef>
              <a:spcAft>
                <a:spcPts val="0"/>
              </a:spcAft>
              <a:buNone/>
            </a:pPr>
            <a:r>
              <a:t/>
            </a:r>
            <a:endParaRPr i="1" sz="1600"/>
          </a:p>
        </p:txBody>
      </p:sp>
      <p:sp>
        <p:nvSpPr>
          <p:cNvPr id="227" name="Google Shape;227;p36"/>
          <p:cNvSpPr txBox="1"/>
          <p:nvPr/>
        </p:nvSpPr>
        <p:spPr>
          <a:xfrm>
            <a:off x="214500" y="0"/>
            <a:ext cx="880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5.</a:t>
            </a:r>
            <a:r>
              <a:rPr b="1" lang="zh-TW" sz="2000">
                <a:solidFill>
                  <a:schemeClr val="accent1"/>
                </a:solidFill>
              </a:rPr>
              <a:t>Nonlinear Functions, Support Vector Machines, and Neural Networks</a:t>
            </a:r>
            <a:endParaRPr b="1" sz="200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nvSpPr>
        <p:spPr>
          <a:xfrm>
            <a:off x="213300" y="525900"/>
            <a:ext cx="87174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zh-TW" sz="1600"/>
              <a:t>This chapter presents </a:t>
            </a:r>
            <a:r>
              <a:rPr b="1" i="1" lang="zh-TW" sz="1600"/>
              <a:t>function fitting</a:t>
            </a:r>
            <a:r>
              <a:rPr i="1" lang="zh-TW" sz="1600"/>
              <a:t> or </a:t>
            </a:r>
            <a:r>
              <a:rPr b="1" i="1" lang="zh-TW" sz="1600"/>
              <a:t>parametric modeling</a:t>
            </a:r>
            <a:r>
              <a:rPr i="1" lang="zh-TW" sz="1600"/>
              <a:t>, where </a:t>
            </a:r>
            <a:r>
              <a:rPr i="1" lang="zh-TW" sz="1600" u="sng"/>
              <a:t>models are equations with undefined parameters</a:t>
            </a:r>
            <a:r>
              <a:rPr i="1" lang="zh-TW" sz="1600"/>
              <a:t>, and data mining finds the "best" parameter set.</a:t>
            </a:r>
            <a:endParaRPr i="1" sz="1600"/>
          </a:p>
          <a:p>
            <a:pPr indent="0" lvl="0" marL="0" rtl="0" algn="l">
              <a:spcBef>
                <a:spcPts val="0"/>
              </a:spcBef>
              <a:spcAft>
                <a:spcPts val="0"/>
              </a:spcAft>
              <a:buClr>
                <a:schemeClr val="dk1"/>
              </a:buClr>
              <a:buSzPts val="1100"/>
              <a:buFont typeface="Arial"/>
              <a:buNone/>
            </a:pPr>
            <a:r>
              <a:t/>
            </a:r>
            <a:endParaRPr i="1" sz="1600"/>
          </a:p>
          <a:p>
            <a:pPr indent="0" lvl="0" marL="0" rtl="0" algn="l">
              <a:spcBef>
                <a:spcPts val="0"/>
              </a:spcBef>
              <a:spcAft>
                <a:spcPts val="0"/>
              </a:spcAft>
              <a:buClr>
                <a:schemeClr val="dk1"/>
              </a:buClr>
              <a:buSzPts val="1100"/>
              <a:buFont typeface="Arial"/>
              <a:buNone/>
            </a:pPr>
            <a:r>
              <a:rPr b="1" i="1" lang="zh-TW" sz="1600"/>
              <a:t>Function fitting techniques often use a linear model, weighting attribute values.</a:t>
            </a:r>
            <a:r>
              <a:rPr i="1" lang="zh-TW" sz="1600"/>
              <a:t> The difference between techniques like </a:t>
            </a:r>
            <a:r>
              <a:rPr b="1" i="1" lang="zh-TW" sz="1600"/>
              <a:t>SVMs, logistic regression, </a:t>
            </a:r>
            <a:r>
              <a:rPr i="1" lang="zh-TW" sz="1600"/>
              <a:t>and</a:t>
            </a:r>
            <a:r>
              <a:rPr b="1" i="1" lang="zh-TW" sz="1600"/>
              <a:t> linear regression</a:t>
            </a:r>
            <a:r>
              <a:rPr i="1" lang="zh-TW" sz="1600"/>
              <a:t> lies in their definition of 'best fit', determined by varying objective functions, leading to distinct methods.</a:t>
            </a:r>
            <a:endParaRPr i="1" sz="1600"/>
          </a:p>
          <a:p>
            <a:pPr indent="0" lvl="0" marL="0" rtl="0" algn="l">
              <a:spcBef>
                <a:spcPts val="0"/>
              </a:spcBef>
              <a:spcAft>
                <a:spcPts val="0"/>
              </a:spcAft>
              <a:buClr>
                <a:schemeClr val="dk1"/>
              </a:buClr>
              <a:buSzPts val="1100"/>
              <a:buFont typeface="Arial"/>
              <a:buNone/>
            </a:pPr>
            <a:r>
              <a:t/>
            </a:r>
            <a:endParaRPr i="1" sz="1600"/>
          </a:p>
          <a:p>
            <a:pPr indent="0" lvl="0" marL="0" rtl="0" algn="l">
              <a:spcBef>
                <a:spcPts val="0"/>
              </a:spcBef>
              <a:spcAft>
                <a:spcPts val="0"/>
              </a:spcAft>
              <a:buClr>
                <a:schemeClr val="dk1"/>
              </a:buClr>
              <a:buSzPts val="1100"/>
              <a:buFont typeface="Arial"/>
              <a:buNone/>
            </a:pPr>
            <a:r>
              <a:rPr i="1" lang="zh-TW" sz="1600"/>
              <a:t>We've explored </a:t>
            </a:r>
            <a:r>
              <a:rPr b="1" i="1" lang="zh-TW" sz="1600"/>
              <a:t>tree induction</a:t>
            </a:r>
            <a:r>
              <a:rPr i="1" lang="zh-TW" sz="1600"/>
              <a:t> and </a:t>
            </a:r>
            <a:r>
              <a:rPr b="1" i="1" lang="zh-TW" sz="1600"/>
              <a:t>function fitting</a:t>
            </a:r>
            <a:r>
              <a:rPr i="1" lang="zh-TW" sz="1600"/>
              <a:t> and compared them, assessing models on predictive performance and intelligibility. Building various models from data is beneficial for insight.</a:t>
            </a:r>
            <a:endParaRPr i="1" sz="1600"/>
          </a:p>
          <a:p>
            <a:pPr indent="0" lvl="0" marL="0" rtl="0" algn="l">
              <a:spcBef>
                <a:spcPts val="0"/>
              </a:spcBef>
              <a:spcAft>
                <a:spcPts val="0"/>
              </a:spcAft>
              <a:buClr>
                <a:schemeClr val="dk1"/>
              </a:buClr>
              <a:buSzPts val="1100"/>
              <a:buFont typeface="Arial"/>
              <a:buNone/>
            </a:pPr>
            <a:r>
              <a:t/>
            </a:r>
            <a:endParaRPr i="1" sz="1600"/>
          </a:p>
          <a:p>
            <a:pPr indent="0" lvl="0" marL="0" rtl="0" algn="l">
              <a:spcBef>
                <a:spcPts val="0"/>
              </a:spcBef>
              <a:spcAft>
                <a:spcPts val="0"/>
              </a:spcAft>
              <a:buClr>
                <a:schemeClr val="dk1"/>
              </a:buClr>
              <a:buSzPts val="1100"/>
              <a:buFont typeface="Arial"/>
              <a:buNone/>
            </a:pPr>
            <a:r>
              <a:rPr b="1" i="1" lang="zh-TW" sz="1600"/>
              <a:t>If you look hard enough, you will find structure in a dataset, even if it’s just there by chance.</a:t>
            </a:r>
            <a:endParaRPr b="1" i="1" sz="1600"/>
          </a:p>
          <a:p>
            <a:pPr indent="0" lvl="0" marL="0" rtl="0" algn="l">
              <a:spcBef>
                <a:spcPts val="0"/>
              </a:spcBef>
              <a:spcAft>
                <a:spcPts val="0"/>
              </a:spcAft>
              <a:buClr>
                <a:schemeClr val="dk1"/>
              </a:buClr>
              <a:buSzPts val="1100"/>
              <a:buFont typeface="Arial"/>
              <a:buNone/>
            </a:pPr>
            <a:r>
              <a:rPr i="1" lang="zh-TW" sz="1600"/>
              <a:t>This chapter discusses optimizing model fit to data, which can result in </a:t>
            </a:r>
            <a:r>
              <a:rPr b="1" i="1" lang="zh-TW" sz="1600"/>
              <a:t>overfitting—finding patterns by chance.</a:t>
            </a:r>
            <a:r>
              <a:rPr i="1" lang="zh-TW" sz="1600"/>
              <a:t> </a:t>
            </a:r>
            <a:endParaRPr i="1" sz="1600"/>
          </a:p>
          <a:p>
            <a:pPr indent="0" lvl="0" marL="0" rtl="0" algn="l">
              <a:spcBef>
                <a:spcPts val="0"/>
              </a:spcBef>
              <a:spcAft>
                <a:spcPts val="0"/>
              </a:spcAft>
              <a:buClr>
                <a:schemeClr val="dk1"/>
              </a:buClr>
              <a:buSzPts val="1100"/>
              <a:buFont typeface="Arial"/>
              <a:buNone/>
            </a:pPr>
            <a:r>
              <a:rPr i="1" lang="zh-TW" sz="1600"/>
              <a:t>So, The next chapter is dedicated to recognizing and avoiding overfitting, a key issue in data science.</a:t>
            </a:r>
            <a:endParaRPr i="1" sz="1600"/>
          </a:p>
        </p:txBody>
      </p:sp>
      <p:sp>
        <p:nvSpPr>
          <p:cNvPr id="233" name="Google Shape;233;p37"/>
          <p:cNvSpPr txBox="1"/>
          <p:nvPr/>
        </p:nvSpPr>
        <p:spPr>
          <a:xfrm>
            <a:off x="675900" y="81750"/>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6.Summary</a:t>
            </a:r>
            <a:endParaRPr b="1" sz="240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nvSpPr>
        <p:spPr>
          <a:xfrm>
            <a:off x="690775" y="755400"/>
            <a:ext cx="78921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zh-TW" sz="1800"/>
              <a:t>•  </a:t>
            </a:r>
            <a:r>
              <a:rPr b="1" i="1" lang="zh-TW" sz="1800"/>
              <a:t>Linear regression</a:t>
            </a:r>
            <a:r>
              <a:rPr i="1" lang="zh-TW" sz="1800"/>
              <a:t> is a technique that tries to find the best linear relationship between a dependent variable and one or more independent variables.</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rPr i="1" lang="zh-TW" sz="1800"/>
              <a:t>•  </a:t>
            </a:r>
            <a:r>
              <a:rPr b="1" i="1" lang="zh-TW" sz="1800"/>
              <a:t>Logistic regression</a:t>
            </a:r>
            <a:r>
              <a:rPr i="1" lang="zh-TW" sz="1800"/>
              <a:t> is a technique that tries to find the best logistic function that can separate the data into two or more classes. </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rPr i="1" lang="zh-TW" sz="1800"/>
              <a:t>•  </a:t>
            </a:r>
            <a:r>
              <a:rPr b="1" i="1" lang="zh-TW" sz="1800"/>
              <a:t>Support vector machines</a:t>
            </a:r>
            <a:r>
              <a:rPr i="1" lang="zh-TW" sz="1800"/>
              <a:t> are a technique that tries to find the best hyperplane or curve that can separate the data into two or more classes with the maximum margin. </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rPr i="1" lang="zh-TW" sz="1800"/>
              <a:t>•  </a:t>
            </a:r>
            <a:r>
              <a:rPr b="1" i="1" lang="zh-TW" sz="1800"/>
              <a:t>Neural networks</a:t>
            </a:r>
            <a:r>
              <a:rPr i="1" lang="zh-TW" sz="1800"/>
              <a:t> are a technique that are modeled after the human brain, and consist of a network of interconnected nodes, or neurons, that can learn from data and make predictions. </a:t>
            </a:r>
            <a:endParaRPr i="1" sz="1800"/>
          </a:p>
        </p:txBody>
      </p:sp>
      <p:sp>
        <p:nvSpPr>
          <p:cNvPr id="239" name="Google Shape;239;p38"/>
          <p:cNvSpPr txBox="1"/>
          <p:nvPr/>
        </p:nvSpPr>
        <p:spPr>
          <a:xfrm>
            <a:off x="690775" y="201300"/>
            <a:ext cx="346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What I learned:</a:t>
            </a:r>
            <a:endParaRPr b="1" sz="24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solidFill>
                  <a:schemeClr val="accent1"/>
                </a:solidFill>
              </a:rPr>
              <a:t>Chapter.4  Fitting a Model to Data</a:t>
            </a:r>
            <a:endParaRPr b="1">
              <a:solidFill>
                <a:schemeClr val="accent1"/>
              </a:solidFill>
            </a:endParaRPr>
          </a:p>
        </p:txBody>
      </p:sp>
      <p:sp>
        <p:nvSpPr>
          <p:cNvPr id="67" name="Google Shape;67;p1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Clr>
                <a:schemeClr val="dk1"/>
              </a:buClr>
              <a:buSzPts val="275"/>
              <a:buFont typeface="Arial"/>
              <a:buNone/>
            </a:pPr>
            <a:r>
              <a:rPr b="1" i="1" lang="zh-TW" sz="10000"/>
              <a:t>A common case is where the structure of the model:</a:t>
            </a:r>
            <a:endParaRPr b="1" i="1" sz="10000"/>
          </a:p>
          <a:p>
            <a:pPr indent="-387350" lvl="0" marL="914400" rtl="0" algn="l">
              <a:spcBef>
                <a:spcPts val="1200"/>
              </a:spcBef>
              <a:spcAft>
                <a:spcPts val="0"/>
              </a:spcAft>
              <a:buSzPct val="100000"/>
              <a:buChar char="●"/>
            </a:pPr>
            <a:r>
              <a:rPr i="1" lang="zh-TW" sz="10000"/>
              <a:t>a parameterized mathematical function, or </a:t>
            </a:r>
            <a:endParaRPr i="1" sz="10000"/>
          </a:p>
          <a:p>
            <a:pPr indent="-387350" lvl="0" marL="914400" rtl="0" algn="l">
              <a:spcBef>
                <a:spcPts val="0"/>
              </a:spcBef>
              <a:spcAft>
                <a:spcPts val="0"/>
              </a:spcAft>
              <a:buSzPct val="100000"/>
              <a:buChar char="●"/>
            </a:pPr>
            <a:r>
              <a:rPr i="1" lang="zh-TW" sz="10000"/>
              <a:t>equation of a set of numeric attributes.</a:t>
            </a:r>
            <a:endParaRPr i="1" sz="10000"/>
          </a:p>
          <a:p>
            <a:pPr indent="0" lvl="0" marL="0" rtl="0" algn="l">
              <a:spcBef>
                <a:spcPts val="1200"/>
              </a:spcBef>
              <a:spcAft>
                <a:spcPts val="0"/>
              </a:spcAft>
              <a:buClr>
                <a:schemeClr val="dk1"/>
              </a:buClr>
              <a:buSzPts val="275"/>
              <a:buFont typeface="Arial"/>
              <a:buNone/>
            </a:pPr>
            <a:r>
              <a:rPr b="1" i="1" lang="zh-TW" sz="10000"/>
              <a:t>Parameter learning or Parametric modeling:</a:t>
            </a:r>
            <a:endParaRPr b="1" i="1" sz="10000"/>
          </a:p>
          <a:p>
            <a:pPr indent="-387350" lvl="0" marL="914400" rtl="0" algn="l">
              <a:spcBef>
                <a:spcPts val="1200"/>
              </a:spcBef>
              <a:spcAft>
                <a:spcPts val="0"/>
              </a:spcAft>
              <a:buSzPct val="100000"/>
              <a:buChar char="●"/>
            </a:pPr>
            <a:r>
              <a:rPr i="1" lang="zh-TW" sz="10000"/>
              <a:t>specifies the form of the model and the attributes</a:t>
            </a:r>
            <a:endParaRPr i="1" sz="10000"/>
          </a:p>
          <a:p>
            <a:pPr indent="-387350" lvl="0" marL="914400" rtl="0" algn="l">
              <a:spcBef>
                <a:spcPts val="0"/>
              </a:spcBef>
              <a:spcAft>
                <a:spcPts val="0"/>
              </a:spcAft>
              <a:buSzPct val="100000"/>
              <a:buChar char="●"/>
            </a:pPr>
            <a:r>
              <a:rPr i="1" lang="zh-TW" sz="10000"/>
              <a:t>to tune the parameters so that the model fits the data as well as possible</a:t>
            </a:r>
            <a:endParaRPr i="1" sz="10000"/>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497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solidFill>
                  <a:schemeClr val="accent1"/>
                </a:solidFill>
              </a:rPr>
              <a:t>Index</a:t>
            </a:r>
            <a:endParaRPr b="1">
              <a:solidFill>
                <a:schemeClr val="accent1"/>
              </a:solidFill>
            </a:endParaRPr>
          </a:p>
        </p:txBody>
      </p:sp>
      <p:sp>
        <p:nvSpPr>
          <p:cNvPr id="73" name="Google Shape;73;p16"/>
          <p:cNvSpPr txBox="1"/>
          <p:nvPr>
            <p:ph idx="1" type="body"/>
          </p:nvPr>
        </p:nvSpPr>
        <p:spPr>
          <a:xfrm>
            <a:off x="311700" y="1017725"/>
            <a:ext cx="8520600" cy="40425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Clr>
                <a:schemeClr val="dk1"/>
              </a:buClr>
              <a:buSzPts val="358"/>
              <a:buFont typeface="Arial"/>
              <a:buNone/>
            </a:pPr>
            <a:r>
              <a:rPr lang="zh-TW" sz="1836"/>
              <a:t>1.Classification via Mathematical Functions</a:t>
            </a:r>
            <a:endParaRPr sz="1836"/>
          </a:p>
          <a:p>
            <a:pPr indent="0" lvl="0" marL="457200" rtl="0" algn="l">
              <a:lnSpc>
                <a:spcPct val="80000"/>
              </a:lnSpc>
              <a:spcBef>
                <a:spcPts val="0"/>
              </a:spcBef>
              <a:spcAft>
                <a:spcPts val="0"/>
              </a:spcAft>
              <a:buClr>
                <a:schemeClr val="dk1"/>
              </a:buClr>
              <a:buSzPts val="358"/>
              <a:buFont typeface="Arial"/>
              <a:buNone/>
            </a:pPr>
            <a:r>
              <a:rPr lang="zh-TW" sz="1836"/>
              <a:t>-1 Linear Discriminant Functions</a:t>
            </a:r>
            <a:endParaRPr sz="1836"/>
          </a:p>
          <a:p>
            <a:pPr indent="0" lvl="0" marL="457200" rtl="0" algn="l">
              <a:lnSpc>
                <a:spcPct val="80000"/>
              </a:lnSpc>
              <a:spcBef>
                <a:spcPts val="0"/>
              </a:spcBef>
              <a:spcAft>
                <a:spcPts val="0"/>
              </a:spcAft>
              <a:buClr>
                <a:schemeClr val="dk1"/>
              </a:buClr>
              <a:buSzPts val="358"/>
              <a:buFont typeface="Arial"/>
              <a:buNone/>
            </a:pPr>
            <a:r>
              <a:rPr lang="zh-TW" sz="1836"/>
              <a:t>-2 Optimizing an Objective Function</a:t>
            </a:r>
            <a:endParaRPr sz="1836"/>
          </a:p>
          <a:p>
            <a:pPr indent="0" lvl="0" marL="457200" rtl="0" algn="l">
              <a:lnSpc>
                <a:spcPct val="80000"/>
              </a:lnSpc>
              <a:spcBef>
                <a:spcPts val="0"/>
              </a:spcBef>
              <a:spcAft>
                <a:spcPts val="0"/>
              </a:spcAft>
              <a:buClr>
                <a:schemeClr val="dk1"/>
              </a:buClr>
              <a:buSzPts val="358"/>
              <a:buFont typeface="Arial"/>
              <a:buNone/>
            </a:pPr>
            <a:r>
              <a:rPr lang="zh-TW" sz="1836"/>
              <a:t>-3 An Example of Mining a Linear Discriminant from Data</a:t>
            </a:r>
            <a:endParaRPr sz="1836"/>
          </a:p>
          <a:p>
            <a:pPr indent="0" lvl="0" marL="457200" rtl="0" algn="l">
              <a:lnSpc>
                <a:spcPct val="80000"/>
              </a:lnSpc>
              <a:spcBef>
                <a:spcPts val="0"/>
              </a:spcBef>
              <a:spcAft>
                <a:spcPts val="0"/>
              </a:spcAft>
              <a:buClr>
                <a:schemeClr val="dk1"/>
              </a:buClr>
              <a:buSzPts val="358"/>
              <a:buFont typeface="Arial"/>
              <a:buNone/>
            </a:pPr>
            <a:r>
              <a:rPr lang="zh-TW" sz="1836"/>
              <a:t>-4 Linear Discriminant Functions for Scoring and Ranking Instances</a:t>
            </a:r>
            <a:endParaRPr sz="1836"/>
          </a:p>
          <a:p>
            <a:pPr indent="0" lvl="0" marL="457200" rtl="0" algn="l">
              <a:lnSpc>
                <a:spcPct val="80000"/>
              </a:lnSpc>
              <a:spcBef>
                <a:spcPts val="0"/>
              </a:spcBef>
              <a:spcAft>
                <a:spcPts val="0"/>
              </a:spcAft>
              <a:buSzPts val="358"/>
              <a:buNone/>
            </a:pPr>
            <a:r>
              <a:rPr lang="zh-TW" sz="1836"/>
              <a:t>-5 Support Vector Machines, Briefly</a:t>
            </a:r>
            <a:endParaRPr sz="1836"/>
          </a:p>
          <a:p>
            <a:pPr indent="0" lvl="0" marL="457200" rtl="0" algn="l">
              <a:lnSpc>
                <a:spcPct val="80000"/>
              </a:lnSpc>
              <a:spcBef>
                <a:spcPts val="0"/>
              </a:spcBef>
              <a:spcAft>
                <a:spcPts val="0"/>
              </a:spcAft>
              <a:buClr>
                <a:schemeClr val="dk1"/>
              </a:buClr>
              <a:buSzPts val="358"/>
              <a:buFont typeface="Arial"/>
              <a:buNone/>
            </a:pPr>
            <a:r>
              <a:t/>
            </a:r>
            <a:endParaRPr sz="1836"/>
          </a:p>
          <a:p>
            <a:pPr indent="0" lvl="0" marL="0" rtl="0" algn="l">
              <a:lnSpc>
                <a:spcPct val="80000"/>
              </a:lnSpc>
              <a:spcBef>
                <a:spcPts val="0"/>
              </a:spcBef>
              <a:spcAft>
                <a:spcPts val="0"/>
              </a:spcAft>
              <a:buSzPts val="358"/>
              <a:buNone/>
            </a:pPr>
            <a:r>
              <a:rPr lang="zh-TW" sz="1836"/>
              <a:t>2.Regression via Mathematical Functions</a:t>
            </a:r>
            <a:endParaRPr sz="1836"/>
          </a:p>
          <a:p>
            <a:pPr indent="0" lvl="0" marL="0" rtl="0" algn="l">
              <a:lnSpc>
                <a:spcPct val="80000"/>
              </a:lnSpc>
              <a:spcBef>
                <a:spcPts val="0"/>
              </a:spcBef>
              <a:spcAft>
                <a:spcPts val="0"/>
              </a:spcAft>
              <a:buClr>
                <a:schemeClr val="dk1"/>
              </a:buClr>
              <a:buSzPts val="358"/>
              <a:buFont typeface="Arial"/>
              <a:buNone/>
            </a:pPr>
            <a:r>
              <a:t/>
            </a:r>
            <a:endParaRPr sz="1836"/>
          </a:p>
          <a:p>
            <a:pPr indent="0" lvl="0" marL="0" rtl="0" algn="l">
              <a:lnSpc>
                <a:spcPct val="80000"/>
              </a:lnSpc>
              <a:spcBef>
                <a:spcPts val="0"/>
              </a:spcBef>
              <a:spcAft>
                <a:spcPts val="0"/>
              </a:spcAft>
              <a:buClr>
                <a:schemeClr val="dk1"/>
              </a:buClr>
              <a:buSzPts val="358"/>
              <a:buFont typeface="Arial"/>
              <a:buNone/>
            </a:pPr>
            <a:r>
              <a:rPr lang="zh-TW" sz="1836"/>
              <a:t>3.Class Probability Estimation and Logistic “Regression”</a:t>
            </a:r>
            <a:endParaRPr sz="1836"/>
          </a:p>
          <a:p>
            <a:pPr indent="457200" lvl="0" marL="0" rtl="0" algn="l">
              <a:lnSpc>
                <a:spcPct val="80000"/>
              </a:lnSpc>
              <a:spcBef>
                <a:spcPts val="0"/>
              </a:spcBef>
              <a:spcAft>
                <a:spcPts val="0"/>
              </a:spcAft>
              <a:buSzPts val="358"/>
              <a:buNone/>
            </a:pPr>
            <a:r>
              <a:rPr lang="zh-TW" sz="1836"/>
              <a:t>* Logistic Regression: Some Technical Details</a:t>
            </a:r>
            <a:endParaRPr sz="1836"/>
          </a:p>
          <a:p>
            <a:pPr indent="457200" lvl="0" marL="0" rtl="0" algn="l">
              <a:lnSpc>
                <a:spcPct val="80000"/>
              </a:lnSpc>
              <a:spcBef>
                <a:spcPts val="0"/>
              </a:spcBef>
              <a:spcAft>
                <a:spcPts val="0"/>
              </a:spcAft>
              <a:buClr>
                <a:schemeClr val="dk1"/>
              </a:buClr>
              <a:buSzPts val="358"/>
              <a:buFont typeface="Arial"/>
              <a:buNone/>
            </a:pPr>
            <a:r>
              <a:t/>
            </a:r>
            <a:endParaRPr sz="1836"/>
          </a:p>
          <a:p>
            <a:pPr indent="0" lvl="0" marL="0" rtl="0" algn="l">
              <a:lnSpc>
                <a:spcPct val="100000"/>
              </a:lnSpc>
              <a:spcBef>
                <a:spcPts val="0"/>
              </a:spcBef>
              <a:spcAft>
                <a:spcPts val="0"/>
              </a:spcAft>
              <a:buClr>
                <a:schemeClr val="dk1"/>
              </a:buClr>
              <a:buSzPts val="358"/>
              <a:buFont typeface="Arial"/>
              <a:buNone/>
            </a:pPr>
            <a:r>
              <a:rPr lang="zh-TW" sz="1836"/>
              <a:t>4.Example: Logistic Regression versus Tree Induction</a:t>
            </a:r>
            <a:endParaRPr sz="1836"/>
          </a:p>
          <a:p>
            <a:pPr indent="0" lvl="0" marL="0" rtl="0" algn="l">
              <a:lnSpc>
                <a:spcPct val="80000"/>
              </a:lnSpc>
              <a:spcBef>
                <a:spcPts val="1200"/>
              </a:spcBef>
              <a:spcAft>
                <a:spcPts val="0"/>
              </a:spcAft>
              <a:buClr>
                <a:schemeClr val="dk1"/>
              </a:buClr>
              <a:buSzPts val="358"/>
              <a:buFont typeface="Arial"/>
              <a:buNone/>
            </a:pPr>
            <a:r>
              <a:rPr lang="zh-TW" sz="1836"/>
              <a:t>5.Nonlinear Functions, Support Vector Machines, and Neural Networks </a:t>
            </a:r>
            <a:endParaRPr sz="1836"/>
          </a:p>
          <a:p>
            <a:pPr indent="0" lvl="0" marL="0" rtl="0" algn="l">
              <a:lnSpc>
                <a:spcPct val="80000"/>
              </a:lnSpc>
              <a:spcBef>
                <a:spcPts val="0"/>
              </a:spcBef>
              <a:spcAft>
                <a:spcPts val="0"/>
              </a:spcAft>
              <a:buClr>
                <a:schemeClr val="dk1"/>
              </a:buClr>
              <a:buSzPts val="358"/>
              <a:buFont typeface="Arial"/>
              <a:buNone/>
            </a:pPr>
            <a:r>
              <a:rPr lang="zh-TW" sz="1836"/>
              <a:t>6.Summary</a:t>
            </a:r>
            <a:endParaRPr sz="1836"/>
          </a:p>
          <a:p>
            <a:pPr indent="0" lvl="0" marL="0" rtl="0" algn="l">
              <a:lnSpc>
                <a:spcPct val="95000"/>
              </a:lnSpc>
              <a:spcBef>
                <a:spcPts val="0"/>
              </a:spcBef>
              <a:spcAft>
                <a:spcPts val="1200"/>
              </a:spcAft>
              <a:buSzPts val="358"/>
              <a:buNone/>
            </a:pPr>
            <a:r>
              <a:t/>
            </a:r>
            <a:endParaRPr sz="585"/>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nvSpPr>
        <p:spPr>
          <a:xfrm>
            <a:off x="650250" y="2870600"/>
            <a:ext cx="7843500" cy="2016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zh-TW" sz="1700"/>
              <a:t>Entropy helps us to set up the boundaries that partition the instance space into similar regions. and the homogeneous regions helps to predict the target variable of a new, unseen instance by determining which segment it falls into.</a:t>
            </a:r>
            <a:endParaRPr i="1" sz="1700"/>
          </a:p>
          <a:p>
            <a:pPr indent="0" lvl="0" marL="457200" rtl="0" algn="l">
              <a:spcBef>
                <a:spcPts val="0"/>
              </a:spcBef>
              <a:spcAft>
                <a:spcPts val="0"/>
              </a:spcAft>
              <a:buNone/>
            </a:pPr>
            <a:r>
              <a:rPr i="1" lang="zh-TW" sz="1700"/>
              <a:t>however, there are other, possibly better, ways to partition the space.</a:t>
            </a:r>
            <a:endParaRPr i="1" sz="1700"/>
          </a:p>
          <a:p>
            <a:pPr indent="0" lvl="0" marL="457200" rtl="0" algn="l">
              <a:spcBef>
                <a:spcPts val="0"/>
              </a:spcBef>
              <a:spcAft>
                <a:spcPts val="0"/>
              </a:spcAft>
              <a:buNone/>
            </a:pPr>
            <a:r>
              <a:rPr i="1" lang="zh-TW" sz="1700"/>
              <a:t>This is called a </a:t>
            </a:r>
            <a:r>
              <a:rPr b="1" i="1" lang="zh-TW" sz="1700"/>
              <a:t>linear classifier </a:t>
            </a:r>
            <a:r>
              <a:rPr i="1" lang="zh-TW" sz="1700"/>
              <a:t>and </a:t>
            </a:r>
            <a:r>
              <a:rPr i="1" lang="zh-TW" sz="1700" u="sng"/>
              <a:t>is essentially a weighted sum of the values for the various attributes</a:t>
            </a:r>
            <a:r>
              <a:rPr i="1" lang="zh-TW" sz="1700"/>
              <a:t>.</a:t>
            </a:r>
            <a:endParaRPr i="1" sz="2300"/>
          </a:p>
        </p:txBody>
      </p:sp>
      <p:pic>
        <p:nvPicPr>
          <p:cNvPr id="79" name="Google Shape;79;p17"/>
          <p:cNvPicPr preferRelativeResize="0"/>
          <p:nvPr/>
        </p:nvPicPr>
        <p:blipFill>
          <a:blip r:embed="rId3">
            <a:alphaModFix/>
          </a:blip>
          <a:stretch>
            <a:fillRect/>
          </a:stretch>
        </p:blipFill>
        <p:spPr>
          <a:xfrm>
            <a:off x="6015275" y="754721"/>
            <a:ext cx="2138204" cy="1916850"/>
          </a:xfrm>
          <a:prstGeom prst="rect">
            <a:avLst/>
          </a:prstGeom>
          <a:noFill/>
          <a:ln>
            <a:noFill/>
          </a:ln>
        </p:spPr>
      </p:pic>
      <p:sp>
        <p:nvSpPr>
          <p:cNvPr id="80" name="Google Shape;80;p17"/>
          <p:cNvSpPr txBox="1"/>
          <p:nvPr/>
        </p:nvSpPr>
        <p:spPr>
          <a:xfrm>
            <a:off x="675875" y="281150"/>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1-1 Linear Discriminant Functions</a:t>
            </a:r>
            <a:endParaRPr b="1" sz="2400">
              <a:solidFill>
                <a:schemeClr val="accent1"/>
              </a:solidFill>
            </a:endParaRPr>
          </a:p>
        </p:txBody>
      </p:sp>
      <p:pic>
        <p:nvPicPr>
          <p:cNvPr id="81" name="Google Shape;81;p17"/>
          <p:cNvPicPr preferRelativeResize="0"/>
          <p:nvPr/>
        </p:nvPicPr>
        <p:blipFill>
          <a:blip r:embed="rId4">
            <a:alphaModFix/>
          </a:blip>
          <a:stretch>
            <a:fillRect/>
          </a:stretch>
        </p:blipFill>
        <p:spPr>
          <a:xfrm>
            <a:off x="292025" y="835250"/>
            <a:ext cx="2327274" cy="2041999"/>
          </a:xfrm>
          <a:prstGeom prst="rect">
            <a:avLst/>
          </a:prstGeom>
          <a:noFill/>
          <a:ln>
            <a:noFill/>
          </a:ln>
        </p:spPr>
      </p:pic>
      <p:pic>
        <p:nvPicPr>
          <p:cNvPr id="82" name="Google Shape;82;p17"/>
          <p:cNvPicPr preferRelativeResize="0"/>
          <p:nvPr/>
        </p:nvPicPr>
        <p:blipFill>
          <a:blip r:embed="rId5">
            <a:alphaModFix/>
          </a:blip>
          <a:stretch>
            <a:fillRect/>
          </a:stretch>
        </p:blipFill>
        <p:spPr>
          <a:xfrm>
            <a:off x="3245825" y="894498"/>
            <a:ext cx="2142913" cy="19168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nvSpPr>
        <p:spPr>
          <a:xfrm>
            <a:off x="487525" y="2891975"/>
            <a:ext cx="8345700" cy="1754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zh-TW" sz="1700"/>
              <a:t>Can use format y=mx+b (m is the slope and b is the y intercept, when x=0) to describe the line as: Age=(-1.5)×Balance+60, then we can:</a:t>
            </a:r>
            <a:endParaRPr i="1" sz="1700"/>
          </a:p>
          <a:p>
            <a:pPr indent="-336550" lvl="0" marL="914400" rtl="0" algn="l">
              <a:spcBef>
                <a:spcPts val="0"/>
              </a:spcBef>
              <a:spcAft>
                <a:spcPts val="0"/>
              </a:spcAft>
              <a:buSzPts val="1700"/>
              <a:buChar char="●"/>
            </a:pPr>
            <a:r>
              <a:rPr i="1" lang="zh-TW" sz="1700"/>
              <a:t>Get classification function :</a:t>
            </a:r>
            <a:endParaRPr i="1" sz="1700"/>
          </a:p>
          <a:p>
            <a:pPr indent="-336550" lvl="0" marL="914400" rtl="0" algn="l">
              <a:spcBef>
                <a:spcPts val="0"/>
              </a:spcBef>
              <a:spcAft>
                <a:spcPts val="0"/>
              </a:spcAft>
              <a:buSzPts val="1700"/>
              <a:buChar char="●"/>
            </a:pPr>
            <a:r>
              <a:rPr i="1" lang="zh-TW" sz="1700"/>
              <a:t>and a general linear model</a:t>
            </a:r>
            <a:endParaRPr i="1" sz="1700"/>
          </a:p>
          <a:p>
            <a:pPr indent="0" lvl="0" marL="457200" rtl="0" algn="l">
              <a:spcBef>
                <a:spcPts val="0"/>
              </a:spcBef>
              <a:spcAft>
                <a:spcPts val="0"/>
              </a:spcAft>
              <a:buNone/>
            </a:pPr>
            <a:r>
              <a:rPr i="1" lang="zh-TW" sz="1700"/>
              <a:t>But there are many different possible linear boundaries can separate the two groups of points, How to find out the BEST ONE, the Optimal Fitting one?</a:t>
            </a:r>
            <a:endParaRPr i="1" sz="1700"/>
          </a:p>
        </p:txBody>
      </p:sp>
      <p:sp>
        <p:nvSpPr>
          <p:cNvPr id="88" name="Google Shape;88;p18"/>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1-1 </a:t>
            </a:r>
            <a:r>
              <a:rPr b="1" lang="zh-TW" sz="2400">
                <a:solidFill>
                  <a:schemeClr val="accent1"/>
                </a:solidFill>
              </a:rPr>
              <a:t>Linear Discriminant Functions</a:t>
            </a:r>
            <a:endParaRPr b="1" sz="2400">
              <a:solidFill>
                <a:schemeClr val="accent1"/>
              </a:solidFill>
            </a:endParaRPr>
          </a:p>
        </p:txBody>
      </p:sp>
      <p:pic>
        <p:nvPicPr>
          <p:cNvPr id="89" name="Google Shape;89;p18"/>
          <p:cNvPicPr preferRelativeResize="0"/>
          <p:nvPr/>
        </p:nvPicPr>
        <p:blipFill>
          <a:blip r:embed="rId3">
            <a:alphaModFix/>
          </a:blip>
          <a:stretch>
            <a:fillRect/>
          </a:stretch>
        </p:blipFill>
        <p:spPr>
          <a:xfrm>
            <a:off x="6482300" y="514725"/>
            <a:ext cx="2441390" cy="1956400"/>
          </a:xfrm>
          <a:prstGeom prst="rect">
            <a:avLst/>
          </a:prstGeom>
          <a:noFill/>
          <a:ln>
            <a:noFill/>
          </a:ln>
        </p:spPr>
      </p:pic>
      <p:pic>
        <p:nvPicPr>
          <p:cNvPr id="90" name="Google Shape;90;p18"/>
          <p:cNvPicPr preferRelativeResize="0"/>
          <p:nvPr/>
        </p:nvPicPr>
        <p:blipFill>
          <a:blip r:embed="rId4">
            <a:alphaModFix/>
          </a:blip>
          <a:stretch>
            <a:fillRect/>
          </a:stretch>
        </p:blipFill>
        <p:spPr>
          <a:xfrm>
            <a:off x="2661708" y="514720"/>
            <a:ext cx="3820592" cy="667275"/>
          </a:xfrm>
          <a:prstGeom prst="rect">
            <a:avLst/>
          </a:prstGeom>
          <a:noFill/>
          <a:ln>
            <a:noFill/>
          </a:ln>
        </p:spPr>
      </p:pic>
      <p:pic>
        <p:nvPicPr>
          <p:cNvPr id="91" name="Google Shape;91;p18"/>
          <p:cNvPicPr preferRelativeResize="0"/>
          <p:nvPr/>
        </p:nvPicPr>
        <p:blipFill>
          <a:blip r:embed="rId5">
            <a:alphaModFix/>
          </a:blip>
          <a:stretch>
            <a:fillRect/>
          </a:stretch>
        </p:blipFill>
        <p:spPr>
          <a:xfrm>
            <a:off x="3014350" y="1273950"/>
            <a:ext cx="2817375" cy="512250"/>
          </a:xfrm>
          <a:prstGeom prst="rect">
            <a:avLst/>
          </a:prstGeom>
          <a:noFill/>
          <a:ln>
            <a:noFill/>
          </a:ln>
        </p:spPr>
      </p:pic>
      <p:pic>
        <p:nvPicPr>
          <p:cNvPr id="92" name="Google Shape;92;p18"/>
          <p:cNvPicPr preferRelativeResize="0"/>
          <p:nvPr/>
        </p:nvPicPr>
        <p:blipFill>
          <a:blip r:embed="rId6">
            <a:alphaModFix/>
          </a:blip>
          <a:stretch>
            <a:fillRect/>
          </a:stretch>
        </p:blipFill>
        <p:spPr>
          <a:xfrm>
            <a:off x="2794200" y="1878175"/>
            <a:ext cx="3450154" cy="512250"/>
          </a:xfrm>
          <a:prstGeom prst="rect">
            <a:avLst/>
          </a:prstGeom>
          <a:noFill/>
          <a:ln>
            <a:noFill/>
          </a:ln>
        </p:spPr>
      </p:pic>
      <p:pic>
        <p:nvPicPr>
          <p:cNvPr id="93" name="Google Shape;93;p18"/>
          <p:cNvPicPr preferRelativeResize="0"/>
          <p:nvPr/>
        </p:nvPicPr>
        <p:blipFill>
          <a:blip r:embed="rId7">
            <a:alphaModFix/>
          </a:blip>
          <a:stretch>
            <a:fillRect/>
          </a:stretch>
        </p:blipFill>
        <p:spPr>
          <a:xfrm>
            <a:off x="279400" y="652725"/>
            <a:ext cx="2176287" cy="1754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467525" y="672325"/>
            <a:ext cx="8345700" cy="450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zh-TW" sz="1900"/>
              <a:t>What to optimize？</a:t>
            </a:r>
            <a:endParaRPr b="1" i="1" sz="1900"/>
          </a:p>
          <a:p>
            <a:pPr indent="-349250" lvl="0" marL="914400" rtl="0" algn="l">
              <a:spcBef>
                <a:spcPts val="0"/>
              </a:spcBef>
              <a:spcAft>
                <a:spcPts val="0"/>
              </a:spcAft>
              <a:buSzPts val="1900"/>
              <a:buChar char="●"/>
            </a:pPr>
            <a:r>
              <a:rPr i="1" lang="zh-TW" sz="1900"/>
              <a:t>what should be our goal or objective in choosing the parameters?</a:t>
            </a:r>
            <a:endParaRPr i="1" sz="1900"/>
          </a:p>
          <a:p>
            <a:pPr indent="-349250" lvl="0" marL="914400" rtl="0" algn="l">
              <a:spcBef>
                <a:spcPts val="0"/>
              </a:spcBef>
              <a:spcAft>
                <a:spcPts val="0"/>
              </a:spcAft>
              <a:buSzPts val="1900"/>
              <a:buChar char="●"/>
            </a:pPr>
            <a:r>
              <a:rPr i="1" lang="zh-TW" sz="1900"/>
              <a:t>what weights should we choose? </a:t>
            </a:r>
            <a:endParaRPr i="1" sz="1900"/>
          </a:p>
          <a:p>
            <a:pPr indent="0" lvl="0" marL="1371600" rtl="0" algn="l">
              <a:spcBef>
                <a:spcPts val="0"/>
              </a:spcBef>
              <a:spcAft>
                <a:spcPts val="0"/>
              </a:spcAft>
              <a:buNone/>
            </a:pPr>
            <a:r>
              <a:t/>
            </a:r>
            <a:endParaRPr i="1" sz="1900"/>
          </a:p>
          <a:p>
            <a:pPr indent="0" lvl="0" marL="0" rtl="0" algn="l">
              <a:spcBef>
                <a:spcPts val="0"/>
              </a:spcBef>
              <a:spcAft>
                <a:spcPts val="0"/>
              </a:spcAft>
              <a:buClr>
                <a:schemeClr val="dk1"/>
              </a:buClr>
              <a:buSzPts val="1100"/>
              <a:buFont typeface="Arial"/>
              <a:buNone/>
            </a:pPr>
            <a:r>
              <a:rPr i="1" lang="zh-TW" sz="1900"/>
              <a:t>If choose by experience, to creating an objective function that matches the true goal of the data mining: </a:t>
            </a:r>
            <a:endParaRPr i="1" sz="1900"/>
          </a:p>
          <a:p>
            <a:pPr indent="0" lvl="0" marL="0" rtl="0" algn="l">
              <a:spcBef>
                <a:spcPts val="0"/>
              </a:spcBef>
              <a:spcAft>
                <a:spcPts val="0"/>
              </a:spcAft>
              <a:buClr>
                <a:schemeClr val="dk1"/>
              </a:buClr>
              <a:buSzPts val="1100"/>
              <a:buFont typeface="Arial"/>
              <a:buNone/>
            </a:pPr>
            <a:r>
              <a:rPr b="1" i="1" lang="zh-TW" sz="1900"/>
              <a:t>Several remarkably effective choices would be:</a:t>
            </a:r>
            <a:r>
              <a:rPr i="1" lang="zh-TW" sz="1900"/>
              <a:t> </a:t>
            </a:r>
            <a:endParaRPr i="1" sz="1900"/>
          </a:p>
          <a:p>
            <a:pPr indent="-349250" lvl="0" marL="914400" rtl="0" algn="l">
              <a:spcBef>
                <a:spcPts val="0"/>
              </a:spcBef>
              <a:spcAft>
                <a:spcPts val="0"/>
              </a:spcAft>
              <a:buSzPts val="1900"/>
              <a:buChar char="●"/>
            </a:pPr>
            <a:r>
              <a:rPr i="1" lang="zh-TW" sz="1900"/>
              <a:t>SVM - Support Vector Machine</a:t>
            </a:r>
            <a:endParaRPr i="1" sz="1900"/>
          </a:p>
          <a:p>
            <a:pPr indent="-349250" lvl="0" marL="914400" rtl="0" algn="l">
              <a:spcBef>
                <a:spcPts val="0"/>
              </a:spcBef>
              <a:spcAft>
                <a:spcPts val="0"/>
              </a:spcAft>
              <a:buSzPts val="1900"/>
              <a:buChar char="●"/>
            </a:pPr>
            <a:r>
              <a:rPr i="1" lang="zh-TW" sz="1900"/>
              <a:t>Linear Models for Regression</a:t>
            </a:r>
            <a:endParaRPr i="1" sz="1900"/>
          </a:p>
          <a:p>
            <a:pPr indent="-349250" lvl="0" marL="914400" rtl="0" algn="l">
              <a:spcBef>
                <a:spcPts val="0"/>
              </a:spcBef>
              <a:spcAft>
                <a:spcPts val="0"/>
              </a:spcAft>
              <a:buSzPts val="1900"/>
              <a:buChar char="●"/>
            </a:pPr>
            <a:r>
              <a:rPr i="1" lang="zh-TW" sz="1900"/>
              <a:t>Logistic Regression</a:t>
            </a:r>
            <a:endParaRPr i="1" sz="1900"/>
          </a:p>
          <a:p>
            <a:pPr indent="0" lvl="0" marL="457200" rtl="0" algn="l">
              <a:spcBef>
                <a:spcPts val="0"/>
              </a:spcBef>
              <a:spcAft>
                <a:spcPts val="0"/>
              </a:spcAft>
              <a:buClr>
                <a:schemeClr val="dk1"/>
              </a:buClr>
              <a:buSzPts val="1100"/>
              <a:buFont typeface="Arial"/>
              <a:buNone/>
            </a:pPr>
            <a:r>
              <a:t/>
            </a:r>
            <a:endParaRPr i="1" sz="1900"/>
          </a:p>
          <a:p>
            <a:pPr indent="0" lvl="0" marL="0" rtl="0" algn="l">
              <a:spcBef>
                <a:spcPts val="0"/>
              </a:spcBef>
              <a:spcAft>
                <a:spcPts val="0"/>
              </a:spcAft>
              <a:buClr>
                <a:schemeClr val="dk1"/>
              </a:buClr>
              <a:buSzPts val="1100"/>
              <a:buFont typeface="Arial"/>
              <a:buNone/>
            </a:pPr>
            <a:r>
              <a:rPr b="1" i="1" lang="zh-TW" sz="1800"/>
              <a:t>Note</a:t>
            </a:r>
            <a:r>
              <a:rPr i="1" lang="zh-TW" sz="1800"/>
              <a:t> that logistic regression is not actually used for traditional regression tasks.</a:t>
            </a:r>
            <a:endParaRPr i="1" sz="1800"/>
          </a:p>
          <a:p>
            <a:pPr indent="0" lvl="0" marL="0" rtl="0" algn="l">
              <a:spcBef>
                <a:spcPts val="0"/>
              </a:spcBef>
              <a:spcAft>
                <a:spcPts val="0"/>
              </a:spcAft>
              <a:buNone/>
            </a:pPr>
            <a:r>
              <a:rPr i="1" lang="zh-TW" sz="1800"/>
              <a:t>Instead, logistic regression is utilized for estimating the probability of class membership in classification tasks, which makes it highly useful for many applications.</a:t>
            </a:r>
            <a:endParaRPr i="1" sz="2000"/>
          </a:p>
        </p:txBody>
      </p:sp>
      <p:sp>
        <p:nvSpPr>
          <p:cNvPr id="99" name="Google Shape;99;p19"/>
          <p:cNvSpPr txBox="1"/>
          <p:nvPr/>
        </p:nvSpPr>
        <p:spPr>
          <a:xfrm>
            <a:off x="675875" y="118225"/>
            <a:ext cx="846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1-2 Optimizing an Objective Function</a:t>
            </a:r>
            <a:endParaRPr b="1" sz="24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nvSpPr>
        <p:spPr>
          <a:xfrm>
            <a:off x="169050" y="3106875"/>
            <a:ext cx="88059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zh-TW" sz="1900"/>
              <a:t>Problem: </a:t>
            </a:r>
            <a:r>
              <a:rPr i="1" lang="zh-TW" sz="1900"/>
              <a:t>to classify each instance as belonging species based on the attributes.</a:t>
            </a:r>
            <a:endParaRPr i="1" sz="1900"/>
          </a:p>
          <a:p>
            <a:pPr indent="0" lvl="0" marL="0" rtl="0" algn="l">
              <a:spcBef>
                <a:spcPts val="0"/>
              </a:spcBef>
              <a:spcAft>
                <a:spcPts val="0"/>
              </a:spcAft>
              <a:buNone/>
            </a:pPr>
            <a:r>
              <a:rPr i="1" lang="zh-TW" sz="1900"/>
              <a:t>- original Iris dataset includes 3 species x 4 attributes.</a:t>
            </a:r>
            <a:endParaRPr i="1" sz="1900"/>
          </a:p>
          <a:p>
            <a:pPr indent="0" lvl="0" marL="0" rtl="0" algn="l">
              <a:spcBef>
                <a:spcPts val="0"/>
              </a:spcBef>
              <a:spcAft>
                <a:spcPts val="0"/>
              </a:spcAft>
              <a:buNone/>
            </a:pPr>
            <a:r>
              <a:rPr i="1" lang="zh-TW" sz="1900"/>
              <a:t>- here just use a simplified dataset, 2 species x 2 attributes. </a:t>
            </a:r>
            <a:endParaRPr i="1" sz="1900"/>
          </a:p>
          <a:p>
            <a:pPr indent="0" lvl="0" marL="0" rtl="0" algn="l">
              <a:spcBef>
                <a:spcPts val="0"/>
              </a:spcBef>
              <a:spcAft>
                <a:spcPts val="0"/>
              </a:spcAft>
              <a:buNone/>
            </a:pPr>
            <a:r>
              <a:rPr i="1" lang="zh-TW" sz="1900"/>
              <a:t>- species: Setosa and Versicolor; attributes: Petal width and the Sepal width.</a:t>
            </a:r>
            <a:endParaRPr i="1" sz="1900"/>
          </a:p>
          <a:p>
            <a:pPr indent="0" lvl="0" marL="0" rtl="0" algn="l">
              <a:spcBef>
                <a:spcPts val="0"/>
              </a:spcBef>
              <a:spcAft>
                <a:spcPts val="0"/>
              </a:spcAft>
              <a:buNone/>
            </a:pPr>
            <a:r>
              <a:rPr b="1" i="1" lang="zh-TW" sz="1900"/>
              <a:t>Which separator do you think is better?</a:t>
            </a:r>
            <a:endParaRPr b="1" i="1" sz="2000"/>
          </a:p>
        </p:txBody>
      </p:sp>
      <p:sp>
        <p:nvSpPr>
          <p:cNvPr id="105" name="Google Shape;105;p20"/>
          <p:cNvSpPr txBox="1"/>
          <p:nvPr/>
        </p:nvSpPr>
        <p:spPr>
          <a:xfrm>
            <a:off x="337950" y="118225"/>
            <a:ext cx="8805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1-3 An Example of Mining a Linear Discriminant from Data</a:t>
            </a:r>
            <a:endParaRPr b="1" sz="2400">
              <a:solidFill>
                <a:schemeClr val="accent1"/>
              </a:solidFill>
            </a:endParaRPr>
          </a:p>
        </p:txBody>
      </p:sp>
      <p:pic>
        <p:nvPicPr>
          <p:cNvPr id="106" name="Google Shape;106;p20"/>
          <p:cNvPicPr preferRelativeResize="0"/>
          <p:nvPr/>
        </p:nvPicPr>
        <p:blipFill>
          <a:blip r:embed="rId3">
            <a:alphaModFix/>
          </a:blip>
          <a:stretch>
            <a:fillRect/>
          </a:stretch>
        </p:blipFill>
        <p:spPr>
          <a:xfrm>
            <a:off x="337950" y="1138600"/>
            <a:ext cx="2604400" cy="1822662"/>
          </a:xfrm>
          <a:prstGeom prst="rect">
            <a:avLst/>
          </a:prstGeom>
          <a:noFill/>
          <a:ln>
            <a:noFill/>
          </a:ln>
        </p:spPr>
      </p:pic>
      <p:pic>
        <p:nvPicPr>
          <p:cNvPr id="107" name="Google Shape;107;p20"/>
          <p:cNvPicPr preferRelativeResize="0"/>
          <p:nvPr/>
        </p:nvPicPr>
        <p:blipFill>
          <a:blip r:embed="rId4">
            <a:alphaModFix/>
          </a:blip>
          <a:stretch>
            <a:fillRect/>
          </a:stretch>
        </p:blipFill>
        <p:spPr>
          <a:xfrm>
            <a:off x="5807300" y="806225"/>
            <a:ext cx="3103800" cy="2155026"/>
          </a:xfrm>
          <a:prstGeom prst="rect">
            <a:avLst/>
          </a:prstGeom>
          <a:noFill/>
          <a:ln>
            <a:noFill/>
          </a:ln>
        </p:spPr>
      </p:pic>
      <p:pic>
        <p:nvPicPr>
          <p:cNvPr id="108" name="Google Shape;108;p20"/>
          <p:cNvPicPr preferRelativeResize="0"/>
          <p:nvPr/>
        </p:nvPicPr>
        <p:blipFill>
          <a:blip r:embed="rId5">
            <a:alphaModFix/>
          </a:blip>
          <a:stretch>
            <a:fillRect/>
          </a:stretch>
        </p:blipFill>
        <p:spPr>
          <a:xfrm>
            <a:off x="3072625" y="806225"/>
            <a:ext cx="2604400" cy="202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nvSpPr>
        <p:spPr>
          <a:xfrm>
            <a:off x="3436100" y="672325"/>
            <a:ext cx="55770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zh-TW" sz="1700"/>
              <a:t>Except TI we can do this with Linear Models as well.</a:t>
            </a:r>
            <a:endParaRPr b="1" i="1" sz="1700"/>
          </a:p>
          <a:p>
            <a:pPr indent="0" lvl="0" marL="0" rtl="0" algn="l">
              <a:spcBef>
                <a:spcPts val="0"/>
              </a:spcBef>
              <a:spcAft>
                <a:spcPts val="0"/>
              </a:spcAft>
              <a:buClr>
                <a:schemeClr val="dk1"/>
              </a:buClr>
              <a:buSzPts val="1100"/>
              <a:buFont typeface="Arial"/>
              <a:buNone/>
            </a:pPr>
            <a:r>
              <a:rPr i="1" lang="zh-TW" sz="1700"/>
              <a:t>If we want to know: which consumers are most likely to respond to this offer? or, Which customers are most likely to leave when their contracts expire? (Not just separated into "yes" or "no") </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b="1" i="1" lang="zh-TW" sz="1700"/>
              <a:t>Where would we be most certain that x would not respond? Where would we be most uncertain?</a:t>
            </a:r>
            <a:endParaRPr b="1" i="1" sz="1700"/>
          </a:p>
          <a:p>
            <a:pPr indent="0" lvl="0" marL="0" rtl="0" algn="l">
              <a:spcBef>
                <a:spcPts val="0"/>
              </a:spcBef>
              <a:spcAft>
                <a:spcPts val="0"/>
              </a:spcAft>
              <a:buClr>
                <a:schemeClr val="dk1"/>
              </a:buClr>
              <a:buSzPts val="1100"/>
              <a:buFont typeface="Arial"/>
              <a:buNone/>
            </a:pPr>
            <a:r>
              <a:rPr i="1" lang="zh-TW" sz="1700"/>
              <a:t>to the decision boundary:  far away=certain;  near= uncertain.</a:t>
            </a:r>
            <a:endParaRPr i="1" sz="1700"/>
          </a:p>
          <a:p>
            <a:pPr indent="0" lvl="0" marL="0" rtl="0" algn="l">
              <a:spcBef>
                <a:spcPts val="0"/>
              </a:spcBef>
              <a:spcAft>
                <a:spcPts val="0"/>
              </a:spcAft>
              <a:buClr>
                <a:schemeClr val="dk1"/>
              </a:buClr>
              <a:buSzPts val="1100"/>
              <a:buFont typeface="Arial"/>
              <a:buNone/>
            </a:pPr>
            <a:r>
              <a:t/>
            </a:r>
            <a:endParaRPr i="1" sz="1700"/>
          </a:p>
          <a:p>
            <a:pPr indent="0" lvl="0" marL="0" rtl="0" algn="l">
              <a:spcBef>
                <a:spcPts val="0"/>
              </a:spcBef>
              <a:spcAft>
                <a:spcPts val="0"/>
              </a:spcAft>
              <a:buClr>
                <a:schemeClr val="dk1"/>
              </a:buClr>
              <a:buSzPts val="1100"/>
              <a:buFont typeface="Arial"/>
              <a:buNone/>
            </a:pPr>
            <a:r>
              <a:rPr i="1" lang="zh-TW" sz="1700"/>
              <a:t>f(x)=0       when x is sitting on the decision boundary.</a:t>
            </a:r>
            <a:endParaRPr i="1" sz="1700"/>
          </a:p>
          <a:p>
            <a:pPr indent="0" lvl="0" marL="0" rtl="0" algn="l">
              <a:spcBef>
                <a:spcPts val="0"/>
              </a:spcBef>
              <a:spcAft>
                <a:spcPts val="0"/>
              </a:spcAft>
              <a:buClr>
                <a:schemeClr val="dk1"/>
              </a:buClr>
              <a:buSzPts val="1100"/>
              <a:buFont typeface="Arial"/>
              <a:buNone/>
            </a:pPr>
            <a:r>
              <a:rPr i="1" lang="zh-TW" sz="1700"/>
              <a:t>f(x)=smaller when x is near the boundary</a:t>
            </a:r>
            <a:endParaRPr i="1" sz="1700"/>
          </a:p>
          <a:p>
            <a:pPr indent="0" lvl="0" marL="0" rtl="0" algn="l">
              <a:spcBef>
                <a:spcPts val="0"/>
              </a:spcBef>
              <a:spcAft>
                <a:spcPts val="0"/>
              </a:spcAft>
              <a:buClr>
                <a:schemeClr val="dk1"/>
              </a:buClr>
              <a:buSzPts val="1100"/>
              <a:buFont typeface="Arial"/>
              <a:buNone/>
            </a:pPr>
            <a:r>
              <a:rPr i="1" lang="zh-TW" sz="1700"/>
              <a:t>f(x)=larger  when x is far from the boundary</a:t>
            </a:r>
            <a:endParaRPr i="1" sz="1700"/>
          </a:p>
          <a:p>
            <a:pPr indent="0" lvl="0" marL="0" rtl="0" algn="l">
              <a:spcBef>
                <a:spcPts val="0"/>
              </a:spcBef>
              <a:spcAft>
                <a:spcPts val="0"/>
              </a:spcAft>
              <a:buNone/>
            </a:pPr>
            <a:r>
              <a:t/>
            </a:r>
            <a:endParaRPr i="1" sz="1700"/>
          </a:p>
          <a:p>
            <a:pPr indent="0" lvl="0" marL="0" rtl="0" algn="l">
              <a:spcBef>
                <a:spcPts val="0"/>
              </a:spcBef>
              <a:spcAft>
                <a:spcPts val="0"/>
              </a:spcAft>
              <a:buNone/>
            </a:pPr>
            <a:r>
              <a:rPr b="1" i="1" lang="zh-TW" sz="1700"/>
              <a:t>'smaller-0-larger' &gt; 'margin'</a:t>
            </a:r>
            <a:endParaRPr b="1" i="1" sz="1700"/>
          </a:p>
        </p:txBody>
      </p:sp>
      <p:sp>
        <p:nvSpPr>
          <p:cNvPr id="114" name="Google Shape;114;p21"/>
          <p:cNvSpPr txBox="1"/>
          <p:nvPr/>
        </p:nvSpPr>
        <p:spPr>
          <a:xfrm>
            <a:off x="157275" y="118225"/>
            <a:ext cx="898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400">
                <a:solidFill>
                  <a:schemeClr val="accent1"/>
                </a:solidFill>
              </a:rPr>
              <a:t>1-4 </a:t>
            </a:r>
            <a:r>
              <a:rPr b="1" lang="zh-TW" sz="2000">
                <a:solidFill>
                  <a:schemeClr val="accent1"/>
                </a:solidFill>
              </a:rPr>
              <a:t>Linear Discriminant Functions for Scoring and Ranking Instances</a:t>
            </a:r>
            <a:endParaRPr b="1" sz="2000">
              <a:solidFill>
                <a:schemeClr val="accent1"/>
              </a:solidFill>
            </a:endParaRPr>
          </a:p>
        </p:txBody>
      </p:sp>
      <p:pic>
        <p:nvPicPr>
          <p:cNvPr id="115" name="Google Shape;115;p21"/>
          <p:cNvPicPr preferRelativeResize="0"/>
          <p:nvPr/>
        </p:nvPicPr>
        <p:blipFill>
          <a:blip r:embed="rId3">
            <a:alphaModFix/>
          </a:blip>
          <a:stretch>
            <a:fillRect/>
          </a:stretch>
        </p:blipFill>
        <p:spPr>
          <a:xfrm>
            <a:off x="157275" y="809225"/>
            <a:ext cx="3176974" cy="2397475"/>
          </a:xfrm>
          <a:prstGeom prst="rect">
            <a:avLst/>
          </a:prstGeom>
          <a:noFill/>
          <a:ln>
            <a:noFill/>
          </a:ln>
        </p:spPr>
      </p:pic>
      <p:pic>
        <p:nvPicPr>
          <p:cNvPr id="116" name="Google Shape;116;p21"/>
          <p:cNvPicPr preferRelativeResize="0"/>
          <p:nvPr/>
        </p:nvPicPr>
        <p:blipFill>
          <a:blip r:embed="rId4">
            <a:alphaModFix/>
          </a:blip>
          <a:stretch>
            <a:fillRect/>
          </a:stretch>
        </p:blipFill>
        <p:spPr>
          <a:xfrm>
            <a:off x="157275" y="3600375"/>
            <a:ext cx="3176976" cy="628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