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Slides/_rels/notesSlide2.xml.rels" ContentType="application/vnd.openxmlformats-package.relationships+xml"/>
  <Override PartName="/ppt/notesSlides/_rels/notesSlide11.xml.rels" ContentType="application/vnd.openxmlformats-package.relationships+xml"/>
  <Override PartName="/ppt/notesSlides/_rels/notesSlide26.xml.rels" ContentType="application/vnd.openxmlformats-package.relationships+xml"/>
  <Override PartName="/ppt/notesSlides/_rels/notesSlide1.xml.rels" ContentType="application/vnd.openxmlformats-package.relationships+xml"/>
  <Override PartName="/ppt/notesSlides/_rels/notesSlide10.xml.rels" ContentType="application/vnd.openxmlformats-package.relationships+xml"/>
  <Override PartName="/ppt/notesSlides/_rels/notesSlide25.xml.rels" ContentType="application/vnd.openxmlformats-package.relationships+xml"/>
  <Override PartName="/ppt/notesSlides/_rels/notesSlide21.xml.rels" ContentType="application/vnd.openxmlformats-package.relationships+xml"/>
  <Override PartName="/ppt/notesSlides/_rels/notesSlide22.xml.rels" ContentType="application/vnd.openxmlformats-package.relationships+xml"/>
  <Override PartName="/ppt/notesSlides/_rels/notesSlide23.xml.rels" ContentType="application/vnd.openxmlformats-package.relationships+xml"/>
  <Override PartName="/ppt/notesSlides/_rels/notesSlide24.xml.rels" ContentType="application/vnd.openxmlformats-package.relationships+xml"/>
  <Override PartName="/ppt/notesSlides/_rels/notesSlide5.xml.rels" ContentType="application/vnd.openxmlformats-package.relationships+xml"/>
  <Override PartName="/ppt/notesSlides/_rels/notesSlide9.xml.rels" ContentType="application/vnd.openxmlformats-package.relationships+xml"/>
  <Override PartName="/ppt/notesSlides/_rels/notesSlide13.xml.rels" ContentType="application/vnd.openxmlformats-package.relationships+xml"/>
  <Override PartName="/ppt/notesSlides/_rels/notesSlide6.xml.rels" ContentType="application/vnd.openxmlformats-package.relationships+xml"/>
  <Override PartName="/ppt/notesSlides/_rels/notesSlide18.xml.rels" ContentType="application/vnd.openxmlformats-package.relationships+xml"/>
  <Override PartName="/ppt/notesSlides/_rels/notesSlide12.xml.rels" ContentType="application/vnd.openxmlformats-package.relationships+xml"/>
  <Override PartName="/ppt/notesSlides/_rels/notesSlide8.xml.rels" ContentType="application/vnd.openxmlformats-package.relationships+xml"/>
  <Override PartName="/ppt/notesSlides/_rels/notesSlide17.xml.rels" ContentType="application/vnd.openxmlformats-package.relationships+xml"/>
  <Override PartName="/ppt/notesSlides/_rels/notesSlide4.xml.rels" ContentType="application/vnd.openxmlformats-package.relationships+xml"/>
  <Override PartName="/ppt/notesSlides/_rels/notesSlide7.xml.rels" ContentType="application/vnd.openxmlformats-package.relationships+xml"/>
  <Override PartName="/ppt/notesSlides/_rels/notesSlide16.xml.rels" ContentType="application/vnd.openxmlformats-package.relationships+xml"/>
  <Override PartName="/ppt/notesSlides/_rels/notesSlide3.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notesSlides/notesSlide9.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8.xml" ContentType="application/vnd.openxmlformats-officedocument.presentationml.notesSlide+xml"/>
  <Override PartName="/ppt/notesSlides/notesSlide17.xml" ContentType="application/vnd.openxmlformats-officedocument.presentationml.notesSlide+xml"/>
  <Override PartName="/ppt/notesSlides/notesSlide13.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6.xml" ContentType="application/vnd.openxmlformats-officedocument.presentationml.notesSlide+xml"/>
  <Override PartName="/ppt/notesSlides/notesSlide23.xml" ContentType="application/vnd.openxmlformats-officedocument.presentationml.notesSlide+xml"/>
  <Override PartName="/ppt/notesSlides/notesSlide5.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_rels/presentation.xml.rels" ContentType="application/vnd.openxmlformats-package.relationships+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_rels/slideLayout22.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9.xml.rels" ContentType="application/vnd.openxmlformats-package.relationships+xml"/>
  <Override PartName="/ppt/slideLayouts/_rels/slideLayout21.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16.xml.rels" ContentType="application/vnd.openxmlformats-package.relationships+xml"/>
  <Override PartName="/ppt/slideLayouts/_rels/slideLayout18.xml.rels" ContentType="application/vnd.openxmlformats-package.relationships+xml"/>
  <Override PartName="/ppt/slideLayouts/_rels/slideLayout5.xml.rels" ContentType="application/vnd.openxmlformats-package.relationships+xml"/>
  <Override PartName="/ppt/slideLayouts/_rels/slideLayout13.xml.rels" ContentType="application/vnd.openxmlformats-package.relationships+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4.xml.rels" ContentType="application/vnd.openxmlformats-package.relationships+xml"/>
  <Override PartName="/ppt/slideLayouts/_rels/slideLayout9.xml.rels" ContentType="application/vnd.openxmlformats-package.relationships+xml"/>
  <Override PartName="/ppt/slideLayouts/_rels/slideLayout23.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3.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media/image9.png" ContentType="image/png"/>
  <Override PartName="/ppt/media/image13.png" ContentType="image/png"/>
  <Override PartName="/ppt/media/image8.png" ContentType="image/png"/>
  <Override PartName="/ppt/media/image12.png" ContentType="image/png"/>
  <Override PartName="/ppt/media/image7.png" ContentType="image/png"/>
  <Override PartName="/ppt/media/image11.png" ContentType="image/png"/>
  <Override PartName="/ppt/media/image6.png" ContentType="image/png"/>
  <Override PartName="/ppt/media/image10.png" ContentType="image/png"/>
  <Override PartName="/ppt/media/image5.png" ContentType="image/png"/>
  <Override PartName="/ppt/media/image4.png" ContentType="image/png"/>
  <Override PartName="/ppt/media/image27.png" ContentType="image/png"/>
  <Override PartName="/ppt/media/image3.png" ContentType="image/png"/>
  <Override PartName="/ppt/media/image26.png" ContentType="image/png"/>
  <Override PartName="/ppt/media/image23.png" ContentType="image/png"/>
  <Override PartName="/ppt/media/image22.png" ContentType="image/png"/>
  <Override PartName="/ppt/media/image21.png" ContentType="image/png"/>
  <Override PartName="/ppt/media/image19.png" ContentType="image/png"/>
  <Override PartName="/ppt/media/image20.png" ContentType="image/png"/>
  <Override PartName="/ppt/media/image18.png" ContentType="image/png"/>
  <Override PartName="/ppt/media/image17.png" ContentType="image/png"/>
  <Override PartName="/ppt/media/image16.png" ContentType="image/png"/>
  <Override PartName="/ppt/media/image15.png" ContentType="image/png"/>
  <Override PartName="/ppt/media/image14.png" ContentType="image/png"/>
  <Override PartName="/ppt/media/image1.png" ContentType="image/png"/>
  <Override PartName="/ppt/media/image24.png" ContentType="image/png"/>
  <Override PartName="/ppt/media/image2.png" ContentType="image/png"/>
  <Override PartName="/ppt/media/image25.png" ContentType="image/png"/>
  <Override PartName="/ppt/presProps.xml" ContentType="application/vnd.openxmlformats-officedocument.presentationml.presProps+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_rels/slide17.xml.rels" ContentType="application/vnd.openxmlformats-package.relationships+xml"/>
  <Override PartName="/ppt/slides/_rels/slide18.xml.rels" ContentType="application/vnd.openxmlformats-package.relationships+xml"/>
  <Override PartName="/ppt/slides/_rels/slide20.xml.rels" ContentType="application/vnd.openxmlformats-package.relationships+xml"/>
  <Override PartName="/ppt/slides/_rels/slide2.xml.rels" ContentType="application/vnd.openxmlformats-package.relationships+xml"/>
  <Override PartName="/ppt/slides/_rels/slide19.xml.rels" ContentType="application/vnd.openxmlformats-package.relationships+xml"/>
  <Override PartName="/ppt/slides/_rels/slide21.xml.rels" ContentType="application/vnd.openxmlformats-package.relationships+xml"/>
  <Override PartName="/ppt/slides/_rels/slide3.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14.xml.rels" ContentType="application/vnd.openxmlformats-package.relationships+xml"/>
  <Override PartName="/ppt/slides/_rels/slide24.xml.rels" ContentType="application/vnd.openxmlformats-package.relationships+xml"/>
  <Override PartName="/ppt/slides/_rels/slide15.xml.rels" ContentType="application/vnd.openxmlformats-package.relationships+xml"/>
  <Override PartName="/ppt/slides/_rels/slide13.xml.rels" ContentType="application/vnd.openxmlformats-package.relationships+xml"/>
  <Override PartName="/ppt/slides/_rels/slide16.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slide16.xml" ContentType="application/vnd.openxmlformats-officedocument.presentationml.slide+xml"/>
  <Override PartName="/ppt/slides/slide1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x="9144000" cy="51435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zh-TW" sz="1400" spc="-1" strike="noStrike">
                <a:solidFill>
                  <a:srgbClr val="000000"/>
                </a:solidFill>
                <a:latin typeface="Arial"/>
              </a:rPr>
              <a:t>請按這裡移動投影片</a:t>
            </a:r>
            <a:endParaRPr b="0" lang="en-US" sz="1400" spc="-1" strike="noStrike">
              <a:solidFill>
                <a:srgbClr val="000000"/>
              </a:solidFill>
              <a:latin typeface="Arial"/>
            </a:endParaRPr>
          </a:p>
        </p:txBody>
      </p:sp>
      <p:sp>
        <p:nvSpPr>
          <p:cNvPr id="79"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r>
              <a:rPr b="0" lang="zh-TW" sz="2000" spc="-1" strike="noStrike">
                <a:latin typeface="Arial"/>
              </a:rPr>
              <a:t>請按這裡編輯備註格式</a:t>
            </a:r>
            <a:endParaRPr b="0" lang="en-US" sz="2000" spc="-1" strike="noStrike">
              <a:latin typeface="Arial"/>
            </a:endParaRPr>
          </a:p>
        </p:txBody>
      </p:sp>
      <p:sp>
        <p:nvSpPr>
          <p:cNvPr id="80" name="PlaceHolder 3"/>
          <p:cNvSpPr>
            <a:spLocks noGrp="1"/>
          </p:cNvSpPr>
          <p:nvPr>
            <p:ph type="hdr"/>
          </p:nvPr>
        </p:nvSpPr>
        <p:spPr>
          <a:xfrm>
            <a:off x="0" y="0"/>
            <a:ext cx="3280680" cy="534240"/>
          </a:xfrm>
          <a:prstGeom prst="rect">
            <a:avLst/>
          </a:prstGeom>
          <a:noFill/>
          <a:ln w="0">
            <a:noFill/>
          </a:ln>
        </p:spPr>
        <p:txBody>
          <a:bodyPr lIns="0" rIns="0" tIns="0" bIns="0" anchor="t">
            <a:noAutofit/>
          </a:bodyPr>
          <a:p>
            <a:r>
              <a:rPr b="0" lang="en-US" sz="1400" spc="-1" strike="noStrike">
                <a:latin typeface="Times New Roman"/>
              </a:rPr>
              <a:t>&lt;頁首&gt;</a:t>
            </a:r>
            <a:endParaRPr b="0" lang="en-US" sz="1400" spc="-1" strike="noStrike">
              <a:latin typeface="Times New Roman"/>
            </a:endParaRPr>
          </a:p>
        </p:txBody>
      </p:sp>
      <p:sp>
        <p:nvSpPr>
          <p:cNvPr id="81" name="PlaceHolder 4"/>
          <p:cNvSpPr>
            <a:spLocks noGrp="1"/>
          </p:cNvSpPr>
          <p:nvPr>
            <p:ph type="dt" idx="3"/>
          </p:nvPr>
        </p:nvSpPr>
        <p:spPr>
          <a:xfrm>
            <a:off x="4278960" y="0"/>
            <a:ext cx="3280680" cy="534240"/>
          </a:xfrm>
          <a:prstGeom prst="rect">
            <a:avLst/>
          </a:prstGeom>
          <a:noFill/>
          <a:ln w="0">
            <a:noFill/>
          </a:ln>
        </p:spPr>
        <p:txBody>
          <a:bodyPr lIns="0" rIns="0" tIns="0" bIns="0" anchor="t">
            <a:noAutofit/>
          </a:bodyPr>
          <a:lstStyle>
            <a:lvl1pPr algn="r">
              <a:buNone/>
              <a:defRPr b="0" lang="en-US" sz="1400" spc="-1" strike="noStrike">
                <a:latin typeface="Times New Roman"/>
              </a:defRPr>
            </a:lvl1pPr>
          </a:lstStyle>
          <a:p>
            <a:pPr algn="r">
              <a:buNone/>
            </a:pPr>
            <a:r>
              <a:rPr b="0" lang="en-US" sz="1400" spc="-1" strike="noStrike">
                <a:latin typeface="Times New Roman"/>
              </a:rPr>
              <a:t>&lt;日期/時間&gt;</a:t>
            </a:r>
            <a:endParaRPr b="0" lang="en-US" sz="1400" spc="-1" strike="noStrike">
              <a:latin typeface="Times New Roman"/>
            </a:endParaRPr>
          </a:p>
        </p:txBody>
      </p:sp>
      <p:sp>
        <p:nvSpPr>
          <p:cNvPr id="82" name="PlaceHolder 5"/>
          <p:cNvSpPr>
            <a:spLocks noGrp="1"/>
          </p:cNvSpPr>
          <p:nvPr>
            <p:ph type="ftr" idx="4"/>
          </p:nvPr>
        </p:nvSpPr>
        <p:spPr>
          <a:xfrm>
            <a:off x="0" y="10157400"/>
            <a:ext cx="3280680" cy="534240"/>
          </a:xfrm>
          <a:prstGeom prst="rect">
            <a:avLst/>
          </a:prstGeom>
          <a:noFill/>
          <a:ln w="0">
            <a:noFill/>
          </a:ln>
        </p:spPr>
        <p:txBody>
          <a:bodyPr lIns="0" rIns="0" tIns="0" bIns="0" anchor="b">
            <a:noAutofit/>
          </a:bodyPr>
          <a:lstStyle>
            <a:lvl1pPr>
              <a:defRPr b="0" lang="en-US" sz="1400" spc="-1" strike="noStrike">
                <a:latin typeface="Times New Roman"/>
              </a:defRPr>
            </a:lvl1pPr>
          </a:lstStyle>
          <a:p>
            <a:r>
              <a:rPr b="0" lang="en-US" sz="1400" spc="-1" strike="noStrike">
                <a:latin typeface="Times New Roman"/>
              </a:rPr>
              <a:t>&lt;頁尾&gt;</a:t>
            </a:r>
            <a:endParaRPr b="0" lang="en-US" sz="1400" spc="-1" strike="noStrike">
              <a:latin typeface="Times New Roman"/>
            </a:endParaRPr>
          </a:p>
        </p:txBody>
      </p:sp>
      <p:sp>
        <p:nvSpPr>
          <p:cNvPr id="83" name="PlaceHolder 6"/>
          <p:cNvSpPr>
            <a:spLocks noGrp="1"/>
          </p:cNvSpPr>
          <p:nvPr>
            <p:ph type="sldNum" idx="5"/>
          </p:nvPr>
        </p:nvSpPr>
        <p:spPr>
          <a:xfrm>
            <a:off x="4278960" y="10157400"/>
            <a:ext cx="3280680" cy="534240"/>
          </a:xfrm>
          <a:prstGeom prst="rect">
            <a:avLst/>
          </a:prstGeom>
          <a:noFill/>
          <a:ln w="0">
            <a:noFill/>
          </a:ln>
        </p:spPr>
        <p:txBody>
          <a:bodyPr lIns="0" rIns="0" tIns="0" bIns="0" anchor="b">
            <a:noAutofit/>
          </a:bodyPr>
          <a:lstStyle>
            <a:lvl1pPr algn="r">
              <a:buNone/>
              <a:defRPr b="0" lang="en-US" sz="1400" spc="-1" strike="noStrike">
                <a:latin typeface="Times New Roman"/>
              </a:defRPr>
            </a:lvl1pPr>
          </a:lstStyle>
          <a:p>
            <a:pPr algn="r">
              <a:buNone/>
            </a:pPr>
            <a:fld id="{83BDE0F6-23B4-4ED1-8E34-B8820F62375C}" type="slidenum">
              <a:rPr b="0" lang="en-US" sz="1400" spc="-1" strike="noStrike">
                <a:latin typeface="Times New Roman"/>
              </a:rPr>
              <a:t>&lt;編號&gt;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PlaceHolder 1"/>
          <p:cNvSpPr>
            <a:spLocks noGrp="1"/>
          </p:cNvSpPr>
          <p:nvPr>
            <p:ph type="sldImg"/>
          </p:nvPr>
        </p:nvSpPr>
        <p:spPr>
          <a:xfrm>
            <a:off x="381240" y="685800"/>
            <a:ext cx="6095880" cy="3428640"/>
          </a:xfrm>
          <a:prstGeom prst="rect">
            <a:avLst/>
          </a:prstGeom>
          <a:ln w="0">
            <a:noFill/>
          </a:ln>
        </p:spPr>
      </p:sp>
      <p:sp>
        <p:nvSpPr>
          <p:cNvPr id="171"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a:lnSpc>
                <a:spcPct val="100000"/>
              </a:lnSpc>
              <a:buNone/>
              <a:tabLst>
                <a:tab algn="l" pos="0"/>
              </a:tabLst>
            </a:pPr>
            <a:r>
              <a:rPr b="0" lang="en-US" sz="1400" spc="-1" strike="noStrike">
                <a:latin typeface="Arial"/>
              </a:rPr>
              <a:t>Professor Lai and classmates, good morning. </a:t>
            </a:r>
            <a:endParaRPr b="0" lang="en-US" sz="1400" spc="-1" strike="noStrike">
              <a:latin typeface="Arial"/>
            </a:endParaRPr>
          </a:p>
          <a:p>
            <a:pPr>
              <a:lnSpc>
                <a:spcPct val="100000"/>
              </a:lnSpc>
              <a:buNone/>
              <a:tabLst>
                <a:tab algn="l" pos="0"/>
              </a:tabLst>
            </a:pPr>
            <a:r>
              <a:rPr b="0" lang="en-US" sz="1400" spc="-1" strike="noStrike">
                <a:latin typeface="Arial"/>
              </a:rPr>
              <a:t>What I want to report today is Chapter 4 Fitting a Model to Data. </a:t>
            </a:r>
            <a:endParaRPr b="0" lang="en-US" sz="1400" spc="-1" strike="noStrike">
              <a:latin typeface="Arial"/>
            </a:endParaRPr>
          </a:p>
          <a:p>
            <a:pPr>
              <a:lnSpc>
                <a:spcPct val="100000"/>
              </a:lnSpc>
              <a:buNone/>
              <a:tabLst>
                <a:tab algn="l" pos="0"/>
              </a:tabLst>
            </a:pPr>
            <a:r>
              <a:rPr b="0" lang="en-US" sz="1400" spc="-1" strike="noStrike">
                <a:latin typeface="Arial"/>
              </a:rPr>
              <a:t>Now, I will use 26 slides to share with you what I have learned.</a:t>
            </a:r>
            <a:endParaRPr b="0" lang="en-US" sz="1400" spc="-1" strike="noStrike">
              <a:latin typeface="Arial"/>
            </a:endParaRPr>
          </a:p>
          <a:p>
            <a:pPr>
              <a:lnSpc>
                <a:spcPct val="100000"/>
              </a:lnSpc>
              <a:buNone/>
              <a:tabLst>
                <a:tab algn="l" pos="0"/>
              </a:tabLst>
            </a:pPr>
            <a:endParaRPr b="0" lang="en-US" sz="1100" spc="-1" strike="noStrike">
              <a:latin typeface="Arial"/>
            </a:endParaRPr>
          </a:p>
          <a:p>
            <a:pPr>
              <a:lnSpc>
                <a:spcPct val="100000"/>
              </a:lnSpc>
              <a:buNone/>
              <a:tabLst>
                <a:tab algn="l" pos="0"/>
              </a:tabLst>
            </a:pPr>
            <a:endParaRPr b="0" lang="en-US" sz="1100" spc="-1" strike="noStrike">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PlaceHolder 1"/>
          <p:cNvSpPr>
            <a:spLocks noGrp="1"/>
          </p:cNvSpPr>
          <p:nvPr>
            <p:ph type="sldImg"/>
          </p:nvPr>
        </p:nvSpPr>
        <p:spPr>
          <a:xfrm>
            <a:off x="381240" y="685800"/>
            <a:ext cx="6095520" cy="3428640"/>
          </a:xfrm>
          <a:prstGeom prst="rect">
            <a:avLst/>
          </a:prstGeom>
          <a:ln w="0">
            <a:noFill/>
          </a:ln>
        </p:spPr>
      </p:sp>
      <p:sp>
        <p:nvSpPr>
          <p:cNvPr id="189"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a:lnSpc>
                <a:spcPct val="100000"/>
              </a:lnSpc>
              <a:buNone/>
              <a:tabLst>
                <a:tab algn="l" pos="0"/>
              </a:tabLst>
            </a:pPr>
            <a:r>
              <a:rPr b="0" lang="en-US" sz="1700" spc="-1" strike="noStrike">
                <a:solidFill>
                  <a:srgbClr val="000000"/>
                </a:solidFill>
                <a:latin typeface="Arial"/>
              </a:rPr>
              <a:t>Ranking a list by consumers' predicted likeli‐hood of responding positively to our offer, so that to find out the top of the list of the  consumers. It is good engough. Do not need a precise probability estimate.</a:t>
            </a:r>
            <a:endParaRPr b="0" lang="en-US" sz="1700" spc="-1" strike="noStrike">
              <a:latin typeface="Arial"/>
            </a:endParaRPr>
          </a:p>
          <a:p>
            <a:pPr>
              <a:lnSpc>
                <a:spcPct val="100000"/>
              </a:lnSpc>
              <a:buNone/>
              <a:tabLst>
                <a:tab algn="l" pos="0"/>
              </a:tabLst>
            </a:pPr>
            <a:endParaRPr b="0" lang="en-US" sz="1800" spc="-1" strike="noStrike">
              <a:latin typeface="Arial"/>
            </a:endParaRPr>
          </a:p>
          <a:p>
            <a:pPr>
              <a:lnSpc>
                <a:spcPct val="100000"/>
              </a:lnSpc>
              <a:buNone/>
              <a:tabLst>
                <a:tab algn="l" pos="0"/>
              </a:tabLst>
            </a:pPr>
            <a:endParaRPr b="0" lang="en-US" sz="1800" spc="-1" strike="noStrike">
              <a:latin typeface="Arial"/>
            </a:endParaRPr>
          </a:p>
          <a:p>
            <a:pPr>
              <a:lnSpc>
                <a:spcPct val="100000"/>
              </a:lnSpc>
              <a:buNone/>
              <a:tabLst>
                <a:tab algn="l" pos="0"/>
              </a:tabLst>
            </a:pPr>
            <a:endParaRPr b="0" lang="en-US" sz="11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PlaceHolder 1"/>
          <p:cNvSpPr>
            <a:spLocks noGrp="1"/>
          </p:cNvSpPr>
          <p:nvPr>
            <p:ph type="sldImg"/>
          </p:nvPr>
        </p:nvSpPr>
        <p:spPr>
          <a:xfrm>
            <a:off x="381240" y="685800"/>
            <a:ext cx="6095520" cy="3428640"/>
          </a:xfrm>
          <a:prstGeom prst="rect">
            <a:avLst/>
          </a:prstGeom>
          <a:ln w="0">
            <a:noFill/>
          </a:ln>
        </p:spPr>
      </p:sp>
      <p:sp>
        <p:nvSpPr>
          <p:cNvPr id="191"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a:lnSpc>
                <a:spcPct val="100000"/>
              </a:lnSpc>
              <a:buNone/>
              <a:tabLst>
                <a:tab algn="l" pos="0"/>
              </a:tabLst>
            </a:pPr>
            <a:r>
              <a:rPr b="0" lang="en-US" sz="1500" spc="-1" strike="noStrike">
                <a:solidFill>
                  <a:srgbClr val="000000"/>
                </a:solidFill>
                <a:latin typeface="Arial"/>
              </a:rPr>
              <a:t>Choosing a threshold that allows misclassification is an example of the Bias/Variance Tradeoff that plagues all of machine learning.</a:t>
            </a:r>
            <a:endParaRPr b="0" lang="en-US" sz="1500" spc="-1" strike="noStrike">
              <a:latin typeface="Arial"/>
            </a:endParaRPr>
          </a:p>
          <a:p>
            <a:pPr>
              <a:lnSpc>
                <a:spcPct val="100000"/>
              </a:lnSpc>
              <a:buNone/>
              <a:tabLst>
                <a:tab algn="l" pos="0"/>
              </a:tabLst>
            </a:pPr>
            <a:r>
              <a:rPr b="0" lang="zh-TW" sz="1500" spc="-1" strike="noStrike">
                <a:solidFill>
                  <a:srgbClr val="000000"/>
                </a:solidFill>
                <a:latin typeface="Arial"/>
              </a:rPr>
              <a:t>選擇允許錯誤分類的</a:t>
            </a:r>
            <a:r>
              <a:rPr b="0" lang="en-US" sz="1500" spc="-1" strike="noStrike">
                <a:solidFill>
                  <a:srgbClr val="000000"/>
                </a:solidFill>
                <a:latin typeface="Arial"/>
              </a:rPr>
              <a:t>(</a:t>
            </a:r>
            <a:r>
              <a:rPr b="0" lang="zh-TW" sz="1500" spc="-1" strike="noStrike">
                <a:solidFill>
                  <a:srgbClr val="000000"/>
                </a:solidFill>
                <a:latin typeface="Arial"/>
              </a:rPr>
              <a:t>閾</a:t>
            </a:r>
            <a:r>
              <a:rPr b="0" lang="en-US" sz="1500" spc="-1" strike="noStrike">
                <a:solidFill>
                  <a:srgbClr val="000000"/>
                </a:solidFill>
                <a:latin typeface="Arial"/>
              </a:rPr>
              <a:t>)</a:t>
            </a:r>
            <a:r>
              <a:rPr b="0" lang="zh-TW" sz="1500" spc="-1" strike="noStrike">
                <a:solidFill>
                  <a:srgbClr val="000000"/>
                </a:solidFill>
                <a:latin typeface="Arial"/>
              </a:rPr>
              <a:t>閥值是困擾所有機器學習的</a:t>
            </a:r>
            <a:r>
              <a:rPr b="0" lang="en-US" sz="1500" spc="-1" strike="noStrike">
                <a:solidFill>
                  <a:srgbClr val="000000"/>
                </a:solidFill>
                <a:latin typeface="Arial"/>
              </a:rPr>
              <a:t>-</a:t>
            </a:r>
            <a:r>
              <a:rPr b="0" lang="zh-TW" sz="1500" spc="-1" strike="noStrike">
                <a:solidFill>
                  <a:srgbClr val="000000"/>
                </a:solidFill>
                <a:latin typeface="Arial"/>
              </a:rPr>
              <a:t>偏差</a:t>
            </a:r>
            <a:r>
              <a:rPr b="0" lang="en-US" sz="1500" spc="-1" strike="noStrike">
                <a:solidFill>
                  <a:srgbClr val="000000"/>
                </a:solidFill>
                <a:latin typeface="Arial"/>
              </a:rPr>
              <a:t>/</a:t>
            </a:r>
            <a:r>
              <a:rPr b="0" lang="zh-TW" sz="1500" spc="-1" strike="noStrike">
                <a:solidFill>
                  <a:srgbClr val="000000"/>
                </a:solidFill>
                <a:latin typeface="Arial"/>
              </a:rPr>
              <a:t>方差</a:t>
            </a:r>
            <a:r>
              <a:rPr b="0" lang="en-US" sz="1500" spc="-1" strike="noStrike">
                <a:solidFill>
                  <a:srgbClr val="000000"/>
                </a:solidFill>
                <a:latin typeface="Arial"/>
              </a:rPr>
              <a:t>-</a:t>
            </a:r>
            <a:r>
              <a:rPr b="0" lang="zh-TW" sz="1500" spc="-1" strike="noStrike">
                <a:solidFill>
                  <a:srgbClr val="000000"/>
                </a:solidFill>
                <a:latin typeface="Arial"/>
              </a:rPr>
              <a:t>權衡的一個例子。</a:t>
            </a:r>
            <a:endParaRPr b="0" lang="en-US" sz="1500" spc="-1" strike="noStrike">
              <a:latin typeface="Arial"/>
            </a:endParaRPr>
          </a:p>
          <a:p>
            <a:pPr>
              <a:lnSpc>
                <a:spcPct val="100000"/>
              </a:lnSpc>
              <a:buNone/>
              <a:tabLst>
                <a:tab algn="l" pos="0"/>
              </a:tabLst>
            </a:pPr>
            <a:endParaRPr b="0" lang="en-US" sz="1700" spc="-1" strike="noStrike">
              <a:latin typeface="Arial"/>
            </a:endParaRPr>
          </a:p>
          <a:p>
            <a:pPr>
              <a:lnSpc>
                <a:spcPct val="100000"/>
              </a:lnSpc>
              <a:buNone/>
              <a:tabLst>
                <a:tab algn="l" pos="0"/>
              </a:tabLst>
            </a:pPr>
            <a:endParaRPr b="0" lang="en-US" sz="1700" spc="-1" strike="noStrike">
              <a:latin typeface="Arial"/>
            </a:endParaRPr>
          </a:p>
          <a:p>
            <a:pPr>
              <a:lnSpc>
                <a:spcPct val="100000"/>
              </a:lnSpc>
              <a:buNone/>
              <a:tabLst>
                <a:tab algn="l" pos="0"/>
              </a:tabLst>
            </a:pPr>
            <a:endParaRPr b="0" lang="en-US" sz="1700" spc="-1" strike="noStrike">
              <a:latin typeface="Arial"/>
            </a:endParaRPr>
          </a:p>
          <a:p>
            <a:pPr>
              <a:lnSpc>
                <a:spcPct val="100000"/>
              </a:lnSpc>
              <a:buNone/>
              <a:tabLst>
                <a:tab algn="l" pos="0"/>
              </a:tabLst>
            </a:pPr>
            <a:endParaRPr b="0" lang="en-US" sz="10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PlaceHolder 1"/>
          <p:cNvSpPr>
            <a:spLocks noGrp="1"/>
          </p:cNvSpPr>
          <p:nvPr>
            <p:ph type="sldImg"/>
          </p:nvPr>
        </p:nvSpPr>
        <p:spPr>
          <a:xfrm>
            <a:off x="381240" y="685800"/>
            <a:ext cx="6095520" cy="3428640"/>
          </a:xfrm>
          <a:prstGeom prst="rect">
            <a:avLst/>
          </a:prstGeom>
          <a:ln w="0">
            <a:noFill/>
          </a:ln>
        </p:spPr>
      </p:sp>
      <p:sp>
        <p:nvSpPr>
          <p:cNvPr id="193"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a:lnSpc>
                <a:spcPct val="100000"/>
              </a:lnSpc>
              <a:buNone/>
              <a:tabLst>
                <a:tab algn="l" pos="0"/>
              </a:tabLst>
            </a:pPr>
            <a:r>
              <a:rPr b="0" lang="en-US" sz="1600" spc="-1" strike="noStrike">
                <a:solidFill>
                  <a:srgbClr val="000000"/>
                </a:solidFill>
                <a:latin typeface="Arial"/>
              </a:rPr>
              <a:t>Choosing a threshold that allows misclassification is an example of the Bias/Variance Tradeoff that plagues all of machine learning.</a:t>
            </a:r>
            <a:endParaRPr b="0" lang="en-US" sz="1600" spc="-1" strike="noStrike">
              <a:latin typeface="Arial"/>
            </a:endParaRPr>
          </a:p>
          <a:p>
            <a:pPr>
              <a:lnSpc>
                <a:spcPct val="100000"/>
              </a:lnSpc>
              <a:buNone/>
              <a:tabLst>
                <a:tab algn="l" pos="0"/>
              </a:tabLst>
            </a:pPr>
            <a:r>
              <a:rPr b="0" lang="zh-TW" sz="1600" spc="-1" strike="noStrike">
                <a:solidFill>
                  <a:srgbClr val="000000"/>
                </a:solidFill>
                <a:latin typeface="Arial"/>
              </a:rPr>
              <a:t>選擇允許錯誤分類的</a:t>
            </a:r>
            <a:r>
              <a:rPr b="0" lang="en-US" sz="1600" spc="-1" strike="noStrike">
                <a:solidFill>
                  <a:srgbClr val="000000"/>
                </a:solidFill>
                <a:latin typeface="Arial"/>
              </a:rPr>
              <a:t>(</a:t>
            </a:r>
            <a:r>
              <a:rPr b="0" lang="zh-TW" sz="1600" spc="-1" strike="noStrike">
                <a:solidFill>
                  <a:srgbClr val="000000"/>
                </a:solidFill>
                <a:latin typeface="Arial"/>
              </a:rPr>
              <a:t>閾</a:t>
            </a:r>
            <a:r>
              <a:rPr b="0" lang="en-US" sz="1600" spc="-1" strike="noStrike">
                <a:solidFill>
                  <a:srgbClr val="000000"/>
                </a:solidFill>
                <a:latin typeface="Arial"/>
              </a:rPr>
              <a:t>)</a:t>
            </a:r>
            <a:r>
              <a:rPr b="0" lang="zh-TW" sz="1600" spc="-1" strike="noStrike">
                <a:solidFill>
                  <a:srgbClr val="000000"/>
                </a:solidFill>
                <a:latin typeface="Arial"/>
              </a:rPr>
              <a:t>閥值是困擾所有機器學習的</a:t>
            </a:r>
            <a:r>
              <a:rPr b="0" lang="en-US" sz="1600" spc="-1" strike="noStrike">
                <a:solidFill>
                  <a:srgbClr val="000000"/>
                </a:solidFill>
                <a:latin typeface="Arial"/>
              </a:rPr>
              <a:t>-</a:t>
            </a:r>
            <a:r>
              <a:rPr b="0" lang="zh-TW" sz="1600" spc="-1" strike="noStrike">
                <a:solidFill>
                  <a:srgbClr val="000000"/>
                </a:solidFill>
                <a:latin typeface="Arial"/>
              </a:rPr>
              <a:t>偏差</a:t>
            </a:r>
            <a:r>
              <a:rPr b="0" lang="en-US" sz="1600" spc="-1" strike="noStrike">
                <a:solidFill>
                  <a:srgbClr val="000000"/>
                </a:solidFill>
                <a:latin typeface="Arial"/>
              </a:rPr>
              <a:t>/</a:t>
            </a:r>
            <a:r>
              <a:rPr b="0" lang="zh-TW" sz="1600" spc="-1" strike="noStrike">
                <a:solidFill>
                  <a:srgbClr val="000000"/>
                </a:solidFill>
                <a:latin typeface="Arial"/>
              </a:rPr>
              <a:t>方差</a:t>
            </a:r>
            <a:r>
              <a:rPr b="0" lang="en-US" sz="1600" spc="-1" strike="noStrike">
                <a:solidFill>
                  <a:srgbClr val="000000"/>
                </a:solidFill>
                <a:latin typeface="Arial"/>
              </a:rPr>
              <a:t>-</a:t>
            </a:r>
            <a:r>
              <a:rPr b="0" lang="zh-TW" sz="1600" spc="-1" strike="noStrike">
                <a:solidFill>
                  <a:srgbClr val="000000"/>
                </a:solidFill>
                <a:latin typeface="Arial"/>
              </a:rPr>
              <a:t>權衡的一個例子。</a:t>
            </a:r>
            <a:endParaRPr b="0" lang="en-US" sz="1600" spc="-1" strike="noStrike">
              <a:latin typeface="Arial"/>
            </a:endParaRPr>
          </a:p>
          <a:p>
            <a:pPr>
              <a:lnSpc>
                <a:spcPct val="100000"/>
              </a:lnSpc>
              <a:buNone/>
              <a:tabLst>
                <a:tab algn="l" pos="0"/>
              </a:tabLst>
            </a:pPr>
            <a:endParaRPr b="0" lang="en-US" sz="1800" spc="-1" strike="noStrike">
              <a:latin typeface="Arial"/>
            </a:endParaRPr>
          </a:p>
          <a:p>
            <a:pPr>
              <a:lnSpc>
                <a:spcPct val="100000"/>
              </a:lnSpc>
              <a:buNone/>
              <a:tabLst>
                <a:tab algn="l" pos="0"/>
              </a:tabLst>
            </a:pPr>
            <a:endParaRPr b="0" lang="en-US" sz="1800" spc="-1" strike="noStrike">
              <a:latin typeface="Arial"/>
            </a:endParaRPr>
          </a:p>
          <a:p>
            <a:pPr>
              <a:lnSpc>
                <a:spcPct val="100000"/>
              </a:lnSpc>
              <a:buNone/>
              <a:tabLst>
                <a:tab algn="l" pos="0"/>
              </a:tabLst>
            </a:pPr>
            <a:endParaRPr b="0" lang="en-US" sz="1800" spc="-1" strike="noStrike">
              <a:latin typeface="Arial"/>
            </a:endParaRPr>
          </a:p>
          <a:p>
            <a:pPr>
              <a:lnSpc>
                <a:spcPct val="100000"/>
              </a:lnSpc>
              <a:buNone/>
              <a:tabLst>
                <a:tab algn="l" pos="0"/>
              </a:tabLst>
            </a:pPr>
            <a:endParaRPr b="0" lang="en-US" sz="11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PlaceHolder 1"/>
          <p:cNvSpPr>
            <a:spLocks noGrp="1"/>
          </p:cNvSpPr>
          <p:nvPr>
            <p:ph type="sldImg"/>
          </p:nvPr>
        </p:nvSpPr>
        <p:spPr>
          <a:xfrm>
            <a:off x="381240" y="685800"/>
            <a:ext cx="6095520" cy="3428640"/>
          </a:xfrm>
          <a:prstGeom prst="rect">
            <a:avLst/>
          </a:prstGeom>
          <a:ln w="0">
            <a:noFill/>
          </a:ln>
        </p:spPr>
      </p:sp>
      <p:sp>
        <p:nvSpPr>
          <p:cNvPr id="195"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a:lnSpc>
                <a:spcPct val="100000"/>
              </a:lnSpc>
              <a:buNone/>
              <a:tabLst>
                <a:tab algn="l" pos="0"/>
              </a:tabLst>
            </a:pPr>
            <a:r>
              <a:rPr b="0" lang="en-US" sz="1800" spc="-1" strike="noStrike">
                <a:solidFill>
                  <a:srgbClr val="000000"/>
                </a:solidFill>
                <a:latin typeface="Arial"/>
              </a:rPr>
              <a:t>Linear regression, logistic regression, and support vector machines are all very similarinstances of our basic fundamental technique:  fitting a (linear) model to data. </a:t>
            </a:r>
            <a:endParaRPr b="0" lang="en-US" sz="1800" spc="-1" strike="noStrike">
              <a:latin typeface="Arial"/>
            </a:endParaRPr>
          </a:p>
          <a:p>
            <a:pPr>
              <a:lnSpc>
                <a:spcPct val="100000"/>
              </a:lnSpc>
              <a:buNone/>
              <a:tabLst>
                <a:tab algn="l" pos="0"/>
              </a:tabLst>
            </a:pPr>
            <a:endParaRPr b="0" lang="en-US" sz="1800" spc="-1" strike="noStrike">
              <a:latin typeface="Arial"/>
            </a:endParaRPr>
          </a:p>
          <a:p>
            <a:pPr>
              <a:lnSpc>
                <a:spcPct val="100000"/>
              </a:lnSpc>
              <a:buNone/>
              <a:tabLst>
                <a:tab algn="l" pos="0"/>
              </a:tabLst>
            </a:pPr>
            <a:r>
              <a:rPr b="0" lang="en-US" sz="1800" spc="-1" strike="noStrike">
                <a:solidFill>
                  <a:srgbClr val="000000"/>
                </a:solidFill>
                <a:latin typeface="Arial"/>
              </a:rPr>
              <a:t>The keydifference is that each uses a different objective function</a:t>
            </a:r>
            <a:endParaRPr b="0" lang="en-US" sz="1800" spc="-1" strike="noStrike">
              <a:latin typeface="Arial"/>
            </a:endParaRPr>
          </a:p>
          <a:p>
            <a:pPr>
              <a:lnSpc>
                <a:spcPct val="100000"/>
              </a:lnSpc>
              <a:buNone/>
              <a:tabLst>
                <a:tab algn="l" pos="0"/>
              </a:tabLst>
            </a:pPr>
            <a:endParaRPr b="0" lang="en-US" sz="1800" spc="-1" strike="noStrike">
              <a:latin typeface="Arial"/>
            </a:endParaRPr>
          </a:p>
          <a:p>
            <a:pPr>
              <a:lnSpc>
                <a:spcPct val="100000"/>
              </a:lnSpc>
              <a:buNone/>
              <a:tabLst>
                <a:tab algn="l" pos="0"/>
              </a:tabLst>
            </a:pPr>
            <a:endParaRPr b="0" lang="en-US" sz="1800" spc="-1" strike="noStrike">
              <a:latin typeface="Arial"/>
            </a:endParaRPr>
          </a:p>
          <a:p>
            <a:pPr>
              <a:lnSpc>
                <a:spcPct val="100000"/>
              </a:lnSpc>
              <a:buNone/>
              <a:tabLst>
                <a:tab algn="l" pos="0"/>
              </a:tabLst>
            </a:pPr>
            <a:endParaRPr b="0" lang="en-US" sz="11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PlaceHolder 1"/>
          <p:cNvSpPr>
            <a:spLocks noGrp="1"/>
          </p:cNvSpPr>
          <p:nvPr>
            <p:ph type="sldImg"/>
          </p:nvPr>
        </p:nvSpPr>
        <p:spPr>
          <a:xfrm>
            <a:off x="381240" y="685800"/>
            <a:ext cx="6095520" cy="3428640"/>
          </a:xfrm>
          <a:prstGeom prst="rect">
            <a:avLst/>
          </a:prstGeom>
          <a:ln w="0">
            <a:noFill/>
          </a:ln>
        </p:spPr>
      </p:sp>
      <p:sp>
        <p:nvSpPr>
          <p:cNvPr id="197"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a:lnSpc>
                <a:spcPct val="100000"/>
              </a:lnSpc>
              <a:buNone/>
              <a:tabLst>
                <a:tab algn="l" pos="0"/>
              </a:tabLst>
            </a:pPr>
            <a:r>
              <a:rPr b="0" lang="en-US" sz="1600" spc="-1" strike="noStrike">
                <a:solidFill>
                  <a:srgbClr val="000000"/>
                </a:solidFill>
                <a:latin typeface="Arial"/>
              </a:rPr>
              <a:t>Logistic regression addresses the issue of using a basic linear model for probability estimation, where the model's output, f(x), indicates distance from the decision boundary but ranges from –∞ to ∞, unlike a probability which should be between zero and one.</a:t>
            </a:r>
            <a:endParaRPr b="0" lang="en-US" sz="1600" spc="-1" strike="noStrike">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PlaceHolder 1"/>
          <p:cNvSpPr>
            <a:spLocks noGrp="1"/>
          </p:cNvSpPr>
          <p:nvPr>
            <p:ph type="sldImg"/>
          </p:nvPr>
        </p:nvSpPr>
        <p:spPr>
          <a:xfrm>
            <a:off x="381240" y="685800"/>
            <a:ext cx="6095520" cy="3428640"/>
          </a:xfrm>
          <a:prstGeom prst="rect">
            <a:avLst/>
          </a:prstGeom>
          <a:ln w="0">
            <a:noFill/>
          </a:ln>
        </p:spPr>
      </p:sp>
      <p:sp>
        <p:nvSpPr>
          <p:cNvPr id="199"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a:lnSpc>
                <a:spcPct val="100000"/>
              </a:lnSpc>
              <a:buNone/>
              <a:tabLst>
                <a:tab algn="l" pos="0"/>
              </a:tabLst>
            </a:pPr>
            <a:r>
              <a:rPr b="0" lang="en-US" sz="1800" spc="-1" strike="noStrike">
                <a:solidFill>
                  <a:srgbClr val="000000"/>
                </a:solidFill>
                <a:latin typeface="Arial"/>
              </a:rPr>
              <a:t>Linen</a:t>
            </a:r>
            <a:endParaRPr b="0" lang="en-US" sz="1800" spc="-1" strike="noStrike">
              <a:latin typeface="Arial"/>
            </a:endParaRPr>
          </a:p>
          <a:p>
            <a:pPr>
              <a:lnSpc>
                <a:spcPct val="100000"/>
              </a:lnSpc>
              <a:buNone/>
              <a:tabLst>
                <a:tab algn="l" pos="0"/>
              </a:tabLst>
            </a:pPr>
            <a:endParaRPr b="0" lang="en-US" sz="1800" spc="-1" strike="noStrike">
              <a:latin typeface="Arial"/>
            </a:endParaRPr>
          </a:p>
          <a:p>
            <a:pPr>
              <a:lnSpc>
                <a:spcPct val="100000"/>
              </a:lnSpc>
              <a:buNone/>
              <a:tabLst>
                <a:tab algn="l" pos="0"/>
              </a:tabLst>
            </a:pPr>
            <a:endParaRPr b="0" lang="en-US" sz="1800" spc="-1" strike="noStrike">
              <a:latin typeface="Arial"/>
            </a:endParaRPr>
          </a:p>
          <a:p>
            <a:pPr>
              <a:lnSpc>
                <a:spcPct val="100000"/>
              </a:lnSpc>
              <a:buNone/>
              <a:tabLst>
                <a:tab algn="l" pos="0"/>
              </a:tabLst>
            </a:pPr>
            <a:endParaRPr b="0" lang="en-US" sz="1100" spc="-1" strike="noStrike">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PlaceHolder 1"/>
          <p:cNvSpPr>
            <a:spLocks noGrp="1"/>
          </p:cNvSpPr>
          <p:nvPr>
            <p:ph type="sldImg"/>
          </p:nvPr>
        </p:nvSpPr>
        <p:spPr>
          <a:xfrm>
            <a:off x="381240" y="685800"/>
            <a:ext cx="6095520" cy="3428640"/>
          </a:xfrm>
          <a:prstGeom prst="rect">
            <a:avLst/>
          </a:prstGeom>
          <a:ln w="0">
            <a:noFill/>
          </a:ln>
        </p:spPr>
      </p:sp>
      <p:sp>
        <p:nvSpPr>
          <p:cNvPr id="201"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a:lnSpc>
                <a:spcPct val="134000"/>
              </a:lnSpc>
              <a:buNone/>
              <a:tabLst>
                <a:tab algn="l" pos="0"/>
              </a:tabLst>
            </a:pPr>
            <a:r>
              <a:rPr b="0" lang="en-US" sz="1450" spc="-1" strike="noStrike">
                <a:solidFill>
                  <a:srgbClr val="231f20"/>
                </a:solidFill>
                <a:highlight>
                  <a:srgbClr val="ffffff"/>
                </a:highlight>
                <a:latin typeface="Arial"/>
              </a:rPr>
              <a:t>A decision tree, if it is not too large, may be considerably more understandable to someone without a strong statistics or mathematics background.</a:t>
            </a:r>
            <a:endParaRPr b="0" lang="en-US" sz="1450" spc="-1" strike="noStrike">
              <a:latin typeface="Arial"/>
            </a:endParaRPr>
          </a:p>
          <a:p>
            <a:pPr>
              <a:lnSpc>
                <a:spcPct val="134000"/>
              </a:lnSpc>
              <a:buNone/>
              <a:tabLst>
                <a:tab algn="l" pos="0"/>
              </a:tabLst>
            </a:pPr>
            <a:endParaRPr b="0" lang="en-US" sz="1450" spc="-1" strike="noStrike">
              <a:latin typeface="Arial"/>
            </a:endParaRPr>
          </a:p>
          <a:p>
            <a:pPr>
              <a:lnSpc>
                <a:spcPct val="100000"/>
              </a:lnSpc>
              <a:buNone/>
              <a:tabLst>
                <a:tab algn="l" pos="0"/>
              </a:tabLst>
            </a:pPr>
            <a:endParaRPr b="0" lang="en-US" sz="100" spc="-1" strike="noStrike">
              <a:latin typeface="Arial"/>
            </a:endParaRPr>
          </a:p>
          <a:p>
            <a:pPr>
              <a:lnSpc>
                <a:spcPct val="100000"/>
              </a:lnSpc>
              <a:buNone/>
              <a:tabLst>
                <a:tab algn="l" pos="0"/>
              </a:tabLst>
            </a:pPr>
            <a:endParaRPr b="0" lang="en-US" sz="100" spc="-1" strike="noStrike">
              <a:latin typeface="Arial"/>
            </a:endParaRPr>
          </a:p>
          <a:p>
            <a:pPr>
              <a:lnSpc>
                <a:spcPct val="100000"/>
              </a:lnSpc>
              <a:buNone/>
              <a:tabLst>
                <a:tab algn="l" pos="0"/>
              </a:tabLst>
            </a:pPr>
            <a:endParaRPr b="0" lang="en-US" sz="100" spc="-1" strike="noStrike">
              <a:latin typeface="Arial"/>
            </a:endParaRPr>
          </a:p>
          <a:p>
            <a:pPr>
              <a:lnSpc>
                <a:spcPct val="100000"/>
              </a:lnSpc>
              <a:buNone/>
              <a:tabLst>
                <a:tab algn="l" pos="0"/>
              </a:tabLst>
            </a:pPr>
            <a:endParaRPr b="0" lang="en-US" sz="100" spc="-1" strike="noStrike">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PlaceHolder 1"/>
          <p:cNvSpPr>
            <a:spLocks noGrp="1"/>
          </p:cNvSpPr>
          <p:nvPr>
            <p:ph type="sldImg"/>
          </p:nvPr>
        </p:nvSpPr>
        <p:spPr>
          <a:xfrm>
            <a:off x="381240" y="685800"/>
            <a:ext cx="6095520" cy="3428640"/>
          </a:xfrm>
          <a:prstGeom prst="rect">
            <a:avLst/>
          </a:prstGeom>
          <a:ln w="0">
            <a:noFill/>
          </a:ln>
        </p:spPr>
      </p:sp>
      <p:sp>
        <p:nvSpPr>
          <p:cNvPr id="203"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a:lnSpc>
                <a:spcPct val="134000"/>
              </a:lnSpc>
              <a:buNone/>
              <a:tabLst>
                <a:tab algn="l" pos="0"/>
              </a:tabLst>
            </a:pPr>
            <a:r>
              <a:rPr b="0" lang="en-US" sz="1450" spc="-1" strike="noStrike">
                <a:solidFill>
                  <a:srgbClr val="231f20"/>
                </a:solidFill>
                <a:highlight>
                  <a:srgbClr val="ffffff"/>
                </a:highlight>
                <a:latin typeface="Arial"/>
              </a:rPr>
              <a:t>A decision tree, if it is not too large, may be considerably more understandable to someone without a strong statistics or mathematics background.</a:t>
            </a:r>
            <a:endParaRPr b="0" lang="en-US" sz="1450" spc="-1" strike="noStrike">
              <a:latin typeface="Arial"/>
            </a:endParaRPr>
          </a:p>
          <a:p>
            <a:pPr>
              <a:lnSpc>
                <a:spcPct val="134000"/>
              </a:lnSpc>
              <a:buNone/>
              <a:tabLst>
                <a:tab algn="l" pos="0"/>
              </a:tabLst>
            </a:pPr>
            <a:endParaRPr b="0" lang="en-US" sz="1450" spc="-1" strike="noStrike">
              <a:latin typeface="Arial"/>
            </a:endParaRPr>
          </a:p>
          <a:p>
            <a:pPr>
              <a:lnSpc>
                <a:spcPct val="100000"/>
              </a:lnSpc>
              <a:buNone/>
              <a:tabLst>
                <a:tab algn="l" pos="0"/>
              </a:tabLst>
            </a:pPr>
            <a:endParaRPr b="0" lang="en-US" sz="100" spc="-1" strike="noStrike">
              <a:latin typeface="Arial"/>
            </a:endParaRPr>
          </a:p>
          <a:p>
            <a:pPr>
              <a:lnSpc>
                <a:spcPct val="100000"/>
              </a:lnSpc>
              <a:buNone/>
              <a:tabLst>
                <a:tab algn="l" pos="0"/>
              </a:tabLst>
            </a:pPr>
            <a:endParaRPr b="0" lang="en-US" sz="100" spc="-1" strike="noStrike">
              <a:latin typeface="Arial"/>
            </a:endParaRPr>
          </a:p>
          <a:p>
            <a:pPr>
              <a:lnSpc>
                <a:spcPct val="100000"/>
              </a:lnSpc>
              <a:buNone/>
              <a:tabLst>
                <a:tab algn="l" pos="0"/>
              </a:tabLst>
            </a:pPr>
            <a:endParaRPr b="0" lang="en-US" sz="100" spc="-1" strike="noStrike">
              <a:latin typeface="Arial"/>
            </a:endParaRPr>
          </a:p>
          <a:p>
            <a:pPr>
              <a:lnSpc>
                <a:spcPct val="100000"/>
              </a:lnSpc>
              <a:buNone/>
              <a:tabLst>
                <a:tab algn="l" pos="0"/>
              </a:tabLst>
            </a:pPr>
            <a:endParaRPr b="0" lang="en-US" sz="1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PlaceHolder 1"/>
          <p:cNvSpPr>
            <a:spLocks noGrp="1"/>
          </p:cNvSpPr>
          <p:nvPr>
            <p:ph type="sldImg"/>
          </p:nvPr>
        </p:nvSpPr>
        <p:spPr>
          <a:xfrm>
            <a:off x="381240" y="685800"/>
            <a:ext cx="6095520" cy="3428640"/>
          </a:xfrm>
          <a:prstGeom prst="rect">
            <a:avLst/>
          </a:prstGeom>
          <a:ln w="0">
            <a:noFill/>
          </a:ln>
        </p:spPr>
      </p:sp>
      <p:sp>
        <p:nvSpPr>
          <p:cNvPr id="173"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a:lnSpc>
                <a:spcPct val="100000"/>
              </a:lnSpc>
              <a:buNone/>
              <a:tabLst>
                <a:tab algn="l" pos="0"/>
              </a:tabLst>
            </a:pPr>
            <a:r>
              <a:rPr b="0" lang="en-US" sz="1400" spc="-1" strike="noStrike">
                <a:latin typeface="Arial"/>
              </a:rPr>
              <a:t>Predictive modeling is finding a model of the target variable using other attributes. </a:t>
            </a:r>
            <a:endParaRPr b="0" lang="en-US" sz="1400" spc="-1" strike="noStrike">
              <a:latin typeface="Arial"/>
            </a:endParaRPr>
          </a:p>
          <a:p>
            <a:pPr>
              <a:lnSpc>
                <a:spcPct val="100000"/>
              </a:lnSpc>
              <a:buNone/>
              <a:tabLst>
                <a:tab algn="l" pos="0"/>
              </a:tabLst>
            </a:pPr>
            <a:endParaRPr b="0" lang="en-US" sz="1400" spc="-1" strike="noStrike">
              <a:latin typeface="Arial"/>
            </a:endParaRPr>
          </a:p>
          <a:p>
            <a:pPr>
              <a:lnSpc>
                <a:spcPct val="100000"/>
              </a:lnSpc>
              <a:buNone/>
              <a:tabLst>
                <a:tab algn="l" pos="0"/>
              </a:tabLst>
            </a:pPr>
            <a:r>
              <a:rPr b="0" lang="en-US" sz="1400" spc="-1" strike="noStrike">
                <a:latin typeface="Arial"/>
              </a:rPr>
              <a:t>In Chapter 3, we built a Supervised Segmentation Model by recursively finding informative attributes. </a:t>
            </a:r>
            <a:endParaRPr b="0" lang="en-US" sz="1400" spc="-1" strike="noStrike">
              <a:latin typeface="Arial"/>
            </a:endParaRPr>
          </a:p>
          <a:p>
            <a:pPr>
              <a:lnSpc>
                <a:spcPct val="100000"/>
              </a:lnSpc>
              <a:buNone/>
              <a:tabLst>
                <a:tab algn="l" pos="0"/>
              </a:tabLst>
            </a:pPr>
            <a:r>
              <a:rPr b="0" lang="en-US" sz="1400" spc="-1" strike="noStrike">
                <a:latin typeface="Arial"/>
              </a:rPr>
              <a:t>We produced the model structure and parameters from the data. </a:t>
            </a:r>
            <a:endParaRPr b="0" lang="en-US" sz="1400" spc="-1" strike="noStrike">
              <a:latin typeface="Arial"/>
            </a:endParaRPr>
          </a:p>
          <a:p>
            <a:pPr>
              <a:lnSpc>
                <a:spcPct val="100000"/>
              </a:lnSpc>
              <a:buNone/>
              <a:tabLst>
                <a:tab algn="l" pos="0"/>
              </a:tabLst>
            </a:pPr>
            <a:endParaRPr b="0" lang="en-US" sz="1400" spc="-1" strike="noStrike">
              <a:latin typeface="Arial"/>
            </a:endParaRPr>
          </a:p>
          <a:p>
            <a:pPr>
              <a:lnSpc>
                <a:spcPct val="100000"/>
              </a:lnSpc>
              <a:buNone/>
              <a:tabLst>
                <a:tab algn="l" pos="0"/>
              </a:tabLst>
            </a:pPr>
            <a:endParaRPr b="0" lang="en-US" sz="1100" spc="-1" strike="noStrike">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PlaceHolder 1"/>
          <p:cNvSpPr>
            <a:spLocks noGrp="1"/>
          </p:cNvSpPr>
          <p:nvPr>
            <p:ph type="sldImg"/>
          </p:nvPr>
        </p:nvSpPr>
        <p:spPr>
          <a:xfrm>
            <a:off x="381240" y="685800"/>
            <a:ext cx="6095520" cy="3428640"/>
          </a:xfrm>
          <a:prstGeom prst="rect">
            <a:avLst/>
          </a:prstGeom>
          <a:ln w="0">
            <a:noFill/>
          </a:ln>
        </p:spPr>
      </p:sp>
      <p:sp>
        <p:nvSpPr>
          <p:cNvPr id="205"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a:lnSpc>
                <a:spcPct val="134000"/>
              </a:lnSpc>
              <a:buNone/>
              <a:tabLst>
                <a:tab algn="l" pos="0"/>
              </a:tabLst>
            </a:pPr>
            <a:r>
              <a:rPr b="0" lang="en-US" sz="1450" spc="-1" strike="noStrike">
                <a:solidFill>
                  <a:srgbClr val="231f20"/>
                </a:solidFill>
                <a:highlight>
                  <a:srgbClr val="ffffff"/>
                </a:highlight>
                <a:latin typeface="Arial"/>
              </a:rPr>
              <a:t>A decision tree, if it is not too large, may be considerably more understandable to someone without a strong statistics or mathematics background.</a:t>
            </a:r>
            <a:endParaRPr b="0" lang="en-US" sz="1450" spc="-1" strike="noStrike">
              <a:latin typeface="Arial"/>
            </a:endParaRPr>
          </a:p>
          <a:p>
            <a:pPr>
              <a:lnSpc>
                <a:spcPct val="134000"/>
              </a:lnSpc>
              <a:buNone/>
              <a:tabLst>
                <a:tab algn="l" pos="0"/>
              </a:tabLst>
            </a:pPr>
            <a:endParaRPr b="0" lang="en-US" sz="1450" spc="-1" strike="noStrike">
              <a:latin typeface="Arial"/>
            </a:endParaRPr>
          </a:p>
          <a:p>
            <a:pPr>
              <a:lnSpc>
                <a:spcPct val="100000"/>
              </a:lnSpc>
              <a:buNone/>
              <a:tabLst>
                <a:tab algn="l" pos="0"/>
              </a:tabLst>
            </a:pPr>
            <a:endParaRPr b="0" lang="en-US" sz="100" spc="-1" strike="noStrike">
              <a:latin typeface="Arial"/>
            </a:endParaRPr>
          </a:p>
          <a:p>
            <a:pPr>
              <a:lnSpc>
                <a:spcPct val="100000"/>
              </a:lnSpc>
              <a:buNone/>
              <a:tabLst>
                <a:tab algn="l" pos="0"/>
              </a:tabLst>
            </a:pPr>
            <a:endParaRPr b="0" lang="en-US" sz="100" spc="-1" strike="noStrike">
              <a:latin typeface="Arial"/>
            </a:endParaRPr>
          </a:p>
          <a:p>
            <a:pPr>
              <a:lnSpc>
                <a:spcPct val="100000"/>
              </a:lnSpc>
              <a:buNone/>
              <a:tabLst>
                <a:tab algn="l" pos="0"/>
              </a:tabLst>
            </a:pPr>
            <a:endParaRPr b="0" lang="en-US" sz="100" spc="-1" strike="noStrike">
              <a:latin typeface="Arial"/>
            </a:endParaRPr>
          </a:p>
          <a:p>
            <a:pPr>
              <a:lnSpc>
                <a:spcPct val="100000"/>
              </a:lnSpc>
              <a:buNone/>
              <a:tabLst>
                <a:tab algn="l" pos="0"/>
              </a:tabLst>
            </a:pPr>
            <a:endParaRPr b="0" lang="en-US" sz="100" spc="-1" strike="noStrike">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PlaceHolder 1"/>
          <p:cNvSpPr>
            <a:spLocks noGrp="1"/>
          </p:cNvSpPr>
          <p:nvPr>
            <p:ph type="sldImg"/>
          </p:nvPr>
        </p:nvSpPr>
        <p:spPr>
          <a:xfrm>
            <a:off x="381240" y="685800"/>
            <a:ext cx="6095520" cy="3428640"/>
          </a:xfrm>
          <a:prstGeom prst="rect">
            <a:avLst/>
          </a:prstGeom>
          <a:ln w="0">
            <a:noFill/>
          </a:ln>
        </p:spPr>
      </p:sp>
      <p:sp>
        <p:nvSpPr>
          <p:cNvPr id="207"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a:lnSpc>
                <a:spcPct val="134000"/>
              </a:lnSpc>
              <a:buNone/>
              <a:tabLst>
                <a:tab algn="l" pos="0"/>
              </a:tabLst>
            </a:pPr>
            <a:r>
              <a:rPr b="0" lang="en-US" sz="1450" spc="-1" strike="noStrike">
                <a:solidFill>
                  <a:srgbClr val="231f20"/>
                </a:solidFill>
                <a:highlight>
                  <a:srgbClr val="ffffff"/>
                </a:highlight>
                <a:latin typeface="Arial"/>
              </a:rPr>
              <a:t>A decision tree, if it is not too large, may be considerably more understandable to someone without a strong statistics or mathematics background.</a:t>
            </a:r>
            <a:endParaRPr b="0" lang="en-US" sz="1450" spc="-1" strike="noStrike">
              <a:latin typeface="Arial"/>
            </a:endParaRPr>
          </a:p>
          <a:p>
            <a:pPr>
              <a:lnSpc>
                <a:spcPct val="134000"/>
              </a:lnSpc>
              <a:buNone/>
              <a:tabLst>
                <a:tab algn="l" pos="0"/>
              </a:tabLst>
            </a:pPr>
            <a:endParaRPr b="0" lang="en-US" sz="1450" spc="-1" strike="noStrike">
              <a:latin typeface="Arial"/>
            </a:endParaRPr>
          </a:p>
          <a:p>
            <a:pPr>
              <a:lnSpc>
                <a:spcPct val="100000"/>
              </a:lnSpc>
              <a:buNone/>
              <a:tabLst>
                <a:tab algn="l" pos="0"/>
              </a:tabLst>
            </a:pPr>
            <a:endParaRPr b="0" lang="en-US" sz="100" spc="-1" strike="noStrike">
              <a:latin typeface="Arial"/>
            </a:endParaRPr>
          </a:p>
          <a:p>
            <a:pPr>
              <a:lnSpc>
                <a:spcPct val="100000"/>
              </a:lnSpc>
              <a:buNone/>
              <a:tabLst>
                <a:tab algn="l" pos="0"/>
              </a:tabLst>
            </a:pPr>
            <a:endParaRPr b="0" lang="en-US" sz="100" spc="-1" strike="noStrike">
              <a:latin typeface="Arial"/>
            </a:endParaRPr>
          </a:p>
          <a:p>
            <a:pPr>
              <a:lnSpc>
                <a:spcPct val="100000"/>
              </a:lnSpc>
              <a:buNone/>
              <a:tabLst>
                <a:tab algn="l" pos="0"/>
              </a:tabLst>
            </a:pPr>
            <a:endParaRPr b="0" lang="en-US" sz="100" spc="-1" strike="noStrike">
              <a:latin typeface="Arial"/>
            </a:endParaRPr>
          </a:p>
          <a:p>
            <a:pPr>
              <a:lnSpc>
                <a:spcPct val="100000"/>
              </a:lnSpc>
              <a:buNone/>
              <a:tabLst>
                <a:tab algn="l" pos="0"/>
              </a:tabLst>
            </a:pPr>
            <a:endParaRPr b="0" lang="en-US" sz="100" spc="-1" strike="noStrike">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PlaceHolder 1"/>
          <p:cNvSpPr>
            <a:spLocks noGrp="1"/>
          </p:cNvSpPr>
          <p:nvPr>
            <p:ph type="sldImg"/>
          </p:nvPr>
        </p:nvSpPr>
        <p:spPr>
          <a:xfrm>
            <a:off x="381240" y="685800"/>
            <a:ext cx="6095520" cy="3428640"/>
          </a:xfrm>
          <a:prstGeom prst="rect">
            <a:avLst/>
          </a:prstGeom>
          <a:ln w="0">
            <a:noFill/>
          </a:ln>
        </p:spPr>
      </p:sp>
      <p:sp>
        <p:nvSpPr>
          <p:cNvPr id="209"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a:lnSpc>
                <a:spcPct val="134000"/>
              </a:lnSpc>
              <a:buNone/>
              <a:tabLst>
                <a:tab algn="l" pos="0"/>
              </a:tabLst>
            </a:pPr>
            <a:r>
              <a:rPr b="0" lang="en-US" sz="1450" spc="-1" strike="noStrike">
                <a:solidFill>
                  <a:srgbClr val="231f20"/>
                </a:solidFill>
                <a:highlight>
                  <a:srgbClr val="ffffff"/>
                </a:highlight>
                <a:latin typeface="Arial"/>
              </a:rPr>
              <a:t>A decision tree, if it is not too large, may be considerably more understandable to someone without a strong statistics or mathematics background.</a:t>
            </a:r>
            <a:endParaRPr b="0" lang="en-US" sz="1450" spc="-1" strike="noStrike">
              <a:latin typeface="Arial"/>
            </a:endParaRPr>
          </a:p>
          <a:p>
            <a:pPr>
              <a:lnSpc>
                <a:spcPct val="134000"/>
              </a:lnSpc>
              <a:buNone/>
              <a:tabLst>
                <a:tab algn="l" pos="0"/>
              </a:tabLst>
            </a:pPr>
            <a:endParaRPr b="0" lang="en-US" sz="1450" spc="-1" strike="noStrike">
              <a:latin typeface="Arial"/>
            </a:endParaRPr>
          </a:p>
          <a:p>
            <a:pPr>
              <a:lnSpc>
                <a:spcPct val="100000"/>
              </a:lnSpc>
              <a:buNone/>
              <a:tabLst>
                <a:tab algn="l" pos="0"/>
              </a:tabLst>
            </a:pPr>
            <a:endParaRPr b="0" lang="en-US" sz="100" spc="-1" strike="noStrike">
              <a:latin typeface="Arial"/>
            </a:endParaRPr>
          </a:p>
          <a:p>
            <a:pPr>
              <a:lnSpc>
                <a:spcPct val="100000"/>
              </a:lnSpc>
              <a:buNone/>
              <a:tabLst>
                <a:tab algn="l" pos="0"/>
              </a:tabLst>
            </a:pPr>
            <a:endParaRPr b="0" lang="en-US" sz="100" spc="-1" strike="noStrike">
              <a:latin typeface="Arial"/>
            </a:endParaRPr>
          </a:p>
          <a:p>
            <a:pPr>
              <a:lnSpc>
                <a:spcPct val="100000"/>
              </a:lnSpc>
              <a:buNone/>
              <a:tabLst>
                <a:tab algn="l" pos="0"/>
              </a:tabLst>
            </a:pPr>
            <a:endParaRPr b="0" lang="en-US" sz="100" spc="-1" strike="noStrike">
              <a:latin typeface="Arial"/>
            </a:endParaRPr>
          </a:p>
          <a:p>
            <a:pPr>
              <a:lnSpc>
                <a:spcPct val="100000"/>
              </a:lnSpc>
              <a:buNone/>
              <a:tabLst>
                <a:tab algn="l" pos="0"/>
              </a:tabLst>
            </a:pPr>
            <a:endParaRPr b="0" lang="en-US" sz="100" spc="-1" strike="noStrike">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PlaceHolder 1"/>
          <p:cNvSpPr>
            <a:spLocks noGrp="1"/>
          </p:cNvSpPr>
          <p:nvPr>
            <p:ph type="sldImg"/>
          </p:nvPr>
        </p:nvSpPr>
        <p:spPr>
          <a:xfrm>
            <a:off x="381240" y="685800"/>
            <a:ext cx="6095520" cy="3428640"/>
          </a:xfrm>
          <a:prstGeom prst="rect">
            <a:avLst/>
          </a:prstGeom>
          <a:ln w="0">
            <a:noFill/>
          </a:ln>
        </p:spPr>
      </p:sp>
      <p:sp>
        <p:nvSpPr>
          <p:cNvPr id="211"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a:lnSpc>
                <a:spcPct val="100000"/>
              </a:lnSpc>
              <a:buNone/>
              <a:tabLst>
                <a:tab algn="l" pos="0"/>
              </a:tabLst>
            </a:pPr>
            <a:r>
              <a:rPr b="0" lang="en-US" sz="1800" spc="-1" strike="noStrike">
                <a:solidFill>
                  <a:srgbClr val="000000"/>
                </a:solidFill>
                <a:latin typeface="Arial"/>
              </a:rPr>
              <a:t>L</a:t>
            </a:r>
            <a:endParaRPr b="0" lang="en-US" sz="1800" spc="-1" strike="noStrike">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PlaceHolder 1"/>
          <p:cNvSpPr>
            <a:spLocks noGrp="1"/>
          </p:cNvSpPr>
          <p:nvPr>
            <p:ph type="sldImg"/>
          </p:nvPr>
        </p:nvSpPr>
        <p:spPr>
          <a:xfrm>
            <a:off x="381240" y="685800"/>
            <a:ext cx="6095520" cy="3428640"/>
          </a:xfrm>
          <a:prstGeom prst="rect">
            <a:avLst/>
          </a:prstGeom>
          <a:ln w="0">
            <a:noFill/>
          </a:ln>
        </p:spPr>
      </p:sp>
      <p:sp>
        <p:nvSpPr>
          <p:cNvPr id="213"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a:lnSpc>
                <a:spcPct val="100000"/>
              </a:lnSpc>
              <a:buNone/>
              <a:tabLst>
                <a:tab algn="l" pos="0"/>
              </a:tabLst>
            </a:pPr>
            <a:r>
              <a:rPr b="0" lang="en-US" sz="1800" spc="-1" strike="noStrike">
                <a:solidFill>
                  <a:srgbClr val="000000"/>
                </a:solidFill>
                <a:latin typeface="Arial"/>
              </a:rPr>
              <a:t>L</a:t>
            </a:r>
            <a:endParaRPr b="0" lang="en-US" sz="1800" spc="-1" strike="noStrike">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PlaceHolder 1"/>
          <p:cNvSpPr>
            <a:spLocks noGrp="1"/>
          </p:cNvSpPr>
          <p:nvPr>
            <p:ph type="sldImg"/>
          </p:nvPr>
        </p:nvSpPr>
        <p:spPr>
          <a:xfrm>
            <a:off x="381240" y="685800"/>
            <a:ext cx="6095520" cy="3428640"/>
          </a:xfrm>
          <a:prstGeom prst="rect">
            <a:avLst/>
          </a:prstGeom>
          <a:ln w="0">
            <a:noFill/>
          </a:ln>
        </p:spPr>
      </p:sp>
      <p:sp>
        <p:nvSpPr>
          <p:cNvPr id="215"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a:lnSpc>
                <a:spcPct val="100000"/>
              </a:lnSpc>
              <a:buNone/>
              <a:tabLst>
                <a:tab algn="l" pos="0"/>
              </a:tabLst>
            </a:pPr>
            <a:endParaRPr b="0" lang="en-US" sz="1800" spc="-1" strike="noStrike">
              <a:latin typeface="Arial"/>
            </a:endParaRPr>
          </a:p>
          <a:p>
            <a:pPr>
              <a:lnSpc>
                <a:spcPct val="100000"/>
              </a:lnSpc>
              <a:buNone/>
              <a:tabLst>
                <a:tab algn="l" pos="0"/>
              </a:tabLst>
            </a:pPr>
            <a:endParaRPr b="0" lang="en-US" sz="1800" spc="-1" strike="noStrike">
              <a:latin typeface="Arial"/>
            </a:endParaRPr>
          </a:p>
          <a:p>
            <a:pPr>
              <a:lnSpc>
                <a:spcPct val="100000"/>
              </a:lnSpc>
              <a:buNone/>
              <a:tabLst>
                <a:tab algn="l" pos="0"/>
              </a:tabLst>
            </a:pPr>
            <a:endParaRPr b="0" lang="en-US" sz="1100" spc="-1" strike="noStrike">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PlaceHolder 1"/>
          <p:cNvSpPr>
            <a:spLocks noGrp="1"/>
          </p:cNvSpPr>
          <p:nvPr>
            <p:ph type="sldImg"/>
          </p:nvPr>
        </p:nvSpPr>
        <p:spPr>
          <a:xfrm>
            <a:off x="381240" y="685800"/>
            <a:ext cx="6095520" cy="3428640"/>
          </a:xfrm>
          <a:prstGeom prst="rect">
            <a:avLst/>
          </a:prstGeom>
          <a:ln w="0">
            <a:noFill/>
          </a:ln>
        </p:spPr>
      </p:sp>
      <p:sp>
        <p:nvSpPr>
          <p:cNvPr id="217"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a:lnSpc>
                <a:spcPct val="100000"/>
              </a:lnSpc>
              <a:buNone/>
              <a:tabLst>
                <a:tab algn="l" pos="0"/>
              </a:tabLst>
            </a:pPr>
            <a:r>
              <a:rPr b="0" lang="en-US" sz="1500" spc="-1" strike="noStrike">
                <a:solidFill>
                  <a:srgbClr val="000000"/>
                </a:solidFill>
                <a:latin typeface="Arial"/>
              </a:rPr>
              <a:t>Data mining is the process of discovering patterns and insights from large and complex datasets. Linear regression, logistic regression, support vector machines, and neural networks are techniques that can be used for data mining. </a:t>
            </a:r>
            <a:endParaRPr b="0" lang="en-US" sz="1500" spc="-1" strike="noStrike">
              <a:latin typeface="Arial"/>
            </a:endParaRPr>
          </a:p>
          <a:p>
            <a:pPr>
              <a:lnSpc>
                <a:spcPct val="100000"/>
              </a:lnSpc>
              <a:buNone/>
              <a:tabLst>
                <a:tab algn="l" pos="0"/>
              </a:tabLst>
            </a:pPr>
            <a:endParaRPr b="0" lang="en-US" sz="1500" spc="-1" strike="noStrike">
              <a:latin typeface="Arial"/>
            </a:endParaRPr>
          </a:p>
          <a:p>
            <a:pPr>
              <a:lnSpc>
                <a:spcPct val="100000"/>
              </a:lnSpc>
              <a:buNone/>
              <a:tabLst>
                <a:tab algn="l" pos="0"/>
              </a:tabLst>
            </a:pPr>
            <a:r>
              <a:rPr b="0" lang="en-US" sz="1500" spc="-1" strike="noStrike">
                <a:solidFill>
                  <a:srgbClr val="000000"/>
                </a:solidFill>
                <a:latin typeface="Arial"/>
              </a:rPr>
              <a:t>Here we can make a brief description of each technique:</a:t>
            </a:r>
            <a:endParaRPr b="0" lang="en-US" sz="1500" spc="-1" strike="noStrike">
              <a:latin typeface="Arial"/>
            </a:endParaRPr>
          </a:p>
          <a:p>
            <a:pPr>
              <a:lnSpc>
                <a:spcPct val="100000"/>
              </a:lnSpc>
              <a:buNone/>
              <a:tabLst>
                <a:tab algn="l" pos="0"/>
              </a:tabLst>
            </a:pPr>
            <a:endParaRPr b="0" lang="en-US" sz="1500" spc="-1" strike="noStrike">
              <a:latin typeface="Arial"/>
            </a:endParaRPr>
          </a:p>
          <a:p>
            <a:pPr>
              <a:lnSpc>
                <a:spcPct val="100000"/>
              </a:lnSpc>
              <a:buNone/>
              <a:tabLst>
                <a:tab algn="l" pos="0"/>
              </a:tabLst>
            </a:pPr>
            <a:r>
              <a:rPr b="0" lang="en-US" sz="1500" spc="-1" strike="noStrike">
                <a:solidFill>
                  <a:srgbClr val="000000"/>
                </a:solidFill>
                <a:latin typeface="Arial"/>
              </a:rPr>
              <a:t>•  </a:t>
            </a:r>
            <a:r>
              <a:rPr b="0" lang="en-US" sz="1500" spc="-1" strike="noStrike">
                <a:solidFill>
                  <a:srgbClr val="000000"/>
                </a:solidFill>
                <a:latin typeface="Arial"/>
              </a:rPr>
              <a:t>Linear regression: can be used for predicting a continuous outcome, such as the price of a house, based on some features, such as the size, location, and condition of the house.</a:t>
            </a:r>
            <a:endParaRPr b="0" lang="en-US" sz="1500" spc="-1" strike="noStrike">
              <a:latin typeface="Arial"/>
            </a:endParaRPr>
          </a:p>
          <a:p>
            <a:pPr>
              <a:lnSpc>
                <a:spcPct val="100000"/>
              </a:lnSpc>
              <a:buNone/>
              <a:tabLst>
                <a:tab algn="l" pos="0"/>
              </a:tabLst>
            </a:pPr>
            <a:endParaRPr b="0" lang="en-US" sz="1500" spc="-1" strike="noStrike">
              <a:latin typeface="Arial"/>
            </a:endParaRPr>
          </a:p>
          <a:p>
            <a:pPr>
              <a:lnSpc>
                <a:spcPct val="100000"/>
              </a:lnSpc>
              <a:buNone/>
              <a:tabLst>
                <a:tab algn="l" pos="0"/>
              </a:tabLst>
            </a:pPr>
            <a:r>
              <a:rPr b="0" lang="en-US" sz="1500" spc="-1" strike="noStrike">
                <a:solidFill>
                  <a:srgbClr val="000000"/>
                </a:solidFill>
                <a:latin typeface="Arial"/>
              </a:rPr>
              <a:t>•  </a:t>
            </a:r>
            <a:r>
              <a:rPr b="0" lang="en-US" sz="1500" spc="-1" strike="noStrike">
                <a:solidFill>
                  <a:srgbClr val="000000"/>
                </a:solidFill>
                <a:latin typeface="Arial"/>
              </a:rPr>
              <a:t>Logistic regression: can be used for predicting a categorical outcome, such as whether a customer will buy a product or not, based on some features, such as the age, gender, and income of the customer.</a:t>
            </a:r>
            <a:endParaRPr b="0" lang="en-US" sz="1500" spc="-1" strike="noStrike">
              <a:latin typeface="Arial"/>
            </a:endParaRPr>
          </a:p>
          <a:p>
            <a:pPr>
              <a:lnSpc>
                <a:spcPct val="100000"/>
              </a:lnSpc>
              <a:buNone/>
              <a:tabLst>
                <a:tab algn="l" pos="0"/>
              </a:tabLst>
            </a:pPr>
            <a:endParaRPr b="0" lang="en-US" sz="1500" spc="-1" strike="noStrike">
              <a:latin typeface="Arial"/>
            </a:endParaRPr>
          </a:p>
          <a:p>
            <a:pPr>
              <a:lnSpc>
                <a:spcPct val="100000"/>
              </a:lnSpc>
              <a:buNone/>
              <a:tabLst>
                <a:tab algn="l" pos="0"/>
              </a:tabLst>
            </a:pPr>
            <a:r>
              <a:rPr b="0" lang="en-US" sz="1500" spc="-1" strike="noStrike">
                <a:solidFill>
                  <a:srgbClr val="000000"/>
                </a:solidFill>
                <a:latin typeface="Arial"/>
              </a:rPr>
              <a:t>•  </a:t>
            </a:r>
            <a:r>
              <a:rPr b="0" lang="en-US" sz="1500" spc="-1" strike="noStrike">
                <a:solidFill>
                  <a:srgbClr val="000000"/>
                </a:solidFill>
                <a:latin typeface="Arial"/>
              </a:rPr>
              <a:t>Support vector machines: can be used for solving complex and non-linear classification problems, such as image recognition, text analysis, and cancer detection.</a:t>
            </a:r>
            <a:endParaRPr b="0" lang="en-US" sz="1500" spc="-1" strike="noStrike">
              <a:latin typeface="Arial"/>
            </a:endParaRPr>
          </a:p>
          <a:p>
            <a:pPr>
              <a:lnSpc>
                <a:spcPct val="100000"/>
              </a:lnSpc>
              <a:buNone/>
              <a:tabLst>
                <a:tab algn="l" pos="0"/>
              </a:tabLst>
            </a:pPr>
            <a:endParaRPr b="0" lang="en-US" sz="1500" spc="-1" strike="noStrike">
              <a:latin typeface="Arial"/>
            </a:endParaRPr>
          </a:p>
          <a:p>
            <a:pPr>
              <a:lnSpc>
                <a:spcPct val="100000"/>
              </a:lnSpc>
              <a:buNone/>
              <a:tabLst>
                <a:tab algn="l" pos="0"/>
              </a:tabLst>
            </a:pPr>
            <a:r>
              <a:rPr b="0" lang="en-US" sz="1500" spc="-1" strike="noStrike">
                <a:solidFill>
                  <a:srgbClr val="000000"/>
                </a:solidFill>
                <a:latin typeface="Arial"/>
              </a:rPr>
              <a:t>•  </a:t>
            </a:r>
            <a:r>
              <a:rPr b="0" lang="en-US" sz="1500" spc="-1" strike="noStrike">
                <a:solidFill>
                  <a:srgbClr val="000000"/>
                </a:solidFill>
                <a:latin typeface="Arial"/>
              </a:rPr>
              <a:t>Neural networks: can be used for various data mining tasks, such as classification, regression, clustering, association, and anomaly detection .</a:t>
            </a:r>
            <a:endParaRPr b="0" lang="en-US" sz="1500" spc="-1" strike="noStrike">
              <a:latin typeface="Arial"/>
            </a:endParaRPr>
          </a:p>
          <a:p>
            <a:pPr>
              <a:lnSpc>
                <a:spcPct val="100000"/>
              </a:lnSpc>
              <a:buNone/>
              <a:tabLst>
                <a:tab algn="l" pos="0"/>
              </a:tabLst>
            </a:pPr>
            <a:endParaRPr b="0" lang="en-US" sz="1500" spc="-1" strike="noStrike">
              <a:latin typeface="Arial"/>
            </a:endParaRPr>
          </a:p>
          <a:p>
            <a:pPr>
              <a:lnSpc>
                <a:spcPct val="100000"/>
              </a:lnSpc>
              <a:buNone/>
              <a:tabLst>
                <a:tab algn="l" pos="0"/>
              </a:tabLst>
            </a:pPr>
            <a:endParaRPr b="0" lang="en-US" sz="1500" spc="-1" strike="noStrike">
              <a:latin typeface="Arial"/>
            </a:endParaRPr>
          </a:p>
          <a:p>
            <a:pPr>
              <a:lnSpc>
                <a:spcPct val="100000"/>
              </a:lnSpc>
              <a:buNone/>
              <a:tabLst>
                <a:tab algn="l" pos="0"/>
              </a:tabLst>
            </a:pPr>
            <a:endParaRPr b="0" lang="en-US" sz="1500" spc="-1" strike="noStrike">
              <a:latin typeface="Arial"/>
            </a:endParaRPr>
          </a:p>
          <a:p>
            <a:pPr>
              <a:lnSpc>
                <a:spcPct val="100000"/>
              </a:lnSpc>
              <a:buNone/>
              <a:tabLst>
                <a:tab algn="l" pos="0"/>
              </a:tabLst>
            </a:pPr>
            <a:endParaRPr b="0" lang="en-US" sz="15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PlaceHolder 1"/>
          <p:cNvSpPr>
            <a:spLocks noGrp="1"/>
          </p:cNvSpPr>
          <p:nvPr>
            <p:ph type="sldImg"/>
          </p:nvPr>
        </p:nvSpPr>
        <p:spPr>
          <a:xfrm>
            <a:off x="381240" y="685800"/>
            <a:ext cx="6095520" cy="3428640"/>
          </a:xfrm>
          <a:prstGeom prst="rect">
            <a:avLst/>
          </a:prstGeom>
          <a:ln w="0">
            <a:noFill/>
          </a:ln>
        </p:spPr>
      </p:sp>
      <p:sp>
        <p:nvSpPr>
          <p:cNvPr id="175"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a:lnSpc>
                <a:spcPct val="100000"/>
              </a:lnSpc>
              <a:buNone/>
              <a:tabLst>
                <a:tab algn="l" pos="0"/>
              </a:tabLst>
            </a:pPr>
            <a:r>
              <a:rPr b="0" lang="en-US" sz="1100" spc="-1" strike="noStrike">
                <a:solidFill>
                  <a:srgbClr val="000000"/>
                </a:solidFill>
                <a:latin typeface="Arial"/>
              </a:rPr>
              <a:t>In this chapter, we are going to learn:</a:t>
            </a:r>
            <a:endParaRPr b="0" lang="en-US" sz="1100" spc="-1" strike="noStrike">
              <a:latin typeface="Arial"/>
            </a:endParaRPr>
          </a:p>
          <a:p>
            <a:pPr>
              <a:lnSpc>
                <a:spcPct val="100000"/>
              </a:lnSpc>
              <a:buNone/>
              <a:tabLst>
                <a:tab algn="l" pos="0"/>
              </a:tabLst>
            </a:pPr>
            <a:r>
              <a:rPr b="0" lang="en-US" sz="1100" spc="-1" strike="noStrike">
                <a:solidFill>
                  <a:srgbClr val="000000"/>
                </a:solidFill>
                <a:latin typeface="Arial"/>
              </a:rPr>
              <a:t>Another method to specify the Model Structure and find the Best Parameters from the data. </a:t>
            </a:r>
            <a:endParaRPr b="0" lang="en-US" sz="1100" spc="-1" strike="noStrike">
              <a:latin typeface="Arial"/>
            </a:endParaRPr>
          </a:p>
          <a:p>
            <a:pPr>
              <a:lnSpc>
                <a:spcPct val="100000"/>
              </a:lnSpc>
              <a:buNone/>
              <a:tabLst>
                <a:tab algn="l" pos="0"/>
              </a:tabLst>
            </a:pPr>
            <a:endParaRPr b="0" lang="en-US" sz="1100" spc="-1" strike="noStrike">
              <a:latin typeface="Arial"/>
            </a:endParaRPr>
          </a:p>
          <a:p>
            <a:pPr>
              <a:lnSpc>
                <a:spcPct val="100000"/>
              </a:lnSpc>
              <a:buNone/>
              <a:tabLst>
                <a:tab algn="l" pos="0"/>
              </a:tabLst>
            </a:pPr>
            <a:r>
              <a:rPr b="0" lang="en-US" sz="1100" spc="-1" strike="noStrike">
                <a:solidFill>
                  <a:srgbClr val="000000"/>
                </a:solidFill>
                <a:latin typeface="Arial"/>
              </a:rPr>
              <a:t>This is called parameter learning or parametric modeling. </a:t>
            </a:r>
            <a:endParaRPr b="0" lang="en-US" sz="1100" spc="-1" strike="noStrike">
              <a:latin typeface="Arial"/>
            </a:endParaRPr>
          </a:p>
          <a:p>
            <a:pPr>
              <a:lnSpc>
                <a:spcPct val="100000"/>
              </a:lnSpc>
              <a:buNone/>
              <a:tabLst>
                <a:tab algn="l" pos="0"/>
              </a:tabLst>
            </a:pPr>
            <a:r>
              <a:rPr b="0" lang="en-US" sz="1100" spc="-1" strike="noStrike">
                <a:solidFill>
                  <a:srgbClr val="000000"/>
                </a:solidFill>
                <a:latin typeface="Arial"/>
              </a:rPr>
              <a:t>Many techniques use this method, such as linear regression. </a:t>
            </a:r>
            <a:endParaRPr b="0" lang="en-US" sz="1100" spc="-1" strike="noStrike">
              <a:latin typeface="Arial"/>
            </a:endParaRPr>
          </a:p>
          <a:p>
            <a:pPr>
              <a:lnSpc>
                <a:spcPct val="100000"/>
              </a:lnSpc>
              <a:buNone/>
              <a:tabLst>
                <a:tab algn="l" pos="0"/>
              </a:tabLst>
            </a:pPr>
            <a:r>
              <a:rPr b="0" lang="en-US" sz="1100" spc="-1" strike="noStrike">
                <a:solidFill>
                  <a:srgbClr val="000000"/>
                </a:solidFill>
                <a:latin typeface="Arial"/>
              </a:rPr>
              <a:t>We will see different models for different tasks, such as predicting numeric, binary, or likelihood values.</a:t>
            </a:r>
            <a:endParaRPr b="0" lang="en-US" sz="1100" spc="-1" strike="noStrike">
              <a:latin typeface="Arial"/>
            </a:endParaRPr>
          </a:p>
          <a:p>
            <a:pPr>
              <a:lnSpc>
                <a:spcPct val="100000"/>
              </a:lnSpc>
              <a:buNone/>
              <a:tabLst>
                <a:tab algn="l" pos="0"/>
              </a:tabLst>
            </a:pPr>
            <a:endParaRPr b="0" lang="en-US" sz="11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PlaceHolder 1"/>
          <p:cNvSpPr>
            <a:spLocks noGrp="1"/>
          </p:cNvSpPr>
          <p:nvPr>
            <p:ph type="sldImg"/>
          </p:nvPr>
        </p:nvSpPr>
        <p:spPr>
          <a:xfrm>
            <a:off x="381240" y="685800"/>
            <a:ext cx="6095520" cy="3428640"/>
          </a:xfrm>
          <a:prstGeom prst="rect">
            <a:avLst/>
          </a:prstGeom>
          <a:ln w="0">
            <a:noFill/>
          </a:ln>
        </p:spPr>
      </p:sp>
      <p:sp>
        <p:nvSpPr>
          <p:cNvPr id="177"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a:lnSpc>
                <a:spcPct val="100000"/>
              </a:lnSpc>
              <a:buNone/>
              <a:tabLst>
                <a:tab algn="l" pos="0"/>
              </a:tabLst>
            </a:pPr>
            <a:r>
              <a:rPr b="0" lang="en-US" sz="1100" spc="-1" strike="noStrike">
                <a:latin typeface="Arial"/>
              </a:rPr>
              <a:t>In this chapter, we will divide it into 6 subsections to introduce, </a:t>
            </a:r>
            <a:endParaRPr b="0" lang="en-US" sz="1100" spc="-1" strike="noStrike">
              <a:latin typeface="Arial"/>
            </a:endParaRPr>
          </a:p>
          <a:p>
            <a:pPr>
              <a:lnSpc>
                <a:spcPct val="100000"/>
              </a:lnSpc>
              <a:buNone/>
              <a:tabLst>
                <a:tab algn="l" pos="0"/>
              </a:tabLst>
            </a:pPr>
            <a:endParaRPr b="0" lang="en-US" sz="1100" spc="-1" strike="noStrike">
              <a:latin typeface="Arial"/>
            </a:endParaRPr>
          </a:p>
          <a:p>
            <a:pPr>
              <a:lnSpc>
                <a:spcPct val="100000"/>
              </a:lnSpc>
              <a:buNone/>
              <a:tabLst>
                <a:tab algn="l" pos="0"/>
              </a:tabLst>
            </a:pPr>
            <a:r>
              <a:rPr b="0" lang="en-US" sz="1100" spc="-1" strike="noStrike">
                <a:latin typeface="Arial"/>
              </a:rPr>
              <a:t>which is,         as you see</a:t>
            </a:r>
            <a:endParaRPr b="0" lang="en-US" sz="1100" spc="-1" strike="noStrike">
              <a:latin typeface="Arial"/>
            </a:endParaRPr>
          </a:p>
          <a:p>
            <a:pPr>
              <a:lnSpc>
                <a:spcPct val="100000"/>
              </a:lnSpc>
              <a:buNone/>
              <a:tabLst>
                <a:tab algn="l" pos="0"/>
              </a:tabLst>
            </a:pPr>
            <a:r>
              <a:rPr b="0" lang="en-US" sz="1100" spc="-1" strike="noStrike">
                <a:latin typeface="Arial"/>
              </a:rPr>
              <a:t>	</a:t>
            </a:r>
            <a:r>
              <a:rPr b="0" lang="en-US" sz="1100" spc="-1" strike="noStrike">
                <a:latin typeface="Arial"/>
              </a:rPr>
              <a:t>1.Classification via Mathematical Functions</a:t>
            </a:r>
            <a:endParaRPr b="0" lang="en-US" sz="1100" spc="-1" strike="noStrike">
              <a:latin typeface="Arial"/>
            </a:endParaRPr>
          </a:p>
          <a:p>
            <a:pPr>
              <a:lnSpc>
                <a:spcPct val="100000"/>
              </a:lnSpc>
              <a:buNone/>
              <a:tabLst>
                <a:tab algn="l" pos="0"/>
              </a:tabLst>
            </a:pPr>
            <a:r>
              <a:rPr b="0" lang="en-US" sz="1100" spc="-1" strike="noStrike">
                <a:latin typeface="Arial"/>
              </a:rPr>
              <a:t>	</a:t>
            </a:r>
            <a:r>
              <a:rPr b="0" lang="en-US" sz="1100" spc="-1" strike="noStrike">
                <a:latin typeface="Arial"/>
              </a:rPr>
              <a:t>2.Regression via Mathematical Functions</a:t>
            </a:r>
            <a:endParaRPr b="0" lang="en-US" sz="1100" spc="-1" strike="noStrike">
              <a:latin typeface="Arial"/>
            </a:endParaRPr>
          </a:p>
          <a:p>
            <a:pPr>
              <a:lnSpc>
                <a:spcPct val="100000"/>
              </a:lnSpc>
              <a:buNone/>
              <a:tabLst>
                <a:tab algn="l" pos="0"/>
              </a:tabLst>
            </a:pPr>
            <a:r>
              <a:rPr b="0" lang="en-US" sz="1100" spc="-1" strike="noStrike">
                <a:latin typeface="Arial"/>
              </a:rPr>
              <a:t>	</a:t>
            </a:r>
            <a:r>
              <a:rPr b="0" lang="en-US" sz="1100" spc="-1" strike="noStrike">
                <a:latin typeface="Arial"/>
              </a:rPr>
              <a:t>3.Class Probability Estimation and Logistic “Regression”</a:t>
            </a:r>
            <a:endParaRPr b="0" lang="en-US" sz="1100" spc="-1" strike="noStrike">
              <a:latin typeface="Arial"/>
            </a:endParaRPr>
          </a:p>
          <a:p>
            <a:pPr>
              <a:lnSpc>
                <a:spcPct val="100000"/>
              </a:lnSpc>
              <a:buNone/>
              <a:tabLst>
                <a:tab algn="l" pos="0"/>
              </a:tabLst>
            </a:pPr>
            <a:r>
              <a:rPr b="0" lang="en-US" sz="1100" spc="-1" strike="noStrike">
                <a:latin typeface="Arial"/>
              </a:rPr>
              <a:t>	</a:t>
            </a:r>
            <a:r>
              <a:rPr b="0" lang="en-US" sz="1100" spc="-1" strike="noStrike">
                <a:latin typeface="Arial"/>
              </a:rPr>
              <a:t>4.Example: Logistic Regression versus Tree Induction</a:t>
            </a:r>
            <a:endParaRPr b="0" lang="en-US" sz="1100" spc="-1" strike="noStrike">
              <a:latin typeface="Arial"/>
            </a:endParaRPr>
          </a:p>
          <a:p>
            <a:pPr>
              <a:lnSpc>
                <a:spcPct val="100000"/>
              </a:lnSpc>
              <a:buNone/>
              <a:tabLst>
                <a:tab algn="l" pos="0"/>
              </a:tabLst>
            </a:pPr>
            <a:r>
              <a:rPr b="0" lang="en-US" sz="1100" spc="-1" strike="noStrike">
                <a:latin typeface="Arial"/>
              </a:rPr>
              <a:t>	</a:t>
            </a:r>
            <a:r>
              <a:rPr b="0" lang="en-US" sz="1100" spc="-1" strike="noStrike">
                <a:latin typeface="Arial"/>
              </a:rPr>
              <a:t>5.Nonlinear Functions, Support Vector Machines, and Neural Networks </a:t>
            </a:r>
            <a:endParaRPr b="0" lang="en-US" sz="1100" spc="-1" strike="noStrike">
              <a:latin typeface="Arial"/>
            </a:endParaRPr>
          </a:p>
          <a:p>
            <a:pPr>
              <a:lnSpc>
                <a:spcPct val="100000"/>
              </a:lnSpc>
              <a:buNone/>
              <a:tabLst>
                <a:tab algn="l" pos="0"/>
              </a:tabLst>
            </a:pPr>
            <a:endParaRPr b="0" lang="en-US" sz="1100" spc="-1" strike="noStrike">
              <a:latin typeface="Arial"/>
            </a:endParaRPr>
          </a:p>
          <a:p>
            <a:pPr>
              <a:lnSpc>
                <a:spcPct val="100000"/>
              </a:lnSpc>
              <a:buNone/>
              <a:tabLst>
                <a:tab algn="l" pos="0"/>
              </a:tabLst>
            </a:pPr>
            <a:r>
              <a:rPr b="0" lang="en-US" sz="1100" spc="-1" strike="noStrike">
                <a:latin typeface="Arial"/>
              </a:rPr>
              <a:t>	</a:t>
            </a:r>
            <a:r>
              <a:rPr b="0" lang="en-US" sz="1100" spc="-1" strike="noStrike">
                <a:latin typeface="Arial"/>
              </a:rPr>
              <a:t>6.Summary</a:t>
            </a:r>
            <a:endParaRPr b="0" lang="en-US" sz="1100" spc="-1" strike="noStrike">
              <a:latin typeface="Arial"/>
            </a:endParaRPr>
          </a:p>
          <a:p>
            <a:pPr>
              <a:lnSpc>
                <a:spcPct val="100000"/>
              </a:lnSpc>
              <a:buNone/>
              <a:tabLst>
                <a:tab algn="l" pos="0"/>
              </a:tabLst>
            </a:pPr>
            <a:endParaRPr b="0" lang="en-US" sz="1100" spc="-1" strike="noStrike">
              <a:latin typeface="Arial"/>
            </a:endParaRPr>
          </a:p>
          <a:p>
            <a:pPr>
              <a:lnSpc>
                <a:spcPct val="100000"/>
              </a:lnSpc>
              <a:buNone/>
              <a:tabLst>
                <a:tab algn="l" pos="0"/>
              </a:tabLst>
            </a:pPr>
            <a:endParaRPr b="0" lang="en-US" sz="11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PlaceHolder 1"/>
          <p:cNvSpPr>
            <a:spLocks noGrp="1"/>
          </p:cNvSpPr>
          <p:nvPr>
            <p:ph type="sldImg"/>
          </p:nvPr>
        </p:nvSpPr>
        <p:spPr>
          <a:xfrm>
            <a:off x="381240" y="685800"/>
            <a:ext cx="6095520" cy="3428640"/>
          </a:xfrm>
          <a:prstGeom prst="rect">
            <a:avLst/>
          </a:prstGeom>
          <a:ln w="0">
            <a:noFill/>
          </a:ln>
        </p:spPr>
      </p:sp>
      <p:sp>
        <p:nvSpPr>
          <p:cNvPr id="179"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a:lnSpc>
                <a:spcPct val="100000"/>
              </a:lnSpc>
              <a:buNone/>
              <a:tabLst>
                <a:tab algn="l" pos="0"/>
              </a:tabLst>
            </a:pPr>
            <a:r>
              <a:rPr b="0" lang="en-US" sz="1100" spc="-1" strike="noStrike">
                <a:latin typeface="Arial"/>
              </a:rPr>
              <a:t>We saw in Chapter 3 how to split the space into regions by boundaries that are perpendicular to the axes (Figure 4-2).</a:t>
            </a:r>
            <a:endParaRPr b="0" lang="en-US" sz="1100" spc="-1" strike="noStrike">
              <a:latin typeface="Arial"/>
            </a:endParaRPr>
          </a:p>
          <a:p>
            <a:pPr>
              <a:lnSpc>
                <a:spcPct val="100000"/>
              </a:lnSpc>
              <a:buNone/>
              <a:tabLst>
                <a:tab algn="l" pos="0"/>
              </a:tabLst>
            </a:pPr>
            <a:r>
              <a:rPr b="0" lang="en-US" sz="1100" spc="-1" strike="noStrike">
                <a:latin typeface="Arial"/>
              </a:rPr>
              <a:t>(use entropy to measure homogeneity and choose boundaries. We predict the target variable of a new instance by its region.)</a:t>
            </a:r>
            <a:endParaRPr b="0" lang="en-US" sz="1100" spc="-1" strike="noStrike">
              <a:latin typeface="Arial"/>
            </a:endParaRPr>
          </a:p>
          <a:p>
            <a:pPr>
              <a:lnSpc>
                <a:spcPct val="100000"/>
              </a:lnSpc>
              <a:buNone/>
              <a:tabLst>
                <a:tab algn="l" pos="0"/>
              </a:tabLst>
            </a:pPr>
            <a:r>
              <a:rPr b="0" lang="zh-TW" sz="1100" spc="-1" strike="noStrike">
                <a:latin typeface="Arial"/>
              </a:rPr>
              <a:t>另一種可能更好的方法</a:t>
            </a:r>
            <a:r>
              <a:rPr b="0" lang="en-US" sz="1100" spc="-1" strike="noStrike">
                <a:latin typeface="Arial"/>
              </a:rPr>
              <a:t>:</a:t>
            </a:r>
            <a:endParaRPr b="0" lang="en-US" sz="1100" spc="-1" strike="noStrike">
              <a:latin typeface="Arial"/>
            </a:endParaRPr>
          </a:p>
          <a:p>
            <a:pPr>
              <a:lnSpc>
                <a:spcPct val="100000"/>
              </a:lnSpc>
              <a:buNone/>
              <a:tabLst>
                <a:tab algn="l" pos="0"/>
              </a:tabLst>
            </a:pPr>
            <a:r>
              <a:rPr b="0" lang="en-US" sz="1100" spc="-1" strike="noStrike">
                <a:latin typeface="Arial"/>
              </a:rPr>
              <a:t> </a:t>
            </a:r>
            <a:r>
              <a:rPr b="0" lang="en-US" sz="1100" spc="-1" strike="noStrike">
                <a:latin typeface="Arial"/>
              </a:rPr>
              <a:t>But there are other, maybe better, ways to split the space. </a:t>
            </a:r>
            <a:endParaRPr b="0" lang="en-US" sz="1100" spc="-1" strike="noStrike">
              <a:latin typeface="Arial"/>
            </a:endParaRPr>
          </a:p>
          <a:p>
            <a:pPr>
              <a:lnSpc>
                <a:spcPct val="100000"/>
              </a:lnSpc>
              <a:buNone/>
              <a:tabLst>
                <a:tab algn="l" pos="0"/>
              </a:tabLst>
            </a:pPr>
            <a:r>
              <a:rPr b="0" lang="en-US" sz="1100" spc="-1" strike="noStrike">
                <a:latin typeface="Arial"/>
              </a:rPr>
              <a:t>For example, we can use a straight line that is not perpendicular to the axes (Figure 4-3) to separate the classes almost perfectly. </a:t>
            </a:r>
            <a:endParaRPr b="0" lang="en-US" sz="1100" spc="-1" strike="noStrike">
              <a:latin typeface="Arial"/>
            </a:endParaRPr>
          </a:p>
          <a:p>
            <a:pPr>
              <a:lnSpc>
                <a:spcPct val="100000"/>
              </a:lnSpc>
              <a:buNone/>
              <a:tabLst>
                <a:tab algn="l" pos="0"/>
              </a:tabLst>
            </a:pPr>
            <a:r>
              <a:rPr b="0" lang="en-US" sz="1100" spc="-1" strike="noStrike">
                <a:latin typeface="Arial"/>
              </a:rPr>
              <a:t>This is a linear classifier, which is a weighted sum of the attribute values. </a:t>
            </a:r>
            <a:endParaRPr b="0" lang="en-US" sz="1100" spc="-1" strike="noStrike">
              <a:latin typeface="Arial"/>
            </a:endParaRPr>
          </a:p>
          <a:p>
            <a:pPr>
              <a:lnSpc>
                <a:spcPct val="100000"/>
              </a:lnSpc>
              <a:buNone/>
              <a:tabLst>
                <a:tab algn="l" pos="0"/>
              </a:tabLst>
            </a:pPr>
            <a:endParaRPr b="0" lang="en-US" sz="1100" spc="-1" strike="noStrike">
              <a:latin typeface="Arial"/>
            </a:endParaRPr>
          </a:p>
          <a:p>
            <a:pPr>
              <a:lnSpc>
                <a:spcPct val="100000"/>
              </a:lnSpc>
              <a:buNone/>
              <a:tabLst>
                <a:tab algn="l" pos="0"/>
              </a:tabLst>
            </a:pPr>
            <a:endParaRPr b="0" lang="en-US" sz="1100" spc="-1" strike="noStrike">
              <a:latin typeface="Arial"/>
            </a:endParaRPr>
          </a:p>
          <a:p>
            <a:pPr>
              <a:lnSpc>
                <a:spcPct val="100000"/>
              </a:lnSpc>
              <a:buNone/>
              <a:tabLst>
                <a:tab algn="l" pos="0"/>
              </a:tabLst>
            </a:pPr>
            <a:endParaRPr b="0" lang="en-US" sz="11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PlaceHolder 1"/>
          <p:cNvSpPr>
            <a:spLocks noGrp="1"/>
          </p:cNvSpPr>
          <p:nvPr>
            <p:ph type="sldImg"/>
          </p:nvPr>
        </p:nvSpPr>
        <p:spPr>
          <a:xfrm>
            <a:off x="381240" y="685800"/>
            <a:ext cx="6095520" cy="3428640"/>
          </a:xfrm>
          <a:prstGeom prst="rect">
            <a:avLst/>
          </a:prstGeom>
          <a:ln w="0">
            <a:noFill/>
          </a:ln>
        </p:spPr>
      </p:sp>
      <p:sp>
        <p:nvSpPr>
          <p:cNvPr id="181"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a:lnSpc>
                <a:spcPct val="100000"/>
              </a:lnSpc>
              <a:buNone/>
              <a:tabLst>
                <a:tab algn="l" pos="0"/>
              </a:tabLst>
            </a:pPr>
            <a:r>
              <a:rPr b="0" lang="en-US" sz="1800" spc="-1" strike="noStrike">
                <a:solidFill>
                  <a:srgbClr val="000000"/>
                </a:solidFill>
                <a:latin typeface="Arial"/>
              </a:rPr>
              <a:t>There are many different possible ‘linear boundaries’ can separate the two groups of points, </a:t>
            </a:r>
            <a:endParaRPr b="0" lang="en-US" sz="1800" spc="-1" strike="noStrike">
              <a:latin typeface="Arial"/>
            </a:endParaRPr>
          </a:p>
          <a:p>
            <a:pPr>
              <a:lnSpc>
                <a:spcPct val="100000"/>
              </a:lnSpc>
              <a:buNone/>
              <a:tabLst>
                <a:tab algn="l" pos="0"/>
              </a:tabLst>
            </a:pPr>
            <a:r>
              <a:rPr b="0" lang="en-US" sz="1800" spc="-1" strike="noStrike">
                <a:solidFill>
                  <a:srgbClr val="000000"/>
                </a:solidFill>
                <a:latin typeface="Arial"/>
              </a:rPr>
              <a:t>how to find out the BEST ONE, the Optimal Fitting one?</a:t>
            </a:r>
            <a:endParaRPr b="0" lang="en-US" sz="1800" spc="-1" strike="noStrike">
              <a:latin typeface="Arial"/>
            </a:endParaRPr>
          </a:p>
          <a:p>
            <a:pPr>
              <a:lnSpc>
                <a:spcPct val="100000"/>
              </a:lnSpc>
              <a:buNone/>
              <a:tabLst>
                <a:tab algn="l" pos="0"/>
              </a:tabLst>
            </a:pPr>
            <a:r>
              <a:rPr b="0" lang="en-US" sz="1800" spc="-1" strike="noStrike">
                <a:solidFill>
                  <a:srgbClr val="000000"/>
                </a:solidFill>
                <a:latin typeface="Arial"/>
              </a:rPr>
              <a:t>in the other words: how to Optimizing an Objective Function ?</a:t>
            </a:r>
            <a:endParaRPr b="0" lang="en-US" sz="1800" spc="-1" strike="noStrike">
              <a:latin typeface="Arial"/>
            </a:endParaRPr>
          </a:p>
          <a:p>
            <a:pPr>
              <a:lnSpc>
                <a:spcPct val="100000"/>
              </a:lnSpc>
              <a:buNone/>
              <a:tabLst>
                <a:tab algn="l" pos="0"/>
              </a:tabLst>
            </a:pPr>
            <a:endParaRPr b="0" lang="en-US" sz="18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PlaceHolder 1"/>
          <p:cNvSpPr>
            <a:spLocks noGrp="1"/>
          </p:cNvSpPr>
          <p:nvPr>
            <p:ph type="sldImg"/>
          </p:nvPr>
        </p:nvSpPr>
        <p:spPr>
          <a:xfrm>
            <a:off x="381240" y="685800"/>
            <a:ext cx="6095520" cy="3428640"/>
          </a:xfrm>
          <a:prstGeom prst="rect">
            <a:avLst/>
          </a:prstGeom>
          <a:ln w="0">
            <a:noFill/>
          </a:ln>
        </p:spPr>
      </p:sp>
      <p:sp>
        <p:nvSpPr>
          <p:cNvPr id="183"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a:lnSpc>
                <a:spcPct val="100000"/>
              </a:lnSpc>
              <a:buNone/>
              <a:tabLst>
                <a:tab algn="l" pos="0"/>
              </a:tabLst>
            </a:pPr>
            <a:r>
              <a:rPr b="0" lang="en-US" sz="1800" spc="-1" strike="noStrike">
                <a:solidFill>
                  <a:srgbClr val="000000"/>
                </a:solidFill>
                <a:latin typeface="Arial"/>
              </a:rPr>
              <a:t>Linear regression, logistic regression, and support vector machines are all very similarinstances of our basic fundamental technique:  fitting a (linear) model to data. </a:t>
            </a:r>
            <a:endParaRPr b="0" lang="en-US" sz="1800" spc="-1" strike="noStrike">
              <a:latin typeface="Arial"/>
            </a:endParaRPr>
          </a:p>
          <a:p>
            <a:pPr>
              <a:lnSpc>
                <a:spcPct val="100000"/>
              </a:lnSpc>
              <a:buNone/>
              <a:tabLst>
                <a:tab algn="l" pos="0"/>
              </a:tabLst>
            </a:pPr>
            <a:endParaRPr b="0" lang="en-US" sz="1800" spc="-1" strike="noStrike">
              <a:latin typeface="Arial"/>
            </a:endParaRPr>
          </a:p>
          <a:p>
            <a:pPr>
              <a:lnSpc>
                <a:spcPct val="100000"/>
              </a:lnSpc>
              <a:buNone/>
              <a:tabLst>
                <a:tab algn="l" pos="0"/>
              </a:tabLst>
            </a:pPr>
            <a:r>
              <a:rPr b="0" lang="en-US" sz="1800" spc="-1" strike="noStrike">
                <a:solidFill>
                  <a:srgbClr val="000000"/>
                </a:solidFill>
                <a:latin typeface="Arial"/>
              </a:rPr>
              <a:t>The keydifference is that each uses a different objective function</a:t>
            </a:r>
            <a:endParaRPr b="0" lang="en-US" sz="1800" spc="-1" strike="noStrike">
              <a:latin typeface="Arial"/>
            </a:endParaRPr>
          </a:p>
          <a:p>
            <a:pPr>
              <a:lnSpc>
                <a:spcPct val="100000"/>
              </a:lnSpc>
              <a:buNone/>
              <a:tabLst>
                <a:tab algn="l" pos="0"/>
              </a:tabLst>
            </a:pPr>
            <a:endParaRPr b="0" lang="en-US" sz="1800" spc="-1" strike="noStrike">
              <a:latin typeface="Arial"/>
            </a:endParaRPr>
          </a:p>
          <a:p>
            <a:pPr>
              <a:lnSpc>
                <a:spcPct val="100000"/>
              </a:lnSpc>
              <a:buNone/>
              <a:tabLst>
                <a:tab algn="l" pos="0"/>
              </a:tabLst>
            </a:pPr>
            <a:endParaRPr b="0" lang="en-US" sz="1800" spc="-1" strike="noStrike">
              <a:latin typeface="Arial"/>
            </a:endParaRPr>
          </a:p>
          <a:p>
            <a:pPr>
              <a:lnSpc>
                <a:spcPct val="100000"/>
              </a:lnSpc>
              <a:buNone/>
              <a:tabLst>
                <a:tab algn="l" pos="0"/>
              </a:tabLst>
            </a:pPr>
            <a:endParaRPr b="0" lang="en-US" sz="11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PlaceHolder 1"/>
          <p:cNvSpPr>
            <a:spLocks noGrp="1"/>
          </p:cNvSpPr>
          <p:nvPr>
            <p:ph type="sldImg"/>
          </p:nvPr>
        </p:nvSpPr>
        <p:spPr>
          <a:xfrm>
            <a:off x="381240" y="685800"/>
            <a:ext cx="6095520" cy="3428640"/>
          </a:xfrm>
          <a:prstGeom prst="rect">
            <a:avLst/>
          </a:prstGeom>
          <a:ln w="0">
            <a:noFill/>
          </a:ln>
        </p:spPr>
      </p:sp>
      <p:sp>
        <p:nvSpPr>
          <p:cNvPr id="185"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a:lnSpc>
                <a:spcPct val="100000"/>
              </a:lnSpc>
              <a:buNone/>
              <a:tabLst>
                <a:tab algn="l" pos="0"/>
              </a:tabLst>
            </a:pPr>
            <a:r>
              <a:rPr b="0" lang="en-US" sz="1600" spc="-1" strike="noStrike">
                <a:solidFill>
                  <a:srgbClr val="000000"/>
                </a:solidFill>
                <a:latin typeface="Arial"/>
              </a:rPr>
              <a:t>The famous Iris flower data set. Fisher developed a linear discriminant model to distinguish the species from each other.</a:t>
            </a:r>
            <a:endParaRPr b="0" lang="en-US" sz="1600" spc="-1" strike="noStrike">
              <a:latin typeface="Arial"/>
            </a:endParaRPr>
          </a:p>
          <a:p>
            <a:pPr>
              <a:lnSpc>
                <a:spcPct val="100000"/>
              </a:lnSpc>
              <a:buNone/>
              <a:tabLst>
                <a:tab algn="l" pos="0"/>
              </a:tabLst>
            </a:pPr>
            <a:endParaRPr b="0" lang="en-US" sz="1600" spc="-1" strike="noStrike">
              <a:latin typeface="Arial"/>
            </a:endParaRPr>
          </a:p>
          <a:p>
            <a:pPr>
              <a:lnSpc>
                <a:spcPct val="100000"/>
              </a:lnSpc>
              <a:buNone/>
              <a:tabLst>
                <a:tab algn="l" pos="0"/>
              </a:tabLst>
            </a:pPr>
            <a:r>
              <a:rPr b="0" lang="en-US" sz="1600" spc="-1" strike="noStrike">
                <a:solidFill>
                  <a:srgbClr val="0f0f0f"/>
                </a:solidFill>
                <a:latin typeface="Arial"/>
              </a:rPr>
              <a:t>The figure shows two lines separating data into clumps: one by logistic regression and another by a support vector machine (SVM). </a:t>
            </a:r>
            <a:endParaRPr b="0" lang="en-US" sz="1600" spc="-1" strike="noStrike">
              <a:latin typeface="Arial"/>
            </a:endParaRPr>
          </a:p>
          <a:p>
            <a:pPr>
              <a:lnSpc>
                <a:spcPct val="100000"/>
              </a:lnSpc>
              <a:buNone/>
              <a:tabLst>
                <a:tab algn="l" pos="0"/>
              </a:tabLst>
            </a:pPr>
            <a:r>
              <a:rPr b="0" lang="en-US" sz="1600" spc="-1" strike="noStrike">
                <a:solidFill>
                  <a:srgbClr val="0f0f0f"/>
                </a:solidFill>
                <a:latin typeface="Arial"/>
              </a:rPr>
              <a:t>Logistic regression fully separates the species, while SVM misclassifies one outlier. </a:t>
            </a:r>
            <a:endParaRPr b="0" lang="en-US" sz="1600" spc="-1" strike="noStrike">
              <a:latin typeface="Arial"/>
            </a:endParaRPr>
          </a:p>
          <a:p>
            <a:pPr>
              <a:lnSpc>
                <a:spcPct val="100000"/>
              </a:lnSpc>
              <a:buNone/>
              <a:tabLst>
                <a:tab algn="l" pos="0"/>
              </a:tabLst>
            </a:pPr>
            <a:r>
              <a:rPr b="0" lang="en-US" sz="1600" spc="-1" strike="noStrike">
                <a:solidFill>
                  <a:srgbClr val="0f0f0f"/>
                </a:solidFill>
                <a:latin typeface="Arial"/>
              </a:rPr>
              <a:t>These methods differ as they optimize different functions, which we'll explore in Chapter 5.</a:t>
            </a:r>
            <a:endParaRPr b="0" lang="en-US" sz="1600" spc="-1" strike="noStrike">
              <a:latin typeface="Arial"/>
            </a:endParaRPr>
          </a:p>
          <a:p>
            <a:pPr>
              <a:lnSpc>
                <a:spcPct val="100000"/>
              </a:lnSpc>
              <a:buNone/>
              <a:tabLst>
                <a:tab algn="l" pos="0"/>
              </a:tabLst>
            </a:pPr>
            <a:endParaRPr b="0" lang="en-US" sz="1800" spc="-1" strike="noStrike">
              <a:latin typeface="Arial"/>
            </a:endParaRPr>
          </a:p>
          <a:p>
            <a:pPr>
              <a:lnSpc>
                <a:spcPct val="100000"/>
              </a:lnSpc>
              <a:buNone/>
              <a:tabLst>
                <a:tab algn="l" pos="0"/>
              </a:tabLst>
            </a:pPr>
            <a:endParaRPr b="0" lang="en-US" sz="11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PlaceHolder 1"/>
          <p:cNvSpPr>
            <a:spLocks noGrp="1"/>
          </p:cNvSpPr>
          <p:nvPr>
            <p:ph type="sldImg"/>
          </p:nvPr>
        </p:nvSpPr>
        <p:spPr>
          <a:xfrm>
            <a:off x="381240" y="685800"/>
            <a:ext cx="6095520" cy="3428640"/>
          </a:xfrm>
          <a:prstGeom prst="rect">
            <a:avLst/>
          </a:prstGeom>
          <a:ln w="0">
            <a:noFill/>
          </a:ln>
        </p:spPr>
      </p:sp>
      <p:sp>
        <p:nvSpPr>
          <p:cNvPr id="187"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a:lnSpc>
                <a:spcPct val="100000"/>
              </a:lnSpc>
              <a:buNone/>
              <a:tabLst>
                <a:tab algn="l" pos="0"/>
              </a:tabLst>
            </a:pPr>
            <a:r>
              <a:rPr b="0" lang="en-US" sz="1800" spc="-1" strike="noStrike">
                <a:solidFill>
                  <a:srgbClr val="000000"/>
                </a:solidFill>
                <a:latin typeface="Arial"/>
              </a:rPr>
              <a:t>Ranking a list by consumers' predicted likeli‐hood of responding positively to our offer, so that to find out the top of the list of the  consumers. </a:t>
            </a:r>
            <a:endParaRPr b="0" lang="en-US" sz="1800" spc="-1" strike="noStrike">
              <a:latin typeface="Arial"/>
            </a:endParaRPr>
          </a:p>
          <a:p>
            <a:pPr>
              <a:lnSpc>
                <a:spcPct val="100000"/>
              </a:lnSpc>
              <a:buNone/>
              <a:tabLst>
                <a:tab algn="l" pos="0"/>
              </a:tabLst>
            </a:pPr>
            <a:r>
              <a:rPr b="0" lang="en-US" sz="1800" spc="-1" strike="noStrike">
                <a:solidFill>
                  <a:srgbClr val="000000"/>
                </a:solidFill>
                <a:latin typeface="Arial"/>
              </a:rPr>
              <a:t>It is good engough. Do not need a precise probability estimate.</a:t>
            </a:r>
            <a:endParaRPr b="0" lang="en-US" sz="1800" spc="-1" strike="noStrike">
              <a:latin typeface="Arial"/>
            </a:endParaRPr>
          </a:p>
          <a:p>
            <a:pPr>
              <a:lnSpc>
                <a:spcPct val="100000"/>
              </a:lnSpc>
              <a:buNone/>
              <a:tabLst>
                <a:tab algn="l" pos="0"/>
              </a:tabLst>
            </a:pPr>
            <a:endParaRPr b="0" lang="en-US" sz="1800" spc="-1" strike="noStrike">
              <a:latin typeface="Arial"/>
            </a:endParaRPr>
          </a:p>
          <a:p>
            <a:pPr>
              <a:lnSpc>
                <a:spcPct val="100000"/>
              </a:lnSpc>
              <a:buNone/>
              <a:tabLst>
                <a:tab algn="l" pos="0"/>
              </a:tabLst>
            </a:pPr>
            <a:endParaRPr b="0" lang="en-US" sz="1800" spc="-1" strike="noStrike">
              <a:latin typeface="Arial"/>
            </a:endParaRPr>
          </a:p>
          <a:p>
            <a:pPr>
              <a:lnSpc>
                <a:spcPct val="100000"/>
              </a:lnSpc>
              <a:buNone/>
              <a:tabLst>
                <a:tab algn="l" pos="0"/>
              </a:tabLst>
            </a:pPr>
            <a:endParaRPr b="0" lang="en-US" sz="11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p>
            <a:fld id="{225BFA49-817C-466C-979B-B166E13AE64E}" type="slidenum">
              <a:t>&lt;#&gt;</a:t>
            </a:fld>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25" name="PlaceHolder 2"/>
          <p:cNvSpPr>
            <a:spLocks noGrp="1"/>
          </p:cNvSpPr>
          <p:nvPr>
            <p:ph/>
          </p:nvPr>
        </p:nvSpPr>
        <p:spPr>
          <a:xfrm>
            <a:off x="457200" y="1203480"/>
            <a:ext cx="8229240" cy="14227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6" name="PlaceHolder 3"/>
          <p:cNvSpPr>
            <a:spLocks noGrp="1"/>
          </p:cNvSpPr>
          <p:nvPr>
            <p:ph/>
          </p:nvPr>
        </p:nvSpPr>
        <p:spPr>
          <a:xfrm>
            <a:off x="457200" y="2761920"/>
            <a:ext cx="8229240" cy="14227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5" name="PlaceHolder 4"/>
          <p:cNvSpPr>
            <a:spLocks noGrp="1"/>
          </p:cNvSpPr>
          <p:nvPr>
            <p:ph type="sldNum" idx="1"/>
          </p:nvPr>
        </p:nvSpPr>
        <p:spPr/>
        <p:txBody>
          <a:bodyPr/>
          <a:p>
            <a:fld id="{991BEE8A-E7C4-4CFE-B865-C447618B04D6}" type="slidenum">
              <a:t>&lt;#&gt;</a:t>
            </a:fld>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28"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9"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0" name="PlaceHolder 4"/>
          <p:cNvSpPr>
            <a:spLocks noGrp="1"/>
          </p:cNvSpPr>
          <p:nvPr>
            <p:ph/>
          </p:nvPr>
        </p:nvSpPr>
        <p:spPr>
          <a:xfrm>
            <a:off x="457200" y="2761920"/>
            <a:ext cx="4015800" cy="14227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1" name="PlaceHolder 5"/>
          <p:cNvSpPr>
            <a:spLocks noGrp="1"/>
          </p:cNvSpPr>
          <p:nvPr>
            <p:ph/>
          </p:nvPr>
        </p:nvSpPr>
        <p:spPr>
          <a:xfrm>
            <a:off x="4674240" y="2761920"/>
            <a:ext cx="4015800" cy="14227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7" name="PlaceHolder 6"/>
          <p:cNvSpPr>
            <a:spLocks noGrp="1"/>
          </p:cNvSpPr>
          <p:nvPr>
            <p:ph type="sldNum" idx="1"/>
          </p:nvPr>
        </p:nvSpPr>
        <p:spPr/>
        <p:txBody>
          <a:bodyPr/>
          <a:p>
            <a:fld id="{2339D549-B7EE-4780-8F4C-C5593276A824}" type="slidenum">
              <a:t>&lt;#&gt;</a:t>
            </a:fld>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33" name="PlaceHolder 2"/>
          <p:cNvSpPr>
            <a:spLocks noGrp="1"/>
          </p:cNvSpPr>
          <p:nvPr>
            <p:ph/>
          </p:nvPr>
        </p:nvSpPr>
        <p:spPr>
          <a:xfrm>
            <a:off x="457200" y="1203480"/>
            <a:ext cx="2649600" cy="14227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4" name="PlaceHolder 3"/>
          <p:cNvSpPr>
            <a:spLocks noGrp="1"/>
          </p:cNvSpPr>
          <p:nvPr>
            <p:ph/>
          </p:nvPr>
        </p:nvSpPr>
        <p:spPr>
          <a:xfrm>
            <a:off x="3239640" y="1203480"/>
            <a:ext cx="2649600" cy="14227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5" name="PlaceHolder 4"/>
          <p:cNvSpPr>
            <a:spLocks noGrp="1"/>
          </p:cNvSpPr>
          <p:nvPr>
            <p:ph/>
          </p:nvPr>
        </p:nvSpPr>
        <p:spPr>
          <a:xfrm>
            <a:off x="6022080" y="1203480"/>
            <a:ext cx="2649600" cy="14227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6" name="PlaceHolder 5"/>
          <p:cNvSpPr>
            <a:spLocks noGrp="1"/>
          </p:cNvSpPr>
          <p:nvPr>
            <p:ph/>
          </p:nvPr>
        </p:nvSpPr>
        <p:spPr>
          <a:xfrm>
            <a:off x="457200" y="2761920"/>
            <a:ext cx="2649600" cy="14227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7" name="PlaceHolder 6"/>
          <p:cNvSpPr>
            <a:spLocks noGrp="1"/>
          </p:cNvSpPr>
          <p:nvPr>
            <p:ph/>
          </p:nvPr>
        </p:nvSpPr>
        <p:spPr>
          <a:xfrm>
            <a:off x="3239640" y="2761920"/>
            <a:ext cx="2649600" cy="14227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8" name="PlaceHolder 7"/>
          <p:cNvSpPr>
            <a:spLocks noGrp="1"/>
          </p:cNvSpPr>
          <p:nvPr>
            <p:ph/>
          </p:nvPr>
        </p:nvSpPr>
        <p:spPr>
          <a:xfrm>
            <a:off x="6022080" y="2761920"/>
            <a:ext cx="2649600" cy="14227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9" name="PlaceHolder 8"/>
          <p:cNvSpPr>
            <a:spLocks noGrp="1"/>
          </p:cNvSpPr>
          <p:nvPr>
            <p:ph type="sldNum" idx="1"/>
          </p:nvPr>
        </p:nvSpPr>
        <p:spPr/>
        <p:txBody>
          <a:bodyPr/>
          <a:p>
            <a:fld id="{8C2B2C41-BE17-4B89-9840-D29A3A3093EE}" type="slidenum">
              <a:t>&lt;#&gt;</a:t>
            </a:fld>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2"/>
          </p:nvPr>
        </p:nvSpPr>
        <p:spPr/>
        <p:txBody>
          <a:bodyPr/>
          <a:p>
            <a:fld id="{49635C15-FD94-40CC-BEA1-B02D691D3601}" type="slidenum">
              <a:t>&lt;#&gt;</a:t>
            </a:fld>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43" name="PlaceHolder 2"/>
          <p:cNvSpPr>
            <a:spLocks noGrp="1"/>
          </p:cNvSpPr>
          <p:nvPr>
            <p:ph type="subTitle"/>
          </p:nvPr>
        </p:nvSpPr>
        <p:spPr>
          <a:xfrm>
            <a:off x="457200" y="1203480"/>
            <a:ext cx="8229240" cy="298296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sldNum" idx="2"/>
          </p:nvPr>
        </p:nvSpPr>
        <p:spPr/>
        <p:txBody>
          <a:bodyPr/>
          <a:p>
            <a:fld id="{F858E134-B061-4053-8C51-DD5477F0EB4C}" type="slidenum">
              <a:t>&lt;#&gt;</a:t>
            </a:fld>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45" name="PlaceHolder 2"/>
          <p:cNvSpPr>
            <a:spLocks noGrp="1"/>
          </p:cNvSpPr>
          <p:nvPr>
            <p:ph/>
          </p:nvPr>
        </p:nvSpPr>
        <p:spPr>
          <a:xfrm>
            <a:off x="457200" y="1203480"/>
            <a:ext cx="8229240" cy="29829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4" name="PlaceHolder 3"/>
          <p:cNvSpPr>
            <a:spLocks noGrp="1"/>
          </p:cNvSpPr>
          <p:nvPr>
            <p:ph type="sldNum" idx="2"/>
          </p:nvPr>
        </p:nvSpPr>
        <p:spPr/>
        <p:txBody>
          <a:bodyPr/>
          <a:p>
            <a:fld id="{657F01F7-2611-42CE-939A-AE67954A43A1}" type="slidenum">
              <a:t>&lt;#&gt;</a:t>
            </a:fld>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47"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48"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5" name="PlaceHolder 4"/>
          <p:cNvSpPr>
            <a:spLocks noGrp="1"/>
          </p:cNvSpPr>
          <p:nvPr>
            <p:ph type="sldNum" idx="2"/>
          </p:nvPr>
        </p:nvSpPr>
        <p:spPr/>
        <p:txBody>
          <a:bodyPr/>
          <a:p>
            <a:fld id="{805EF0F2-97FE-430D-8C1E-47B081D0C77A}" type="slidenum">
              <a:t>&lt;#&gt;</a:t>
            </a:fld>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3" name="PlaceHolder 2"/>
          <p:cNvSpPr>
            <a:spLocks noGrp="1"/>
          </p:cNvSpPr>
          <p:nvPr>
            <p:ph type="sldNum" idx="2"/>
          </p:nvPr>
        </p:nvSpPr>
        <p:spPr/>
        <p:txBody>
          <a:bodyPr/>
          <a:p>
            <a:fld id="{05DB36F8-A8C0-439E-840E-9F9232E5AF1F}" type="slidenum">
              <a:t>&lt;#&gt;</a:t>
            </a:fld>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457200" y="205200"/>
            <a:ext cx="8229240" cy="398124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sldNum" idx="2"/>
          </p:nvPr>
        </p:nvSpPr>
        <p:spPr/>
        <p:txBody>
          <a:bodyPr/>
          <a:p>
            <a:fld id="{3113BFBD-F1A7-4B42-AE4B-BD1D708D5E7F}" type="slidenum">
              <a:t>&lt;#&gt;</a:t>
            </a:fld>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52"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53"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54" name="PlaceHolder 4"/>
          <p:cNvSpPr>
            <a:spLocks noGrp="1"/>
          </p:cNvSpPr>
          <p:nvPr>
            <p:ph/>
          </p:nvPr>
        </p:nvSpPr>
        <p:spPr>
          <a:xfrm>
            <a:off x="457200" y="2761920"/>
            <a:ext cx="4015800" cy="14227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 name="PlaceHolder 5"/>
          <p:cNvSpPr>
            <a:spLocks noGrp="1"/>
          </p:cNvSpPr>
          <p:nvPr>
            <p:ph type="sldNum" idx="2"/>
          </p:nvPr>
        </p:nvSpPr>
        <p:spPr/>
        <p:txBody>
          <a:bodyPr/>
          <a:p>
            <a:fld id="{2E7B1E66-658D-4B68-A70D-85A041B87904}" type="slidenum">
              <a:t>&lt;#&gt;</a:t>
            </a:fld>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4" name="PlaceHolder 2"/>
          <p:cNvSpPr>
            <a:spLocks noGrp="1"/>
          </p:cNvSpPr>
          <p:nvPr>
            <p:ph type="subTitle"/>
          </p:nvPr>
        </p:nvSpPr>
        <p:spPr>
          <a:xfrm>
            <a:off x="457200" y="1203480"/>
            <a:ext cx="8229240" cy="298296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sldNum" idx="1"/>
          </p:nvPr>
        </p:nvSpPr>
        <p:spPr/>
        <p:txBody>
          <a:bodyPr/>
          <a:p>
            <a:fld id="{444CFC93-E98C-4D88-9AF9-B03160136A1F}" type="slidenum">
              <a:t>&lt;#&gt;</a:t>
            </a:fld>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56"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57"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58" name="PlaceHolder 4"/>
          <p:cNvSpPr>
            <a:spLocks noGrp="1"/>
          </p:cNvSpPr>
          <p:nvPr>
            <p:ph/>
          </p:nvPr>
        </p:nvSpPr>
        <p:spPr>
          <a:xfrm>
            <a:off x="4674240" y="2761920"/>
            <a:ext cx="4015800" cy="14227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 name="PlaceHolder 5"/>
          <p:cNvSpPr>
            <a:spLocks noGrp="1"/>
          </p:cNvSpPr>
          <p:nvPr>
            <p:ph type="sldNum" idx="2"/>
          </p:nvPr>
        </p:nvSpPr>
        <p:spPr/>
        <p:txBody>
          <a:bodyPr/>
          <a:p>
            <a:fld id="{60E24C28-20E2-47F5-BC8A-13389FB203FD}" type="slidenum">
              <a:t>&lt;#&gt;</a:t>
            </a:fld>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60"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1"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2" name="PlaceHolder 4"/>
          <p:cNvSpPr>
            <a:spLocks noGrp="1"/>
          </p:cNvSpPr>
          <p:nvPr>
            <p:ph/>
          </p:nvPr>
        </p:nvSpPr>
        <p:spPr>
          <a:xfrm>
            <a:off x="457200" y="2761920"/>
            <a:ext cx="8229240" cy="14227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 name="PlaceHolder 5"/>
          <p:cNvSpPr>
            <a:spLocks noGrp="1"/>
          </p:cNvSpPr>
          <p:nvPr>
            <p:ph type="sldNum" idx="2"/>
          </p:nvPr>
        </p:nvSpPr>
        <p:spPr/>
        <p:txBody>
          <a:bodyPr/>
          <a:p>
            <a:fld id="{0DDD83FE-E422-4E15-916B-03B5DFD7E119}" type="slidenum">
              <a:t>&lt;#&gt;</a:t>
            </a:fld>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64" name="PlaceHolder 2"/>
          <p:cNvSpPr>
            <a:spLocks noGrp="1"/>
          </p:cNvSpPr>
          <p:nvPr>
            <p:ph/>
          </p:nvPr>
        </p:nvSpPr>
        <p:spPr>
          <a:xfrm>
            <a:off x="457200" y="1203480"/>
            <a:ext cx="8229240" cy="14227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5" name="PlaceHolder 3"/>
          <p:cNvSpPr>
            <a:spLocks noGrp="1"/>
          </p:cNvSpPr>
          <p:nvPr>
            <p:ph/>
          </p:nvPr>
        </p:nvSpPr>
        <p:spPr>
          <a:xfrm>
            <a:off x="457200" y="2761920"/>
            <a:ext cx="8229240" cy="14227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5" name="PlaceHolder 4"/>
          <p:cNvSpPr>
            <a:spLocks noGrp="1"/>
          </p:cNvSpPr>
          <p:nvPr>
            <p:ph type="sldNum" idx="2"/>
          </p:nvPr>
        </p:nvSpPr>
        <p:spPr/>
        <p:txBody>
          <a:bodyPr/>
          <a:p>
            <a:fld id="{34F7D50E-1177-4955-98F4-F1682EE248E9}" type="slidenum">
              <a:t>&lt;#&gt;</a:t>
            </a:fld>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67"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8"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9" name="PlaceHolder 4"/>
          <p:cNvSpPr>
            <a:spLocks noGrp="1"/>
          </p:cNvSpPr>
          <p:nvPr>
            <p:ph/>
          </p:nvPr>
        </p:nvSpPr>
        <p:spPr>
          <a:xfrm>
            <a:off x="457200" y="2761920"/>
            <a:ext cx="4015800" cy="14227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70" name="PlaceHolder 5"/>
          <p:cNvSpPr>
            <a:spLocks noGrp="1"/>
          </p:cNvSpPr>
          <p:nvPr>
            <p:ph/>
          </p:nvPr>
        </p:nvSpPr>
        <p:spPr>
          <a:xfrm>
            <a:off x="4674240" y="2761920"/>
            <a:ext cx="4015800" cy="14227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7" name="PlaceHolder 6"/>
          <p:cNvSpPr>
            <a:spLocks noGrp="1"/>
          </p:cNvSpPr>
          <p:nvPr>
            <p:ph type="sldNum" idx="2"/>
          </p:nvPr>
        </p:nvSpPr>
        <p:spPr/>
        <p:txBody>
          <a:bodyPr/>
          <a:p>
            <a:fld id="{60BB80DF-55DD-449C-9405-0D64D72E7592}" type="slidenum">
              <a:t>&lt;#&gt;</a:t>
            </a:fld>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72" name="PlaceHolder 2"/>
          <p:cNvSpPr>
            <a:spLocks noGrp="1"/>
          </p:cNvSpPr>
          <p:nvPr>
            <p:ph/>
          </p:nvPr>
        </p:nvSpPr>
        <p:spPr>
          <a:xfrm>
            <a:off x="457200" y="1203480"/>
            <a:ext cx="2649600" cy="14227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73" name="PlaceHolder 3"/>
          <p:cNvSpPr>
            <a:spLocks noGrp="1"/>
          </p:cNvSpPr>
          <p:nvPr>
            <p:ph/>
          </p:nvPr>
        </p:nvSpPr>
        <p:spPr>
          <a:xfrm>
            <a:off x="3239640" y="1203480"/>
            <a:ext cx="2649600" cy="14227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74" name="PlaceHolder 4"/>
          <p:cNvSpPr>
            <a:spLocks noGrp="1"/>
          </p:cNvSpPr>
          <p:nvPr>
            <p:ph/>
          </p:nvPr>
        </p:nvSpPr>
        <p:spPr>
          <a:xfrm>
            <a:off x="6022080" y="1203480"/>
            <a:ext cx="2649600" cy="14227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75" name="PlaceHolder 5"/>
          <p:cNvSpPr>
            <a:spLocks noGrp="1"/>
          </p:cNvSpPr>
          <p:nvPr>
            <p:ph/>
          </p:nvPr>
        </p:nvSpPr>
        <p:spPr>
          <a:xfrm>
            <a:off x="457200" y="2761920"/>
            <a:ext cx="2649600" cy="14227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76" name="PlaceHolder 6"/>
          <p:cNvSpPr>
            <a:spLocks noGrp="1"/>
          </p:cNvSpPr>
          <p:nvPr>
            <p:ph/>
          </p:nvPr>
        </p:nvSpPr>
        <p:spPr>
          <a:xfrm>
            <a:off x="3239640" y="2761920"/>
            <a:ext cx="2649600" cy="14227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77" name="PlaceHolder 7"/>
          <p:cNvSpPr>
            <a:spLocks noGrp="1"/>
          </p:cNvSpPr>
          <p:nvPr>
            <p:ph/>
          </p:nvPr>
        </p:nvSpPr>
        <p:spPr>
          <a:xfrm>
            <a:off x="6022080" y="2761920"/>
            <a:ext cx="2649600" cy="14227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9" name="PlaceHolder 8"/>
          <p:cNvSpPr>
            <a:spLocks noGrp="1"/>
          </p:cNvSpPr>
          <p:nvPr>
            <p:ph type="sldNum" idx="2"/>
          </p:nvPr>
        </p:nvSpPr>
        <p:spPr/>
        <p:txBody>
          <a:bodyPr/>
          <a:p>
            <a:fld id="{F2A05A44-4ECC-4C33-917C-C4B8992E0AFA}" type="slidenum">
              <a:t>&lt;#&gt;</a:t>
            </a:fld>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6" name="PlaceHolder 2"/>
          <p:cNvSpPr>
            <a:spLocks noGrp="1"/>
          </p:cNvSpPr>
          <p:nvPr>
            <p:ph/>
          </p:nvPr>
        </p:nvSpPr>
        <p:spPr>
          <a:xfrm>
            <a:off x="457200" y="1203480"/>
            <a:ext cx="8229240" cy="29829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4" name="PlaceHolder 3"/>
          <p:cNvSpPr>
            <a:spLocks noGrp="1"/>
          </p:cNvSpPr>
          <p:nvPr>
            <p:ph type="sldNum" idx="1"/>
          </p:nvPr>
        </p:nvSpPr>
        <p:spPr/>
        <p:txBody>
          <a:bodyPr/>
          <a:p>
            <a:fld id="{05F52A86-06D0-4125-AFE8-E6718F465C26}" type="slidenum">
              <a:t>&lt;#&gt;</a:t>
            </a:fld>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8"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9"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5" name="PlaceHolder 4"/>
          <p:cNvSpPr>
            <a:spLocks noGrp="1"/>
          </p:cNvSpPr>
          <p:nvPr>
            <p:ph type="sldNum" idx="1"/>
          </p:nvPr>
        </p:nvSpPr>
        <p:spPr/>
        <p:txBody>
          <a:bodyPr/>
          <a:p>
            <a:fld id="{13C96B49-A621-4C1E-AD5E-C27D88BEA6A8}" type="slidenum">
              <a:t>&lt;#&gt;</a:t>
            </a:fld>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3" name="PlaceHolder 2"/>
          <p:cNvSpPr>
            <a:spLocks noGrp="1"/>
          </p:cNvSpPr>
          <p:nvPr>
            <p:ph type="sldNum" idx="1"/>
          </p:nvPr>
        </p:nvSpPr>
        <p:spPr/>
        <p:txBody>
          <a:bodyPr/>
          <a:p>
            <a:fld id="{D739E991-BB1D-48D6-AF2A-4701B7CFC179}" type="slidenum">
              <a:t>&lt;#&gt;</a:t>
            </a:fld>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05200"/>
            <a:ext cx="8229240" cy="398124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sldNum" idx="1"/>
          </p:nvPr>
        </p:nvSpPr>
        <p:spPr/>
        <p:txBody>
          <a:bodyPr/>
          <a:p>
            <a:fld id="{AF88A211-5D28-4910-955D-044E20B93518}" type="slidenum">
              <a:t>&lt;#&gt;</a:t>
            </a:fld>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13"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4"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5" name="PlaceHolder 4"/>
          <p:cNvSpPr>
            <a:spLocks noGrp="1"/>
          </p:cNvSpPr>
          <p:nvPr>
            <p:ph/>
          </p:nvPr>
        </p:nvSpPr>
        <p:spPr>
          <a:xfrm>
            <a:off x="457200" y="2761920"/>
            <a:ext cx="4015800" cy="14227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 name="PlaceHolder 5"/>
          <p:cNvSpPr>
            <a:spLocks noGrp="1"/>
          </p:cNvSpPr>
          <p:nvPr>
            <p:ph type="sldNum" idx="1"/>
          </p:nvPr>
        </p:nvSpPr>
        <p:spPr/>
        <p:txBody>
          <a:bodyPr/>
          <a:p>
            <a:fld id="{C5C8FC66-B24F-4A3B-971A-56A665A747E8}" type="slidenum">
              <a:t>&lt;#&gt;</a:t>
            </a:fld>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17"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8"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9" name="PlaceHolder 4"/>
          <p:cNvSpPr>
            <a:spLocks noGrp="1"/>
          </p:cNvSpPr>
          <p:nvPr>
            <p:ph/>
          </p:nvPr>
        </p:nvSpPr>
        <p:spPr>
          <a:xfrm>
            <a:off x="4674240" y="2761920"/>
            <a:ext cx="4015800" cy="14227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 name="PlaceHolder 5"/>
          <p:cNvSpPr>
            <a:spLocks noGrp="1"/>
          </p:cNvSpPr>
          <p:nvPr>
            <p:ph type="sldNum" idx="1"/>
          </p:nvPr>
        </p:nvSpPr>
        <p:spPr/>
        <p:txBody>
          <a:bodyPr/>
          <a:p>
            <a:fld id="{B395D007-CB7D-490C-9179-D56BF9C83DCC}" type="slidenum">
              <a:t>&lt;#&gt;</a:t>
            </a:fld>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21"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2"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3" name="PlaceHolder 4"/>
          <p:cNvSpPr>
            <a:spLocks noGrp="1"/>
          </p:cNvSpPr>
          <p:nvPr>
            <p:ph/>
          </p:nvPr>
        </p:nvSpPr>
        <p:spPr>
          <a:xfrm>
            <a:off x="457200" y="2761920"/>
            <a:ext cx="8229240" cy="14227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 name="PlaceHolder 5"/>
          <p:cNvSpPr>
            <a:spLocks noGrp="1"/>
          </p:cNvSpPr>
          <p:nvPr>
            <p:ph type="sldNum" idx="1"/>
          </p:nvPr>
        </p:nvSpPr>
        <p:spPr/>
        <p:txBody>
          <a:bodyPr/>
          <a:p>
            <a:fld id="{0726DD43-7231-460F-8A19-473C0817A99B}" type="slidenum">
              <a:t>&lt;#&gt;</a:t>
            </a:fld>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311760" y="444960"/>
            <a:ext cx="8520120" cy="572400"/>
          </a:xfrm>
          <a:prstGeom prst="rect">
            <a:avLst/>
          </a:prstGeom>
          <a:noFill/>
          <a:ln w="0">
            <a:noFill/>
          </a:ln>
        </p:spPr>
        <p:txBody>
          <a:bodyPr tIns="91440" bIns="91440" anchor="t">
            <a:normAutofit/>
          </a:bodyPr>
          <a:p>
            <a:r>
              <a:rPr b="0" lang="zh-TW" sz="2800" spc="-1" strike="noStrike">
                <a:solidFill>
                  <a:srgbClr val="000000"/>
                </a:solidFill>
                <a:latin typeface="Arial"/>
              </a:rPr>
              <a:t>請按這裡編輯題名文字格式</a:t>
            </a:r>
            <a:endParaRPr b="0" lang="en-US" sz="2800" spc="-1" strike="noStrike">
              <a:solidFill>
                <a:srgbClr val="000000"/>
              </a:solidFill>
              <a:latin typeface="Arial"/>
            </a:endParaRPr>
          </a:p>
        </p:txBody>
      </p:sp>
      <p:sp>
        <p:nvSpPr>
          <p:cNvPr id="1" name="PlaceHolder 2"/>
          <p:cNvSpPr>
            <a:spLocks noGrp="1"/>
          </p:cNvSpPr>
          <p:nvPr>
            <p:ph type="body"/>
          </p:nvPr>
        </p:nvSpPr>
        <p:spPr>
          <a:xfrm>
            <a:off x="311760" y="1152360"/>
            <a:ext cx="8520120" cy="3416040"/>
          </a:xfrm>
          <a:prstGeom prst="rect">
            <a:avLst/>
          </a:prstGeom>
          <a:noFill/>
          <a:ln w="0">
            <a:noFill/>
          </a:ln>
        </p:spPr>
        <p:txBody>
          <a:bodyPr tIns="91440" bIns="91440" anchor="t">
            <a:normAutofit/>
          </a:bodyPr>
          <a:p>
            <a:pPr marL="432000" indent="-324000">
              <a:spcBef>
                <a:spcPts val="1417"/>
              </a:spcBef>
              <a:buClr>
                <a:srgbClr val="000000"/>
              </a:buClr>
              <a:buSzPct val="45000"/>
              <a:buFont typeface="Wingdings" charset="2"/>
              <a:buChar char=""/>
            </a:pPr>
            <a:r>
              <a:rPr b="0" lang="zh-TW" sz="1800" spc="-1" strike="noStrike">
                <a:solidFill>
                  <a:srgbClr val="000000"/>
                </a:solidFill>
                <a:latin typeface="Arial"/>
              </a:rPr>
              <a:t>請按這裡編輯大綱文字格式</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zh-TW" sz="1800" spc="-1" strike="noStrike">
                <a:solidFill>
                  <a:srgbClr val="000000"/>
                </a:solidFill>
                <a:latin typeface="Arial"/>
              </a:rPr>
              <a:t>第二個大綱層次</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zh-TW" sz="1800" spc="-1" strike="noStrike">
                <a:solidFill>
                  <a:srgbClr val="000000"/>
                </a:solidFill>
                <a:latin typeface="Arial"/>
              </a:rPr>
              <a:t>第三個大綱層次</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zh-TW" sz="1800" spc="-1" strike="noStrike">
                <a:solidFill>
                  <a:srgbClr val="000000"/>
                </a:solidFill>
                <a:latin typeface="Arial"/>
              </a:rPr>
              <a:t>第四個大綱層次</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zh-TW" sz="1800" spc="-1" strike="noStrike">
                <a:solidFill>
                  <a:srgbClr val="000000"/>
                </a:solidFill>
                <a:latin typeface="Arial"/>
              </a:rPr>
              <a:t>第五個大綱層次</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zh-TW" sz="1800" spc="-1" strike="noStrike">
                <a:solidFill>
                  <a:srgbClr val="000000"/>
                </a:solidFill>
                <a:latin typeface="Arial"/>
              </a:rPr>
              <a:t>第六個大綱層次</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zh-TW" sz="1800" spc="-1" strike="noStrike">
                <a:solidFill>
                  <a:srgbClr val="000000"/>
                </a:solidFill>
                <a:latin typeface="Arial"/>
              </a:rPr>
              <a:t>第七個大綱層次</a:t>
            </a:r>
            <a:endParaRPr b="0" lang="en-US" sz="1800" spc="-1" strike="noStrike">
              <a:solidFill>
                <a:srgbClr val="000000"/>
              </a:solidFill>
              <a:latin typeface="Arial"/>
            </a:endParaRPr>
          </a:p>
        </p:txBody>
      </p:sp>
      <p:sp>
        <p:nvSpPr>
          <p:cNvPr id="2" name="PlaceHolder 3"/>
          <p:cNvSpPr>
            <a:spLocks noGrp="1"/>
          </p:cNvSpPr>
          <p:nvPr>
            <p:ph type="sldNum" idx="1"/>
          </p:nvPr>
        </p:nvSpPr>
        <p:spPr>
          <a:xfrm>
            <a:off x="8472600" y="4663080"/>
            <a:ext cx="548280" cy="393120"/>
          </a:xfrm>
          <a:prstGeom prst="rect">
            <a:avLst/>
          </a:prstGeom>
          <a:noFill/>
          <a:ln w="0">
            <a:noFill/>
          </a:ln>
        </p:spPr>
        <p:txBody>
          <a:bodyPr tIns="91440" bIns="91440" anchor="ctr">
            <a:normAutofit/>
          </a:bodyPr>
          <a:lstStyle>
            <a:lvl1pPr algn="r">
              <a:lnSpc>
                <a:spcPct val="100000"/>
              </a:lnSpc>
              <a:buNone/>
              <a:tabLst>
                <a:tab algn="l" pos="0"/>
              </a:tabLst>
              <a:defRPr b="0" lang="en-US" sz="1000" spc="-1" strike="noStrike">
                <a:solidFill>
                  <a:srgbClr val="595959"/>
                </a:solidFill>
                <a:latin typeface="Arial"/>
                <a:ea typeface="Arial"/>
              </a:defRPr>
            </a:lvl1pPr>
          </a:lstStyle>
          <a:p>
            <a:pPr algn="r">
              <a:lnSpc>
                <a:spcPct val="100000"/>
              </a:lnSpc>
              <a:buNone/>
              <a:tabLst>
                <a:tab algn="l" pos="0"/>
              </a:tabLst>
            </a:pPr>
            <a:fld id="{BD498276-858E-44F5-A0E2-D82A6243EF8C}" type="slidenum">
              <a:rPr b="0" lang="en-US" sz="1000" spc="-1" strike="noStrike">
                <a:solidFill>
                  <a:srgbClr val="595959"/>
                </a:solidFill>
                <a:latin typeface="Arial"/>
                <a:ea typeface="Arial"/>
              </a:rPr>
              <a:t>&lt;編號&gt;</a:t>
            </a:fld>
            <a:endParaRPr b="0" lang="en-US" sz="10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sldNum" idx="2"/>
          </p:nvPr>
        </p:nvSpPr>
        <p:spPr>
          <a:xfrm>
            <a:off x="8472600" y="4663080"/>
            <a:ext cx="548280" cy="393120"/>
          </a:xfrm>
          <a:prstGeom prst="rect">
            <a:avLst/>
          </a:prstGeom>
          <a:noFill/>
          <a:ln w="0">
            <a:noFill/>
          </a:ln>
        </p:spPr>
        <p:txBody>
          <a:bodyPr tIns="91440" bIns="91440" anchor="ctr">
            <a:normAutofit/>
          </a:bodyPr>
          <a:lstStyle>
            <a:lvl1pPr algn="r">
              <a:lnSpc>
                <a:spcPct val="100000"/>
              </a:lnSpc>
              <a:buNone/>
              <a:tabLst>
                <a:tab algn="l" pos="0"/>
              </a:tabLst>
              <a:defRPr b="0" lang="en-US" sz="1000" spc="-1" strike="noStrike">
                <a:solidFill>
                  <a:srgbClr val="595959"/>
                </a:solidFill>
                <a:latin typeface="Arial"/>
                <a:ea typeface="Arial"/>
              </a:defRPr>
            </a:lvl1pPr>
          </a:lstStyle>
          <a:p>
            <a:pPr algn="r">
              <a:lnSpc>
                <a:spcPct val="100000"/>
              </a:lnSpc>
              <a:buNone/>
              <a:tabLst>
                <a:tab algn="l" pos="0"/>
              </a:tabLst>
            </a:pPr>
            <a:fld id="{FFA5F242-61AD-4B5C-8D8C-C2B7A400601C}" type="slidenum">
              <a:rPr b="0" lang="en-US" sz="1000" spc="-1" strike="noStrike">
                <a:solidFill>
                  <a:srgbClr val="595959"/>
                </a:solidFill>
                <a:latin typeface="Arial"/>
                <a:ea typeface="Arial"/>
              </a:rPr>
              <a:t>&lt;編號&gt;</a:t>
            </a:fld>
            <a:endParaRPr b="0" lang="en-US" sz="1000" spc="-1" strike="noStrike">
              <a:latin typeface="Times New Roman"/>
            </a:endParaRPr>
          </a:p>
        </p:txBody>
      </p:sp>
      <p:sp>
        <p:nvSpPr>
          <p:cNvPr id="40" name="PlaceHolder 2"/>
          <p:cNvSpPr>
            <a:spLocks noGrp="1"/>
          </p:cNvSpPr>
          <p:nvPr>
            <p:ph type="title"/>
          </p:nvPr>
        </p:nvSpPr>
        <p:spPr>
          <a:xfrm>
            <a:off x="457200" y="205200"/>
            <a:ext cx="8229240" cy="858600"/>
          </a:xfrm>
          <a:prstGeom prst="rect">
            <a:avLst/>
          </a:prstGeom>
          <a:noFill/>
          <a:ln w="0">
            <a:noFill/>
          </a:ln>
        </p:spPr>
        <p:txBody>
          <a:bodyPr lIns="0" rIns="0" tIns="0" bIns="0" anchor="ctr">
            <a:noAutofit/>
          </a:bodyPr>
          <a:p>
            <a:r>
              <a:rPr b="0" lang="zh-TW" sz="1400" spc="-1" strike="noStrike">
                <a:solidFill>
                  <a:srgbClr val="000000"/>
                </a:solidFill>
                <a:latin typeface="Arial"/>
              </a:rPr>
              <a:t>請按這裡編輯題名文字格式</a:t>
            </a:r>
            <a:endParaRPr b="0" lang="en-US" sz="1400" spc="-1" strike="noStrike">
              <a:solidFill>
                <a:srgbClr val="000000"/>
              </a:solidFill>
              <a:latin typeface="Arial"/>
            </a:endParaRPr>
          </a:p>
        </p:txBody>
      </p:sp>
      <p:sp>
        <p:nvSpPr>
          <p:cNvPr id="41" name="PlaceHolder 3"/>
          <p:cNvSpPr>
            <a:spLocks noGrp="1"/>
          </p:cNvSpPr>
          <p:nvPr>
            <p:ph type="body"/>
          </p:nvPr>
        </p:nvSpPr>
        <p:spPr>
          <a:xfrm>
            <a:off x="457200" y="1203480"/>
            <a:ext cx="8229240" cy="29829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zh-TW" sz="1400" spc="-1" strike="noStrike">
                <a:solidFill>
                  <a:srgbClr val="000000"/>
                </a:solidFill>
                <a:latin typeface="Arial"/>
              </a:rPr>
              <a:t>請按這裡編輯大綱文字格式</a:t>
            </a:r>
            <a:endParaRPr b="0" lang="en-US"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zh-TW" sz="1400" spc="-1" strike="noStrike">
                <a:solidFill>
                  <a:srgbClr val="000000"/>
                </a:solidFill>
                <a:latin typeface="Arial"/>
              </a:rPr>
              <a:t>第二個大綱層次</a:t>
            </a:r>
            <a:endParaRPr b="0" lang="en-US"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zh-TW" sz="1400" spc="-1" strike="noStrike">
                <a:solidFill>
                  <a:srgbClr val="000000"/>
                </a:solidFill>
                <a:latin typeface="Arial"/>
              </a:rPr>
              <a:t>第三個大綱層次</a:t>
            </a:r>
            <a:endParaRPr b="0" lang="en-US"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zh-TW" sz="1400" spc="-1" strike="noStrike">
                <a:solidFill>
                  <a:srgbClr val="000000"/>
                </a:solidFill>
                <a:latin typeface="Arial"/>
              </a:rPr>
              <a:t>第四個大綱層次</a:t>
            </a:r>
            <a:endParaRPr b="0" lang="en-US"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zh-TW" sz="2000" spc="-1" strike="noStrike">
                <a:solidFill>
                  <a:srgbClr val="000000"/>
                </a:solidFill>
                <a:latin typeface="Arial"/>
              </a:rPr>
              <a:t>第五個大綱層次</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zh-TW" sz="2000" spc="-1" strike="noStrike">
                <a:solidFill>
                  <a:srgbClr val="000000"/>
                </a:solidFill>
                <a:latin typeface="Arial"/>
              </a:rPr>
              <a:t>第六個大綱層次</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zh-TW" sz="2000" spc="-1" strike="noStrike">
                <a:solidFill>
                  <a:srgbClr val="000000"/>
                </a:solidFill>
                <a:latin typeface="Arial"/>
              </a:rPr>
              <a:t>第七個大綱層次</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hyperlink" Target="https://docs.google.com/presentation/d/1jnKQZkG4uejgbtUQDeViQdSpuhgjrOmhhWsKtxsSal0/edit#slide=id.p" TargetMode="External"/><Relationship Id="rId2" Type="http://schemas.openxmlformats.org/officeDocument/2006/relationships/slideLayout" Target="../slideLayouts/slideLayout3.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slideLayout" Target="../slideLayouts/slideLayout13.xml"/><Relationship Id="rId5"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3.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3.xml"/><Relationship Id="rId3"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3.xml"/><Relationship Id="rId3"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13.xml"/><Relationship Id="rId3"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13.xml"/><Relationship Id="rId3"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13.xml"/><Relationship Id="rId3"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13.xml"/><Relationship Id="rId5"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slideLayout" Target="../slideLayouts/slideLayout13.xml"/><Relationship Id="rId7"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slideLayout" Target="../slideLayouts/slideLayout13.xml"/><Relationship Id="rId5"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slideLayout" Target="../slideLayouts/slideLayout13.xml"/><Relationship Id="rId4"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PlaceHolder 1"/>
          <p:cNvSpPr>
            <a:spLocks noGrp="1"/>
          </p:cNvSpPr>
          <p:nvPr>
            <p:ph type="title"/>
          </p:nvPr>
        </p:nvSpPr>
        <p:spPr>
          <a:xfrm>
            <a:off x="311760" y="1210320"/>
            <a:ext cx="8520120" cy="1361160"/>
          </a:xfrm>
          <a:prstGeom prst="rect">
            <a:avLst/>
          </a:prstGeom>
          <a:noFill/>
          <a:ln w="0">
            <a:noFill/>
          </a:ln>
        </p:spPr>
        <p:txBody>
          <a:bodyPr tIns="91440" bIns="91440" anchor="t">
            <a:normAutofit fontScale="86000"/>
          </a:bodyPr>
          <a:p>
            <a:pPr algn="ctr">
              <a:lnSpc>
                <a:spcPct val="100000"/>
              </a:lnSpc>
              <a:buNone/>
              <a:tabLst>
                <a:tab algn="l" pos="0"/>
              </a:tabLst>
            </a:pPr>
            <a:r>
              <a:rPr b="0" lang="en-US" sz="4510" spc="-1" strike="noStrike">
                <a:solidFill>
                  <a:srgbClr val="000000"/>
                </a:solidFill>
                <a:latin typeface="Arial"/>
                <a:ea typeface="Arial"/>
              </a:rPr>
              <a:t>Chapter4  Fitting a Model to Data</a:t>
            </a:r>
            <a:endParaRPr b="0" lang="en-US" sz="4510" spc="-1" strike="noStrike">
              <a:solidFill>
                <a:srgbClr val="000000"/>
              </a:solidFill>
              <a:latin typeface="Arial"/>
            </a:endParaRPr>
          </a:p>
          <a:p>
            <a:pPr algn="ctr">
              <a:lnSpc>
                <a:spcPct val="100000"/>
              </a:lnSpc>
              <a:buNone/>
              <a:tabLst>
                <a:tab algn="l" pos="0"/>
              </a:tabLst>
            </a:pPr>
            <a:endParaRPr b="0" lang="en-US" sz="2170" spc="-1" strike="noStrike">
              <a:solidFill>
                <a:srgbClr val="000000"/>
              </a:solidFill>
              <a:latin typeface="Arial"/>
            </a:endParaRPr>
          </a:p>
          <a:p>
            <a:pPr algn="ctr">
              <a:lnSpc>
                <a:spcPct val="100000"/>
              </a:lnSpc>
              <a:buNone/>
              <a:tabLst>
                <a:tab algn="l" pos="0"/>
              </a:tabLst>
            </a:pPr>
            <a:r>
              <a:rPr b="0" lang="en-US" sz="2170" spc="-1" strike="noStrike">
                <a:solidFill>
                  <a:srgbClr val="000000"/>
                </a:solidFill>
                <a:latin typeface="Arial"/>
                <a:ea typeface="Arial"/>
              </a:rPr>
              <a:t>Data Science For Business</a:t>
            </a:r>
            <a:endParaRPr b="0" lang="en-US" sz="2170" spc="-1" strike="noStrike">
              <a:solidFill>
                <a:srgbClr val="000000"/>
              </a:solidFill>
              <a:latin typeface="Arial"/>
            </a:endParaRPr>
          </a:p>
        </p:txBody>
      </p:sp>
      <p:sp>
        <p:nvSpPr>
          <p:cNvPr id="85" name="PlaceHolder 2"/>
          <p:cNvSpPr>
            <a:spLocks noGrp="1"/>
          </p:cNvSpPr>
          <p:nvPr>
            <p:ph/>
          </p:nvPr>
        </p:nvSpPr>
        <p:spPr>
          <a:xfrm>
            <a:off x="390600" y="2961720"/>
            <a:ext cx="8520120" cy="1530000"/>
          </a:xfrm>
          <a:prstGeom prst="rect">
            <a:avLst/>
          </a:prstGeom>
          <a:noFill/>
          <a:ln w="0">
            <a:noFill/>
          </a:ln>
        </p:spPr>
        <p:txBody>
          <a:bodyPr tIns="91440" bIns="91440" anchor="t">
            <a:noAutofit/>
          </a:bodyPr>
          <a:p>
            <a:pPr algn="ctr">
              <a:lnSpc>
                <a:spcPct val="100000"/>
              </a:lnSpc>
              <a:buNone/>
              <a:tabLst>
                <a:tab algn="l" pos="0"/>
              </a:tabLst>
            </a:pPr>
            <a:r>
              <a:rPr b="0" lang="en-US" sz="2020" spc="-1" strike="noStrike">
                <a:solidFill>
                  <a:srgbClr val="595959"/>
                </a:solidFill>
                <a:latin typeface="Arial"/>
                <a:ea typeface="Arial"/>
              </a:rPr>
              <a:t>Professor: C.H. Lai </a:t>
            </a:r>
            <a:endParaRPr b="0" lang="en-US" sz="2020" spc="-1" strike="noStrike">
              <a:solidFill>
                <a:srgbClr val="000000"/>
              </a:solidFill>
              <a:latin typeface="Arial"/>
            </a:endParaRPr>
          </a:p>
          <a:p>
            <a:pPr algn="ctr">
              <a:lnSpc>
                <a:spcPct val="100000"/>
              </a:lnSpc>
              <a:buNone/>
              <a:tabLst>
                <a:tab algn="l" pos="0"/>
              </a:tabLst>
            </a:pPr>
            <a:endParaRPr b="0" lang="en-US" sz="2020" spc="-1" strike="noStrike">
              <a:solidFill>
                <a:srgbClr val="000000"/>
              </a:solidFill>
              <a:latin typeface="Arial"/>
            </a:endParaRPr>
          </a:p>
          <a:p>
            <a:pPr algn="ctr">
              <a:lnSpc>
                <a:spcPct val="100000"/>
              </a:lnSpc>
              <a:buNone/>
              <a:tabLst>
                <a:tab algn="l" pos="0"/>
              </a:tabLst>
            </a:pPr>
            <a:r>
              <a:rPr b="0" lang="en-US" sz="2020" spc="-1" strike="noStrike">
                <a:solidFill>
                  <a:srgbClr val="595959"/>
                </a:solidFill>
                <a:latin typeface="Arial"/>
                <a:ea typeface="Arial"/>
              </a:rPr>
              <a:t>Student: 11204604 Tse Wen Hong</a:t>
            </a:r>
            <a:endParaRPr b="0" lang="en-US" sz="2020" spc="-1" strike="noStrike">
              <a:solidFill>
                <a:srgbClr val="000000"/>
              </a:solidFill>
              <a:latin typeface="Arial"/>
            </a:endParaRPr>
          </a:p>
          <a:p>
            <a:pPr algn="ctr">
              <a:lnSpc>
                <a:spcPct val="100000"/>
              </a:lnSpc>
              <a:buNone/>
              <a:tabLst>
                <a:tab algn="l" pos="0"/>
              </a:tabLst>
            </a:pPr>
            <a:r>
              <a:rPr b="0" lang="en-US" sz="2020" spc="-1" strike="noStrike">
                <a:solidFill>
                  <a:srgbClr val="595959"/>
                </a:solidFill>
                <a:latin typeface="Arial"/>
                <a:ea typeface="Arial"/>
              </a:rPr>
              <a:t>Nov. 14, 2023  [</a:t>
            </a:r>
            <a:r>
              <a:rPr b="0" lang="en-US" sz="2020" spc="-1" strike="noStrike" u="sng">
                <a:solidFill>
                  <a:srgbClr val="0097a7"/>
                </a:solidFill>
                <a:uFillTx/>
                <a:latin typeface="Arial"/>
                <a:ea typeface="Arial"/>
                <a:hlinkClick r:id="rId1"/>
              </a:rPr>
              <a:t>gDoc</a:t>
            </a:r>
            <a:r>
              <a:rPr b="0" lang="en-US" sz="2020" spc="-1" strike="noStrike">
                <a:solidFill>
                  <a:srgbClr val="595959"/>
                </a:solidFill>
                <a:latin typeface="Arial"/>
                <a:ea typeface="Arial"/>
              </a:rPr>
              <a:t>]</a:t>
            </a:r>
            <a:endParaRPr b="0" lang="en-US" sz="2020" spc="-1" strike="noStrike">
              <a:solidFill>
                <a:srgbClr val="000000"/>
              </a:solidFill>
              <a:latin typeface="Arial"/>
            </a:endParaRPr>
          </a:p>
          <a:p>
            <a:pPr>
              <a:lnSpc>
                <a:spcPct val="105000"/>
              </a:lnSpc>
              <a:spcAft>
                <a:spcPts val="1199"/>
              </a:spcAft>
              <a:buNone/>
              <a:tabLst>
                <a:tab algn="l" pos="0"/>
              </a:tabLst>
            </a:pPr>
            <a:endParaRPr b="0" lang="en-US" sz="72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Google Shape;121;p22"/>
          <p:cNvSpPr/>
          <p:nvPr/>
        </p:nvSpPr>
        <p:spPr>
          <a:xfrm>
            <a:off x="338040" y="672480"/>
            <a:ext cx="5204160" cy="407052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0" i="1" lang="en-US" sz="1700" spc="-1" strike="noStrike">
                <a:solidFill>
                  <a:srgbClr val="000000"/>
                </a:solidFill>
                <a:latin typeface="Arial"/>
                <a:ea typeface="Arial"/>
              </a:rPr>
              <a:t>(SVM) </a:t>
            </a:r>
            <a:r>
              <a:rPr b="1" i="1" lang="en-US" sz="1700" spc="-1" strike="noStrike">
                <a:solidFill>
                  <a:srgbClr val="000000"/>
                </a:solidFill>
                <a:latin typeface="Arial"/>
                <a:ea typeface="Arial"/>
              </a:rPr>
              <a:t>support vector machines are linear discriminants</a:t>
            </a:r>
            <a:endParaRPr b="0" lang="en-US" sz="1700" spc="-1" strike="noStrike">
              <a:latin typeface="Arial"/>
            </a:endParaRPr>
          </a:p>
          <a:p>
            <a:pPr>
              <a:lnSpc>
                <a:spcPct val="100000"/>
              </a:lnSpc>
              <a:buNone/>
              <a:tabLst>
                <a:tab algn="l" pos="0"/>
              </a:tabLst>
            </a:pPr>
            <a:endParaRPr b="0" lang="en-US" sz="1700" spc="-1" strike="noStrike">
              <a:latin typeface="Arial"/>
            </a:endParaRPr>
          </a:p>
          <a:p>
            <a:pPr>
              <a:lnSpc>
                <a:spcPct val="100000"/>
              </a:lnSpc>
              <a:buNone/>
              <a:tabLst>
                <a:tab algn="l" pos="0"/>
              </a:tabLst>
            </a:pPr>
            <a:r>
              <a:rPr b="0" i="1" lang="en-US" sz="1700" spc="-1" strike="noStrike">
                <a:solidFill>
                  <a:srgbClr val="000000"/>
                </a:solidFill>
                <a:latin typeface="Arial"/>
                <a:ea typeface="Arial"/>
              </a:rPr>
              <a:t>Within the infinitude of different possible linear discriminants that would separate the classes. </a:t>
            </a:r>
            <a:endParaRPr b="0" lang="en-US" sz="1700" spc="-1" strike="noStrike">
              <a:latin typeface="Arial"/>
            </a:endParaRPr>
          </a:p>
          <a:p>
            <a:pPr>
              <a:lnSpc>
                <a:spcPct val="100000"/>
              </a:lnSpc>
              <a:buNone/>
              <a:tabLst>
                <a:tab algn="l" pos="0"/>
              </a:tabLst>
            </a:pPr>
            <a:r>
              <a:rPr b="0" i="1" lang="en-US" sz="1700" spc="-1" strike="noStrike">
                <a:solidFill>
                  <a:srgbClr val="000000"/>
                </a:solidFill>
                <a:latin typeface="Arial"/>
                <a:ea typeface="Arial"/>
              </a:rPr>
              <a:t>The asimple, elegant idea of SVMs is: fit the fattest bar between the classes.</a:t>
            </a:r>
            <a:endParaRPr b="0" lang="en-US" sz="1700" spc="-1" strike="noStrike">
              <a:latin typeface="Arial"/>
            </a:endParaRPr>
          </a:p>
          <a:p>
            <a:pPr>
              <a:lnSpc>
                <a:spcPct val="100000"/>
              </a:lnSpc>
              <a:buNone/>
              <a:tabLst>
                <a:tab algn="l" pos="0"/>
              </a:tabLst>
            </a:pPr>
            <a:r>
              <a:rPr b="1" i="1" lang="en-US" sz="1700" spc="-1" strike="noStrike">
                <a:solidFill>
                  <a:srgbClr val="000000"/>
                </a:solidFill>
                <a:latin typeface="Arial"/>
                <a:ea typeface="Arial"/>
              </a:rPr>
              <a:t>A wider bar is better</a:t>
            </a:r>
            <a:r>
              <a:rPr b="0" i="1" lang="en-US" sz="1700" spc="-1" strike="noStrike">
                <a:solidFill>
                  <a:srgbClr val="000000"/>
                </a:solidFill>
                <a:latin typeface="Arial"/>
                <a:ea typeface="Arial"/>
              </a:rPr>
              <a:t>. And </a:t>
            </a:r>
            <a:r>
              <a:rPr b="0" i="1" lang="en-US" sz="1700" spc="-1" strike="noStrike" u="sng">
                <a:solidFill>
                  <a:srgbClr val="000000"/>
                </a:solidFill>
                <a:uFillTx/>
                <a:latin typeface="Arial"/>
                <a:ea typeface="Arial"/>
              </a:rPr>
              <a:t>once the widest bar is found,</a:t>
            </a:r>
            <a:r>
              <a:rPr b="0" i="1" lang="en-US" sz="1700" spc="-1" strike="noStrike">
                <a:solidFill>
                  <a:srgbClr val="000000"/>
                </a:solidFill>
                <a:latin typeface="Arial"/>
                <a:ea typeface="Arial"/>
              </a:rPr>
              <a:t> t</a:t>
            </a:r>
            <a:r>
              <a:rPr b="0" i="1" lang="en-US" sz="1700" spc="-1" strike="noStrike" u="sng">
                <a:solidFill>
                  <a:srgbClr val="000000"/>
                </a:solidFill>
                <a:uFillTx/>
                <a:latin typeface="Arial"/>
                <a:ea typeface="Arial"/>
              </a:rPr>
              <a:t>he linear discriminant will be the center line through the bar</a:t>
            </a:r>
            <a:r>
              <a:rPr b="0" i="1" lang="en-US" sz="1700" spc="-1" strike="noStrike">
                <a:solidFill>
                  <a:srgbClr val="000000"/>
                </a:solidFill>
                <a:latin typeface="Arial"/>
                <a:ea typeface="Arial"/>
              </a:rPr>
              <a:t>.</a:t>
            </a:r>
            <a:endParaRPr b="0" lang="en-US" sz="1700" spc="-1" strike="noStrike">
              <a:latin typeface="Arial"/>
            </a:endParaRPr>
          </a:p>
          <a:p>
            <a:pPr>
              <a:lnSpc>
                <a:spcPct val="100000"/>
              </a:lnSpc>
              <a:buNone/>
              <a:tabLst>
                <a:tab algn="l" pos="0"/>
              </a:tabLst>
            </a:pPr>
            <a:endParaRPr b="0" lang="en-US" sz="1700" spc="-1" strike="noStrike">
              <a:latin typeface="Arial"/>
            </a:endParaRPr>
          </a:p>
          <a:p>
            <a:pPr>
              <a:lnSpc>
                <a:spcPct val="100000"/>
              </a:lnSpc>
              <a:buNone/>
              <a:tabLst>
                <a:tab algn="l" pos="0"/>
              </a:tabLst>
            </a:pPr>
            <a:r>
              <a:rPr b="0" i="1" lang="en-US" sz="1700" spc="-1" strike="noStrike">
                <a:solidFill>
                  <a:srgbClr val="000000"/>
                </a:solidFill>
                <a:latin typeface="Arial"/>
                <a:ea typeface="Arial"/>
              </a:rPr>
              <a:t>The </a:t>
            </a:r>
            <a:r>
              <a:rPr b="1" i="1" lang="en-US" sz="1700" spc="-1" strike="noStrike">
                <a:solidFill>
                  <a:srgbClr val="000000"/>
                </a:solidFill>
                <a:latin typeface="Arial"/>
                <a:ea typeface="Arial"/>
              </a:rPr>
              <a:t>distance between the dashed parallel lines</a:t>
            </a:r>
            <a:r>
              <a:rPr b="0" i="1" lang="en-US" sz="1700" spc="-1" strike="noStrike">
                <a:solidFill>
                  <a:srgbClr val="000000"/>
                </a:solidFill>
                <a:latin typeface="Arial"/>
                <a:ea typeface="Arial"/>
              </a:rPr>
              <a:t> is called the </a:t>
            </a:r>
            <a:r>
              <a:rPr b="1" i="1" lang="en-US" sz="1700" spc="-1" strike="noStrike">
                <a:solidFill>
                  <a:srgbClr val="000000"/>
                </a:solidFill>
                <a:latin typeface="Arial"/>
                <a:ea typeface="Arial"/>
              </a:rPr>
              <a:t>margin</a:t>
            </a:r>
            <a:r>
              <a:rPr b="0" i="1" lang="en-US" sz="1700" spc="-1" strike="noStrike">
                <a:solidFill>
                  <a:srgbClr val="000000"/>
                </a:solidFill>
                <a:latin typeface="Arial"/>
                <a:ea typeface="Arial"/>
              </a:rPr>
              <a:t> around the linear discriminant, and </a:t>
            </a:r>
            <a:r>
              <a:rPr b="0" i="1" lang="en-US" sz="1700" spc="-1" strike="noStrike" u="sng">
                <a:solidFill>
                  <a:srgbClr val="000000"/>
                </a:solidFill>
                <a:uFillTx/>
                <a:latin typeface="Arial"/>
                <a:ea typeface="Arial"/>
              </a:rPr>
              <a:t>thus the objective is to maximize.</a:t>
            </a:r>
            <a:endParaRPr b="0" lang="en-US" sz="1700" spc="-1" strike="noStrike">
              <a:latin typeface="Arial"/>
            </a:endParaRPr>
          </a:p>
          <a:p>
            <a:pPr>
              <a:lnSpc>
                <a:spcPct val="100000"/>
              </a:lnSpc>
              <a:buNone/>
              <a:tabLst>
                <a:tab algn="l" pos="0"/>
              </a:tabLst>
            </a:pPr>
            <a:endParaRPr b="0" lang="en-US" sz="1700" spc="-1" strike="noStrike">
              <a:latin typeface="Arial"/>
            </a:endParaRPr>
          </a:p>
        </p:txBody>
      </p:sp>
      <p:sp>
        <p:nvSpPr>
          <p:cNvPr id="116" name="Google Shape;122;p22"/>
          <p:cNvSpPr/>
          <p:nvPr/>
        </p:nvSpPr>
        <p:spPr>
          <a:xfrm>
            <a:off x="675720" y="118080"/>
            <a:ext cx="8467920" cy="54828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1" lang="en-US" sz="2400" spc="-1" strike="noStrike">
                <a:solidFill>
                  <a:srgbClr val="4285f4"/>
                </a:solidFill>
                <a:latin typeface="Arial"/>
                <a:ea typeface="Arial"/>
              </a:rPr>
              <a:t>1-5 Support Vector Machines, Briefly</a:t>
            </a:r>
            <a:endParaRPr b="0" lang="en-US" sz="2400" spc="-1" strike="noStrike">
              <a:latin typeface="Arial"/>
            </a:endParaRPr>
          </a:p>
        </p:txBody>
      </p:sp>
      <p:pic>
        <p:nvPicPr>
          <p:cNvPr id="117" name="Google Shape;123;p22" descr=""/>
          <p:cNvPicPr/>
          <p:nvPr/>
        </p:nvPicPr>
        <p:blipFill>
          <a:blip r:embed="rId1"/>
          <a:stretch/>
        </p:blipFill>
        <p:spPr>
          <a:xfrm>
            <a:off x="5353920" y="672480"/>
            <a:ext cx="3578760" cy="309384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Google Shape;128;p23"/>
          <p:cNvSpPr/>
          <p:nvPr/>
        </p:nvSpPr>
        <p:spPr>
          <a:xfrm>
            <a:off x="3885480" y="795600"/>
            <a:ext cx="4827600" cy="277452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0" i="1" lang="en-US" sz="1700" spc="-1" strike="noStrike">
                <a:solidFill>
                  <a:srgbClr val="000000"/>
                </a:solidFill>
                <a:latin typeface="Arial"/>
                <a:ea typeface="Arial"/>
              </a:rPr>
              <a:t>No perfect choice, only better choice, and try to optimize it. </a:t>
            </a:r>
            <a:endParaRPr b="0" lang="en-US" sz="1700" spc="-1" strike="noStrike">
              <a:latin typeface="Arial"/>
            </a:endParaRPr>
          </a:p>
          <a:p>
            <a:pPr>
              <a:lnSpc>
                <a:spcPct val="100000"/>
              </a:lnSpc>
              <a:buNone/>
              <a:tabLst>
                <a:tab algn="l" pos="0"/>
              </a:tabLst>
            </a:pPr>
            <a:r>
              <a:rPr b="0" i="1" lang="en-US" sz="1700" spc="-1" strike="noStrike">
                <a:solidFill>
                  <a:srgbClr val="000000"/>
                </a:solidFill>
                <a:latin typeface="Arial"/>
                <a:ea typeface="Arial"/>
              </a:rPr>
              <a:t> </a:t>
            </a:r>
            <a:endParaRPr b="0" lang="en-US" sz="1700" spc="-1" strike="noStrike">
              <a:latin typeface="Arial"/>
            </a:endParaRPr>
          </a:p>
          <a:p>
            <a:pPr>
              <a:lnSpc>
                <a:spcPct val="100000"/>
              </a:lnSpc>
              <a:buNone/>
              <a:tabLst>
                <a:tab algn="l" pos="0"/>
              </a:tabLst>
            </a:pPr>
            <a:r>
              <a:rPr b="1" i="1" lang="en-US" sz="1700" spc="-1" strike="noStrike">
                <a:solidFill>
                  <a:srgbClr val="000000"/>
                </a:solidFill>
                <a:latin typeface="Arial"/>
                <a:ea typeface="Arial"/>
              </a:rPr>
              <a:t>The margin-maximizing boundary gives the maximal lee‐way for classifying such points. </a:t>
            </a:r>
            <a:endParaRPr b="0" lang="en-US" sz="1700" spc="-1" strike="noStrike">
              <a:latin typeface="Arial"/>
            </a:endParaRPr>
          </a:p>
          <a:p>
            <a:pPr>
              <a:lnSpc>
                <a:spcPct val="100000"/>
              </a:lnSpc>
              <a:buNone/>
              <a:tabLst>
                <a:tab algn="l" pos="0"/>
              </a:tabLst>
            </a:pPr>
            <a:endParaRPr b="0" lang="en-US" sz="1700" spc="-1" strike="noStrike">
              <a:latin typeface="Arial"/>
            </a:endParaRPr>
          </a:p>
          <a:p>
            <a:pPr>
              <a:lnSpc>
                <a:spcPct val="100000"/>
              </a:lnSpc>
              <a:buNone/>
              <a:tabLst>
                <a:tab algn="l" pos="0"/>
              </a:tabLst>
            </a:pPr>
            <a:r>
              <a:rPr b="0" i="1" lang="en-US" sz="1700" spc="-1" strike="noStrike">
                <a:solidFill>
                  <a:srgbClr val="000000"/>
                </a:solidFill>
                <a:latin typeface="Arial"/>
                <a:ea typeface="Arial"/>
              </a:rPr>
              <a:t>In the objective function that measures how well a particular model fits the training points, we will simply penalize a training point for being on the wrong side of the decision boundary.</a:t>
            </a:r>
            <a:endParaRPr b="0" lang="en-US" sz="1700" spc="-1" strike="noStrike">
              <a:latin typeface="Arial"/>
            </a:endParaRPr>
          </a:p>
        </p:txBody>
      </p:sp>
      <p:sp>
        <p:nvSpPr>
          <p:cNvPr id="119" name="Google Shape;129;p23"/>
          <p:cNvSpPr/>
          <p:nvPr/>
        </p:nvSpPr>
        <p:spPr>
          <a:xfrm>
            <a:off x="675720" y="118080"/>
            <a:ext cx="8467920" cy="54828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1" lang="en-US" sz="2400" spc="-1" strike="noStrike">
                <a:solidFill>
                  <a:srgbClr val="4285f4"/>
                </a:solidFill>
                <a:latin typeface="Arial"/>
                <a:ea typeface="Arial"/>
              </a:rPr>
              <a:t>1-5 Support Vector Machines, Briefly</a:t>
            </a:r>
            <a:endParaRPr b="0" lang="en-US" sz="2400" spc="-1" strike="noStrike">
              <a:latin typeface="Arial"/>
            </a:endParaRPr>
          </a:p>
        </p:txBody>
      </p:sp>
      <p:pic>
        <p:nvPicPr>
          <p:cNvPr id="120" name="Google Shape;130;p23" descr=""/>
          <p:cNvPicPr/>
          <p:nvPr/>
        </p:nvPicPr>
        <p:blipFill>
          <a:blip r:embed="rId1"/>
          <a:stretch/>
        </p:blipFill>
        <p:spPr>
          <a:xfrm>
            <a:off x="158760" y="672480"/>
            <a:ext cx="3649320" cy="2924280"/>
          </a:xfrm>
          <a:prstGeom prst="rect">
            <a:avLst/>
          </a:prstGeom>
          <a:ln w="0">
            <a:noFill/>
          </a:ln>
        </p:spPr>
      </p:pic>
      <p:sp>
        <p:nvSpPr>
          <p:cNvPr id="121" name="Google Shape;131;p23"/>
          <p:cNvSpPr/>
          <p:nvPr/>
        </p:nvSpPr>
        <p:spPr>
          <a:xfrm>
            <a:off x="158760" y="3662640"/>
            <a:ext cx="8712000" cy="121932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0" i="1" lang="en-US" sz="1700" spc="-1" strike="noStrike">
                <a:solidFill>
                  <a:srgbClr val="000000"/>
                </a:solidFill>
                <a:latin typeface="Arial"/>
                <a:ea typeface="Arial"/>
              </a:rPr>
              <a:t>If the data are not linearly separable, the best fit is some balance between a fat margin and a low total error penalty. </a:t>
            </a:r>
            <a:endParaRPr b="0" lang="en-US" sz="1700" spc="-1" strike="noStrike">
              <a:latin typeface="Arial"/>
            </a:endParaRPr>
          </a:p>
          <a:p>
            <a:pPr>
              <a:lnSpc>
                <a:spcPct val="100000"/>
              </a:lnSpc>
              <a:buNone/>
              <a:tabLst>
                <a:tab algn="l" pos="0"/>
              </a:tabLst>
            </a:pPr>
            <a:endParaRPr b="0" lang="en-US" sz="1700" spc="-1" strike="noStrike">
              <a:latin typeface="Arial"/>
            </a:endParaRPr>
          </a:p>
          <a:p>
            <a:pPr>
              <a:lnSpc>
                <a:spcPct val="100000"/>
              </a:lnSpc>
              <a:buNone/>
              <a:tabLst>
                <a:tab algn="l" pos="0"/>
              </a:tabLst>
            </a:pPr>
            <a:r>
              <a:rPr b="0" i="1" lang="en-US" sz="1700" spc="-1" strike="noStrike">
                <a:solidFill>
                  <a:srgbClr val="000000"/>
                </a:solidFill>
                <a:latin typeface="Arial"/>
                <a:ea typeface="Arial"/>
              </a:rPr>
              <a:t>SVM will make only “small” errors. Technically,this error function is known as hinge loss.</a:t>
            </a:r>
            <a:endParaRPr b="0" lang="en-US" sz="17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Google Shape;136;p24"/>
          <p:cNvSpPr/>
          <p:nvPr/>
        </p:nvSpPr>
        <p:spPr>
          <a:xfrm>
            <a:off x="214200" y="672480"/>
            <a:ext cx="8661960" cy="432972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0" i="1" lang="en-US" sz="1700" spc="-1" strike="noStrike">
                <a:solidFill>
                  <a:srgbClr val="000000"/>
                </a:solidFill>
                <a:latin typeface="Arial"/>
                <a:ea typeface="Arial"/>
              </a:rPr>
              <a:t>The Maxima margin classifiers are super sensitive to outliers in the training data and that makes them pretty lame. If we want to make it not so sensitive to outliers we must allows misclassifications.</a:t>
            </a:r>
            <a:endParaRPr b="0" lang="en-US" sz="1700" spc="-1" strike="noStrike">
              <a:latin typeface="Arial"/>
            </a:endParaRPr>
          </a:p>
          <a:p>
            <a:pPr>
              <a:lnSpc>
                <a:spcPct val="100000"/>
              </a:lnSpc>
              <a:buNone/>
              <a:tabLst>
                <a:tab algn="l" pos="0"/>
              </a:tabLst>
            </a:pPr>
            <a:r>
              <a:rPr b="1" i="1" lang="en-US" sz="1700" spc="-1" strike="noStrike">
                <a:solidFill>
                  <a:srgbClr val="000000"/>
                </a:solidFill>
                <a:latin typeface="Arial"/>
                <a:ea typeface="Arial"/>
              </a:rPr>
              <a:t>Zero-one loss function: </a:t>
            </a:r>
            <a:r>
              <a:rPr b="0" i="1" lang="en-US" sz="1700" spc="-1" strike="noStrike">
                <a:solidFill>
                  <a:srgbClr val="000000"/>
                </a:solidFill>
                <a:latin typeface="Arial"/>
                <a:ea typeface="Arial"/>
              </a:rPr>
              <a:t>assigns a loss of zero for a correct decision and onefor an incorrect decision.</a:t>
            </a:r>
            <a:endParaRPr b="0" lang="en-US" sz="1700" spc="-1" strike="noStrike">
              <a:latin typeface="Arial"/>
            </a:endParaRPr>
          </a:p>
          <a:p>
            <a:pPr>
              <a:lnSpc>
                <a:spcPct val="100000"/>
              </a:lnSpc>
              <a:buNone/>
              <a:tabLst>
                <a:tab algn="l" pos="0"/>
              </a:tabLst>
            </a:pPr>
            <a:endParaRPr b="0" lang="en-US" sz="1700" spc="-1" strike="noStrike">
              <a:latin typeface="Arial"/>
            </a:endParaRPr>
          </a:p>
          <a:p>
            <a:pPr>
              <a:lnSpc>
                <a:spcPct val="100000"/>
              </a:lnSpc>
              <a:buNone/>
              <a:tabLst>
                <a:tab algn="l" pos="0"/>
              </a:tabLst>
            </a:pPr>
            <a:r>
              <a:rPr b="1" i="1" lang="en-US" sz="1700" spc="-1" strike="noStrike">
                <a:solidFill>
                  <a:srgbClr val="000000"/>
                </a:solidFill>
                <a:latin typeface="Arial"/>
                <a:ea typeface="Arial"/>
              </a:rPr>
              <a:t>SVM</a:t>
            </a:r>
            <a:r>
              <a:rPr b="0" i="1" lang="en-US" sz="1700" spc="-1" strike="noStrike">
                <a:solidFill>
                  <a:srgbClr val="000000"/>
                </a:solidFill>
                <a:latin typeface="Arial"/>
                <a:ea typeface="Arial"/>
              </a:rPr>
              <a:t> use </a:t>
            </a:r>
            <a:r>
              <a:rPr b="1" i="1" lang="en-US" sz="1700" spc="-1" strike="noStrike">
                <a:solidFill>
                  <a:srgbClr val="000000"/>
                </a:solidFill>
                <a:latin typeface="Arial"/>
                <a:ea typeface="Arial"/>
              </a:rPr>
              <a:t>Hinge loss function</a:t>
            </a:r>
            <a:r>
              <a:rPr b="0" i="1" lang="en-US" sz="1700" spc="-1" strike="noStrike">
                <a:solidFill>
                  <a:srgbClr val="000000"/>
                </a:solidFill>
                <a:latin typeface="Arial"/>
                <a:ea typeface="Arial"/>
              </a:rPr>
              <a:t>: (because the loss graph looks like a hinge) </a:t>
            </a:r>
            <a:r>
              <a:rPr b="1" i="1" lang="en-US" sz="1700" spc="-1" strike="noStrike">
                <a:solidFill>
                  <a:srgbClr val="000000"/>
                </a:solidFill>
                <a:latin typeface="Arial"/>
                <a:ea typeface="Arial"/>
              </a:rPr>
              <a:t>Hinge loss incurs</a:t>
            </a:r>
            <a:r>
              <a:rPr b="0" i="1" lang="en-US" sz="1700" spc="-1" strike="noStrike">
                <a:solidFill>
                  <a:srgbClr val="000000"/>
                </a:solidFill>
                <a:latin typeface="Arial"/>
                <a:ea typeface="Arial"/>
              </a:rPr>
              <a:t> no penalty for an example that is not on the wrong side of the margin. The hinge loss </a:t>
            </a:r>
            <a:r>
              <a:rPr b="0" i="1" lang="en-US" sz="1700" spc="-1" strike="noStrike" u="sng">
                <a:solidFill>
                  <a:srgbClr val="000000"/>
                </a:solidFill>
                <a:uFillTx/>
                <a:latin typeface="Arial"/>
                <a:ea typeface="Arial"/>
              </a:rPr>
              <a:t>only becomes positive when an example is on the wrong side of the boundary</a:t>
            </a:r>
            <a:r>
              <a:rPr b="0" i="1" lang="en-US" sz="1700" spc="-1" strike="noStrike">
                <a:solidFill>
                  <a:srgbClr val="000000"/>
                </a:solidFill>
                <a:latin typeface="Arial"/>
                <a:ea typeface="Arial"/>
              </a:rPr>
              <a:t> </a:t>
            </a:r>
            <a:r>
              <a:rPr b="1" i="1" lang="en-US" sz="1700" spc="-1" strike="noStrike">
                <a:solidFill>
                  <a:srgbClr val="000000"/>
                </a:solidFill>
                <a:latin typeface="Arial"/>
                <a:ea typeface="Arial"/>
              </a:rPr>
              <a:t>and</a:t>
            </a:r>
            <a:r>
              <a:rPr b="0" i="1" lang="en-US" sz="1700" spc="-1" strike="noStrike">
                <a:solidFill>
                  <a:srgbClr val="000000"/>
                </a:solidFill>
                <a:latin typeface="Arial"/>
                <a:ea typeface="Arial"/>
              </a:rPr>
              <a:t> </a:t>
            </a:r>
            <a:r>
              <a:rPr b="0" i="1" lang="en-US" sz="1700" spc="-1" strike="noStrike" u="sng">
                <a:solidFill>
                  <a:srgbClr val="000000"/>
                </a:solidFill>
                <a:uFillTx/>
                <a:latin typeface="Arial"/>
                <a:ea typeface="Arial"/>
              </a:rPr>
              <a:t>beyond the margin</a:t>
            </a:r>
            <a:r>
              <a:rPr b="0" i="1" lang="en-US" sz="1700" spc="-1" strike="noStrike">
                <a:solidFill>
                  <a:srgbClr val="000000"/>
                </a:solidFill>
                <a:latin typeface="Arial"/>
                <a:ea typeface="Arial"/>
              </a:rPr>
              <a:t>.</a:t>
            </a:r>
            <a:endParaRPr b="0" lang="en-US" sz="1700" spc="-1" strike="noStrike">
              <a:latin typeface="Arial"/>
            </a:endParaRPr>
          </a:p>
          <a:p>
            <a:pPr>
              <a:lnSpc>
                <a:spcPct val="100000"/>
              </a:lnSpc>
              <a:buNone/>
              <a:tabLst>
                <a:tab algn="l" pos="0"/>
              </a:tabLst>
            </a:pPr>
            <a:r>
              <a:rPr b="0" i="1" lang="en-US" sz="1700" spc="-1" strike="noStrike">
                <a:solidFill>
                  <a:srgbClr val="000000"/>
                </a:solidFill>
                <a:latin typeface="Arial"/>
                <a:ea typeface="Arial"/>
              </a:rPr>
              <a:t>Loss then increases linearly with the example’s distance from the margin, thereby penalizing points more the farther they are from the separating boundary.</a:t>
            </a:r>
            <a:endParaRPr b="0" lang="en-US" sz="1700" spc="-1" strike="noStrike">
              <a:latin typeface="Arial"/>
            </a:endParaRPr>
          </a:p>
          <a:p>
            <a:pPr>
              <a:lnSpc>
                <a:spcPct val="100000"/>
              </a:lnSpc>
              <a:buNone/>
              <a:tabLst>
                <a:tab algn="l" pos="0"/>
              </a:tabLst>
            </a:pPr>
            <a:r>
              <a:rPr b="0" i="1" lang="en-US" sz="1700" spc="-1" strike="noStrike">
                <a:solidFill>
                  <a:srgbClr val="000000"/>
                </a:solidFill>
                <a:latin typeface="Arial"/>
                <a:ea typeface="Arial"/>
              </a:rPr>
              <a:t>As to </a:t>
            </a:r>
            <a:r>
              <a:rPr b="1" i="1" lang="en-US" sz="1700" spc="-1" strike="noStrike">
                <a:solidFill>
                  <a:srgbClr val="000000"/>
                </a:solidFill>
                <a:latin typeface="Arial"/>
                <a:ea typeface="Arial"/>
              </a:rPr>
              <a:t>Squared loss function</a:t>
            </a:r>
            <a:r>
              <a:rPr b="0" i="1" lang="en-US" sz="1700" spc="-1" strike="noStrike">
                <a:solidFill>
                  <a:srgbClr val="000000"/>
                </a:solidFill>
                <a:latin typeface="Arial"/>
                <a:ea typeface="Arial"/>
              </a:rPr>
              <a:t>, usually use for numeric value prediction (regression), rather than classification.     </a:t>
            </a:r>
            <a:r>
              <a:rPr b="0" i="1" lang="en-US" sz="1700" spc="-1" strike="noStrike" u="sng">
                <a:solidFill>
                  <a:srgbClr val="000000"/>
                </a:solidFill>
                <a:uFillTx/>
                <a:latin typeface="Arial"/>
                <a:ea typeface="Arial"/>
              </a:rPr>
              <a:t>Using squared error in classification wrongly penalizes correctly classified points far from the decision boundary</a:t>
            </a:r>
            <a:r>
              <a:rPr b="0" i="1" lang="en-US" sz="1700" spc="-1" strike="noStrike">
                <a:solidFill>
                  <a:srgbClr val="000000"/>
                </a:solidFill>
                <a:latin typeface="Arial"/>
                <a:ea typeface="Arial"/>
              </a:rPr>
              <a:t>, which often misaligns with business objectives, leading to alternatives like Hinge-Adjusted squared error.</a:t>
            </a:r>
            <a:endParaRPr b="0" lang="en-US" sz="1700" spc="-1" strike="noStrike">
              <a:latin typeface="Arial"/>
            </a:endParaRPr>
          </a:p>
        </p:txBody>
      </p:sp>
      <p:sp>
        <p:nvSpPr>
          <p:cNvPr id="123" name="Google Shape;137;p24"/>
          <p:cNvSpPr/>
          <p:nvPr/>
        </p:nvSpPr>
        <p:spPr>
          <a:xfrm>
            <a:off x="676080" y="118080"/>
            <a:ext cx="8467920" cy="54828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1" lang="en-US" sz="2400" spc="-1" strike="noStrike">
                <a:solidFill>
                  <a:srgbClr val="4285f4"/>
                </a:solidFill>
                <a:latin typeface="Arial"/>
                <a:ea typeface="Arial"/>
              </a:rPr>
              <a:t>1-5 Support Vector Machines, Briefly</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Google Shape;142;p25"/>
          <p:cNvSpPr/>
          <p:nvPr/>
        </p:nvSpPr>
        <p:spPr>
          <a:xfrm>
            <a:off x="645120" y="2407680"/>
            <a:ext cx="7853760" cy="225612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1" i="1" lang="en-US" sz="1700" spc="-1" strike="noStrike">
                <a:solidFill>
                  <a:srgbClr val="000000"/>
                </a:solidFill>
                <a:latin typeface="Arial"/>
                <a:ea typeface="Arial"/>
              </a:rPr>
              <a:t>Least Squares Regression: The most convenient and popular linear regression procedure.</a:t>
            </a:r>
            <a:endParaRPr b="0" lang="en-US" sz="1700" spc="-1" strike="noStrike">
              <a:latin typeface="Arial"/>
            </a:endParaRPr>
          </a:p>
          <a:p>
            <a:pPr>
              <a:lnSpc>
                <a:spcPct val="100000"/>
              </a:lnSpc>
              <a:buNone/>
              <a:tabLst>
                <a:tab algn="l" pos="0"/>
              </a:tabLst>
            </a:pPr>
            <a:endParaRPr b="0" lang="en-US" sz="1700" spc="-1" strike="noStrike">
              <a:latin typeface="Arial"/>
            </a:endParaRPr>
          </a:p>
          <a:p>
            <a:pPr>
              <a:lnSpc>
                <a:spcPct val="100000"/>
              </a:lnSpc>
              <a:buNone/>
              <a:tabLst>
                <a:tab algn="l" pos="0"/>
              </a:tabLst>
            </a:pPr>
            <a:r>
              <a:rPr b="0" i="1" lang="en-US" sz="1700" spc="-1" strike="noStrike">
                <a:solidFill>
                  <a:srgbClr val="000000"/>
                </a:solidFill>
                <a:latin typeface="Arial"/>
                <a:ea typeface="Arial"/>
              </a:rPr>
              <a:t>Choosing an objective function like least squares regression, which </a:t>
            </a:r>
            <a:r>
              <a:rPr b="0" i="1" lang="en-US" sz="1700" spc="-1" strike="noStrike" u="sng">
                <a:solidFill>
                  <a:srgbClr val="000000"/>
                </a:solidFill>
                <a:uFillTx/>
                <a:latin typeface="Arial"/>
                <a:ea typeface="Arial"/>
              </a:rPr>
              <a:t>is data-sensitive and skewed by outliers, may not suit automated systems or applications</a:t>
            </a:r>
            <a:r>
              <a:rPr b="0" i="1" lang="en-US" sz="1700" spc="-1" strike="noStrike">
                <a:solidFill>
                  <a:srgbClr val="000000"/>
                </a:solidFill>
                <a:latin typeface="Arial"/>
                <a:ea typeface="Arial"/>
              </a:rPr>
              <a:t> with limited data-cleaning resources. Instead, a robust method like absolute error may be preferred, always considering the business context.</a:t>
            </a:r>
            <a:endParaRPr b="0" lang="en-US" sz="1700" spc="-1" strike="noStrike">
              <a:latin typeface="Arial"/>
            </a:endParaRPr>
          </a:p>
          <a:p>
            <a:pPr>
              <a:lnSpc>
                <a:spcPct val="100000"/>
              </a:lnSpc>
              <a:buNone/>
              <a:tabLst>
                <a:tab algn="l" pos="0"/>
              </a:tabLst>
            </a:pPr>
            <a:endParaRPr b="0" lang="en-US" sz="1700" spc="-1" strike="noStrike">
              <a:latin typeface="Arial"/>
            </a:endParaRPr>
          </a:p>
        </p:txBody>
      </p:sp>
      <p:sp>
        <p:nvSpPr>
          <p:cNvPr id="125" name="Google Shape;143;p25"/>
          <p:cNvSpPr/>
          <p:nvPr/>
        </p:nvSpPr>
        <p:spPr>
          <a:xfrm>
            <a:off x="675720" y="118080"/>
            <a:ext cx="8467920" cy="54828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1" lang="en-US" sz="2400" spc="-1" strike="noStrike">
                <a:solidFill>
                  <a:srgbClr val="4285f4"/>
                </a:solidFill>
                <a:latin typeface="Arial"/>
                <a:ea typeface="Arial"/>
              </a:rPr>
              <a:t>2.Regression via Mathematical Functions</a:t>
            </a:r>
            <a:endParaRPr b="0" lang="en-US" sz="2400" spc="-1" strike="noStrike">
              <a:latin typeface="Arial"/>
            </a:endParaRPr>
          </a:p>
        </p:txBody>
      </p:sp>
      <p:pic>
        <p:nvPicPr>
          <p:cNvPr id="126" name="Google Shape;144;p25" descr=""/>
          <p:cNvPicPr/>
          <p:nvPr/>
        </p:nvPicPr>
        <p:blipFill>
          <a:blip r:embed="rId1"/>
          <a:stretch/>
        </p:blipFill>
        <p:spPr>
          <a:xfrm>
            <a:off x="529560" y="1140120"/>
            <a:ext cx="3278520" cy="648720"/>
          </a:xfrm>
          <a:prstGeom prst="rect">
            <a:avLst/>
          </a:prstGeom>
          <a:ln w="0">
            <a:noFill/>
          </a:ln>
        </p:spPr>
      </p:pic>
      <p:sp>
        <p:nvSpPr>
          <p:cNvPr id="127" name="Google Shape;145;p25"/>
          <p:cNvSpPr/>
          <p:nvPr/>
        </p:nvSpPr>
        <p:spPr>
          <a:xfrm>
            <a:off x="3954960" y="786960"/>
            <a:ext cx="4358160" cy="147852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0" i="1" lang="en-US" sz="1700" spc="-1" strike="noStrike">
                <a:solidFill>
                  <a:srgbClr val="000000"/>
                </a:solidFill>
                <a:latin typeface="Arial"/>
                <a:ea typeface="Arial"/>
              </a:rPr>
              <a:t>How far away are the estimated values from the true values on the training data? </a:t>
            </a:r>
            <a:endParaRPr b="0" lang="en-US" sz="1700" spc="-1" strike="noStrike">
              <a:latin typeface="Arial"/>
            </a:endParaRPr>
          </a:p>
          <a:p>
            <a:pPr>
              <a:lnSpc>
                <a:spcPct val="100000"/>
              </a:lnSpc>
              <a:buNone/>
              <a:tabLst>
                <a:tab algn="l" pos="0"/>
              </a:tabLst>
            </a:pPr>
            <a:r>
              <a:rPr b="0" i="1" lang="en-US" sz="1700" spc="-1" strike="noStrike">
                <a:solidFill>
                  <a:srgbClr val="000000"/>
                </a:solidFill>
                <a:latin typeface="Arial"/>
                <a:ea typeface="Arial"/>
              </a:rPr>
              <a:t>In other words, how big is the error of the fitted model? Presumably we’d like to minimize this error. </a:t>
            </a:r>
            <a:endParaRPr b="0" lang="en-US" sz="17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Google Shape;150;p26"/>
          <p:cNvSpPr/>
          <p:nvPr/>
        </p:nvSpPr>
        <p:spPr>
          <a:xfrm>
            <a:off x="145080" y="672480"/>
            <a:ext cx="6003360" cy="303372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0" i="1" lang="en-US" sz="1700" spc="-1" strike="noStrike">
                <a:solidFill>
                  <a:srgbClr val="000000"/>
                </a:solidFill>
                <a:latin typeface="Arial"/>
                <a:ea typeface="Arial"/>
              </a:rPr>
              <a:t>We often </a:t>
            </a:r>
            <a:r>
              <a:rPr b="0" i="1" lang="en-US" sz="1700" spc="-1" strike="noStrike" u="sng">
                <a:solidFill>
                  <a:srgbClr val="000000"/>
                </a:solidFill>
                <a:uFillTx/>
                <a:latin typeface="Arial"/>
                <a:ea typeface="Arial"/>
              </a:rPr>
              <a:t>need to estimate the probability of an instance belonging to a class</a:t>
            </a:r>
            <a:r>
              <a:rPr b="0" i="1" lang="en-US" sz="1700" spc="-1" strike="noStrike">
                <a:solidFill>
                  <a:srgbClr val="000000"/>
                </a:solidFill>
                <a:latin typeface="Arial"/>
                <a:ea typeface="Arial"/>
              </a:rPr>
              <a:t>, factoring in decision-making elements like costs and benefits. In fraud detection used by banks, telecoms, and e-commerce, t</a:t>
            </a:r>
            <a:r>
              <a:rPr b="0" i="1" lang="en-US" sz="1700" spc="-1" strike="noStrike" u="sng">
                <a:solidFill>
                  <a:srgbClr val="000000"/>
                </a:solidFill>
                <a:uFillTx/>
                <a:latin typeface="Arial"/>
                <a:ea typeface="Arial"/>
              </a:rPr>
              <a:t>he goal is to focus on high-stakes cases, not just likely frauds, requiring actual fraud probability estimates</a:t>
            </a:r>
            <a:r>
              <a:rPr b="0" i="1" lang="en-US" sz="1700" spc="-1" strike="noStrike">
                <a:solidFill>
                  <a:srgbClr val="000000"/>
                </a:solidFill>
                <a:latin typeface="Arial"/>
                <a:ea typeface="Arial"/>
              </a:rPr>
              <a:t>. </a:t>
            </a:r>
            <a:endParaRPr b="0" lang="en-US" sz="1700" spc="-1" strike="noStrike">
              <a:latin typeface="Arial"/>
            </a:endParaRPr>
          </a:p>
          <a:p>
            <a:pPr>
              <a:lnSpc>
                <a:spcPct val="100000"/>
              </a:lnSpc>
              <a:buNone/>
              <a:tabLst>
                <a:tab algn="l" pos="0"/>
              </a:tabLst>
            </a:pPr>
            <a:r>
              <a:rPr b="0" i="1" lang="en-US" sz="1700" spc="-1" strike="noStrike">
                <a:solidFill>
                  <a:srgbClr val="000000"/>
                </a:solidFill>
                <a:latin typeface="Arial"/>
                <a:ea typeface="Arial"/>
              </a:rPr>
              <a:t>If simply using our basic linear model to estimate the class probability. </a:t>
            </a:r>
            <a:endParaRPr b="0" lang="en-US" sz="1700" spc="-1" strike="noStrike">
              <a:latin typeface="Arial"/>
            </a:endParaRPr>
          </a:p>
          <a:p>
            <a:pPr>
              <a:lnSpc>
                <a:spcPct val="100000"/>
              </a:lnSpc>
              <a:buNone/>
              <a:tabLst>
                <a:tab algn="l" pos="0"/>
              </a:tabLst>
            </a:pPr>
            <a:r>
              <a:rPr b="0" i="1" lang="en-US" sz="1700" spc="-1" strike="noStrike">
                <a:solidFill>
                  <a:srgbClr val="000000"/>
                </a:solidFill>
                <a:latin typeface="Arial"/>
                <a:ea typeface="Arial"/>
              </a:rPr>
              <a:t>The output of the linear function, f(x), gives the distance from the separating boundary, the f(x) will ranges from –∞ to ∞, however </a:t>
            </a:r>
            <a:r>
              <a:rPr b="1" i="1" lang="en-US" sz="1700" spc="-1" strike="noStrike">
                <a:solidFill>
                  <a:srgbClr val="000000"/>
                </a:solidFill>
                <a:latin typeface="Arial"/>
                <a:ea typeface="Arial"/>
              </a:rPr>
              <a:t>a probability should range from zero to one</a:t>
            </a:r>
            <a:r>
              <a:rPr b="0" i="1" lang="en-US" sz="1700" spc="-1" strike="noStrike">
                <a:solidFill>
                  <a:srgbClr val="000000"/>
                </a:solidFill>
                <a:latin typeface="Arial"/>
                <a:ea typeface="Arial"/>
              </a:rPr>
              <a:t>.</a:t>
            </a:r>
            <a:endParaRPr b="0" lang="en-US" sz="1700" spc="-1" strike="noStrike">
              <a:latin typeface="Arial"/>
            </a:endParaRPr>
          </a:p>
        </p:txBody>
      </p:sp>
      <p:sp>
        <p:nvSpPr>
          <p:cNvPr id="129" name="Google Shape;151;p26"/>
          <p:cNvSpPr/>
          <p:nvPr/>
        </p:nvSpPr>
        <p:spPr>
          <a:xfrm>
            <a:off x="206640" y="118080"/>
            <a:ext cx="8937000" cy="54828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1" lang="en-US" sz="2400" spc="-1" strike="noStrike">
                <a:solidFill>
                  <a:srgbClr val="4285f4"/>
                </a:solidFill>
                <a:latin typeface="Arial"/>
                <a:ea typeface="Arial"/>
              </a:rPr>
              <a:t>3.Class Probability Estimation and Logistic “Regression”</a:t>
            </a:r>
            <a:endParaRPr b="0" lang="en-US" sz="2400" spc="-1" strike="noStrike">
              <a:latin typeface="Arial"/>
            </a:endParaRPr>
          </a:p>
        </p:txBody>
      </p:sp>
      <p:sp>
        <p:nvSpPr>
          <p:cNvPr id="130" name="Google Shape;152;p26"/>
          <p:cNvSpPr/>
          <p:nvPr/>
        </p:nvSpPr>
        <p:spPr>
          <a:xfrm>
            <a:off x="206640" y="3838320"/>
            <a:ext cx="8149320" cy="96012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0" i="1" lang="en-US" sz="1700" spc="-1" strike="noStrike">
                <a:solidFill>
                  <a:srgbClr val="000000"/>
                </a:solidFill>
                <a:latin typeface="Arial"/>
                <a:ea typeface="Arial"/>
              </a:rPr>
              <a:t>One very useful notion of the likelihood of an event is the </a:t>
            </a:r>
            <a:r>
              <a:rPr b="1" i="1" lang="en-US" sz="1700" spc="-1" strike="noStrike">
                <a:solidFill>
                  <a:srgbClr val="000000"/>
                </a:solidFill>
                <a:latin typeface="Arial"/>
                <a:ea typeface="Arial"/>
              </a:rPr>
              <a:t>odds</a:t>
            </a:r>
            <a:r>
              <a:rPr b="0" i="1" lang="en-US" sz="1700" spc="-1" strike="noStrike">
                <a:solidFill>
                  <a:srgbClr val="000000"/>
                </a:solidFill>
                <a:latin typeface="Arial"/>
                <a:ea typeface="Arial"/>
              </a:rPr>
              <a:t>.  T</a:t>
            </a:r>
            <a:r>
              <a:rPr b="0" i="1" lang="en-US" sz="1700" spc="-1" strike="noStrike" u="sng">
                <a:solidFill>
                  <a:srgbClr val="000000"/>
                </a:solidFill>
                <a:uFillTx/>
                <a:latin typeface="Arial"/>
                <a:ea typeface="Arial"/>
              </a:rPr>
              <a:t>he odds of an eventis the ratio of the probability of the event occurring to the probability of the event notoccurring.</a:t>
            </a:r>
            <a:endParaRPr b="0" lang="en-US" sz="1700" spc="-1" strike="noStrike">
              <a:latin typeface="Arial"/>
            </a:endParaRPr>
          </a:p>
        </p:txBody>
      </p:sp>
      <p:pic>
        <p:nvPicPr>
          <p:cNvPr id="131" name="Google Shape;153;p26" descr=""/>
          <p:cNvPicPr/>
          <p:nvPr/>
        </p:nvPicPr>
        <p:blipFill>
          <a:blip r:embed="rId1"/>
          <a:stretch/>
        </p:blipFill>
        <p:spPr>
          <a:xfrm>
            <a:off x="6041160" y="824760"/>
            <a:ext cx="2950200" cy="254520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Google Shape;158;p27"/>
          <p:cNvSpPr/>
          <p:nvPr/>
        </p:nvSpPr>
        <p:spPr>
          <a:xfrm>
            <a:off x="145080" y="599040"/>
            <a:ext cx="5743440" cy="251532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0" i="1" lang="en-US" sz="1700" spc="-1" strike="noStrike">
                <a:solidFill>
                  <a:srgbClr val="000000"/>
                </a:solidFill>
                <a:latin typeface="Arial"/>
                <a:ea typeface="Arial"/>
              </a:rPr>
              <a:t>The distance from the boundary, ranging from –∞ to ∞, translates to odds ranging from 0 to ∞. By taking the log-odds, which span from –∞ to ∞, we align with the distance measures, as shown in [Table -&gt;].</a:t>
            </a:r>
            <a:endParaRPr b="0" lang="en-US" sz="1700" spc="-1" strike="noStrike">
              <a:latin typeface="Arial"/>
            </a:endParaRPr>
          </a:p>
          <a:p>
            <a:pPr>
              <a:lnSpc>
                <a:spcPct val="100000"/>
              </a:lnSpc>
              <a:buNone/>
              <a:tabLst>
                <a:tab algn="l" pos="0"/>
              </a:tabLst>
            </a:pPr>
            <a:endParaRPr b="0" lang="en-US" sz="1700" spc="-1" strike="noStrike">
              <a:latin typeface="Arial"/>
            </a:endParaRPr>
          </a:p>
          <a:p>
            <a:pPr>
              <a:lnSpc>
                <a:spcPct val="100000"/>
              </a:lnSpc>
              <a:buNone/>
              <a:tabLst>
                <a:tab algn="l" pos="0"/>
              </a:tabLst>
            </a:pPr>
            <a:r>
              <a:rPr b="0" i="1" lang="en-US" sz="1700" spc="-1" strike="noStrike">
                <a:solidFill>
                  <a:srgbClr val="000000"/>
                </a:solidFill>
                <a:latin typeface="Arial"/>
                <a:ea typeface="Arial"/>
              </a:rPr>
              <a:t>This isexactly a logistic regression model: the same linear function f(x) that we’ve examinedthroughout the chapter is used as a measure of the log-odds of the “event” of interest.</a:t>
            </a:r>
            <a:endParaRPr b="0" lang="en-US" sz="1700" spc="-1" strike="noStrike">
              <a:latin typeface="Arial"/>
            </a:endParaRPr>
          </a:p>
        </p:txBody>
      </p:sp>
      <p:sp>
        <p:nvSpPr>
          <p:cNvPr id="133" name="Google Shape;159;p27"/>
          <p:cNvSpPr/>
          <p:nvPr/>
        </p:nvSpPr>
        <p:spPr>
          <a:xfrm>
            <a:off x="206640" y="118080"/>
            <a:ext cx="8937000" cy="54828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1" lang="en-US" sz="2400" spc="-1" strike="noStrike">
                <a:solidFill>
                  <a:srgbClr val="4285f4"/>
                </a:solidFill>
                <a:latin typeface="Arial"/>
                <a:ea typeface="Arial"/>
              </a:rPr>
              <a:t>3.Class Probability Estimation and Logistic “Regression”</a:t>
            </a:r>
            <a:endParaRPr b="0" lang="en-US" sz="2400" spc="-1" strike="noStrike">
              <a:latin typeface="Arial"/>
            </a:endParaRPr>
          </a:p>
        </p:txBody>
      </p:sp>
      <p:pic>
        <p:nvPicPr>
          <p:cNvPr id="134" name="Google Shape;160;p27" descr=""/>
          <p:cNvPicPr/>
          <p:nvPr/>
        </p:nvPicPr>
        <p:blipFill>
          <a:blip r:embed="rId1"/>
          <a:stretch/>
        </p:blipFill>
        <p:spPr>
          <a:xfrm>
            <a:off x="5888880" y="571320"/>
            <a:ext cx="3145680" cy="2440080"/>
          </a:xfrm>
          <a:prstGeom prst="rect">
            <a:avLst/>
          </a:prstGeom>
          <a:ln w="0">
            <a:noFill/>
          </a:ln>
        </p:spPr>
      </p:pic>
      <p:sp>
        <p:nvSpPr>
          <p:cNvPr id="135" name="Google Shape;161;p27"/>
          <p:cNvSpPr/>
          <p:nvPr/>
        </p:nvSpPr>
        <p:spPr>
          <a:xfrm>
            <a:off x="0" y="2937960"/>
            <a:ext cx="8937000" cy="2515320"/>
          </a:xfrm>
          <a:prstGeom prst="rect">
            <a:avLst/>
          </a:prstGeom>
          <a:noFill/>
          <a:ln w="0">
            <a:noFill/>
          </a:ln>
        </p:spPr>
        <p:style>
          <a:lnRef idx="0"/>
          <a:fillRef idx="0"/>
          <a:effectRef idx="0"/>
          <a:fontRef idx="minor"/>
        </p:style>
        <p:txBody>
          <a:bodyPr tIns="91440" bIns="91440" anchor="t">
            <a:spAutoFit/>
          </a:bodyPr>
          <a:p>
            <a:pPr marL="457200" indent="-336600">
              <a:lnSpc>
                <a:spcPct val="100000"/>
              </a:lnSpc>
              <a:buClr>
                <a:srgbClr val="000000"/>
              </a:buClr>
              <a:buFont typeface="Arial"/>
              <a:buChar char="●"/>
            </a:pPr>
            <a:r>
              <a:rPr b="0" i="1" lang="en-US" sz="1700" spc="-1" strike="noStrike">
                <a:solidFill>
                  <a:srgbClr val="000000"/>
                </a:solidFill>
                <a:latin typeface="Arial"/>
                <a:ea typeface="Arial"/>
              </a:rPr>
              <a:t>For probability estimation, logistic regression uses the same linear model as do ourlinear discriminants for classification and linear regression for estimating numerictarget values.</a:t>
            </a:r>
            <a:endParaRPr b="0" lang="en-US" sz="1700" spc="-1" strike="noStrike">
              <a:latin typeface="Arial"/>
            </a:endParaRPr>
          </a:p>
          <a:p>
            <a:pPr marL="457200" indent="-336600">
              <a:lnSpc>
                <a:spcPct val="100000"/>
              </a:lnSpc>
              <a:buClr>
                <a:srgbClr val="000000"/>
              </a:buClr>
              <a:buFont typeface="Arial"/>
              <a:buChar char="●"/>
            </a:pPr>
            <a:r>
              <a:rPr b="0" i="1" lang="en-US" sz="1700" spc="-1" strike="noStrike">
                <a:solidFill>
                  <a:srgbClr val="000000"/>
                </a:solidFill>
                <a:latin typeface="Arial"/>
                <a:ea typeface="Arial"/>
              </a:rPr>
              <a:t>The output of the logistic regression model is interpreted as the log-odds of classmembership.</a:t>
            </a:r>
            <a:endParaRPr b="0" lang="en-US" sz="1700" spc="-1" strike="noStrike">
              <a:latin typeface="Arial"/>
            </a:endParaRPr>
          </a:p>
          <a:p>
            <a:pPr marL="457200" indent="-336600">
              <a:lnSpc>
                <a:spcPct val="100000"/>
              </a:lnSpc>
              <a:buClr>
                <a:srgbClr val="000000"/>
              </a:buClr>
              <a:buFont typeface="Arial"/>
              <a:buChar char="●"/>
            </a:pPr>
            <a:r>
              <a:rPr b="0" i="1" lang="en-US" sz="1700" spc="-1" strike="noStrike">
                <a:solidFill>
                  <a:srgbClr val="000000"/>
                </a:solidFill>
                <a:latin typeface="Arial"/>
                <a:ea typeface="Arial"/>
              </a:rPr>
              <a:t>Log-odds from logistic regression directly indicate class membership probabilities, widely used to estimate default, response, fraud probabilities, and document relevance.</a:t>
            </a:r>
            <a:endParaRPr b="0" lang="en-US" sz="1700" spc="-1" strike="noStrike">
              <a:latin typeface="Arial"/>
            </a:endParaRPr>
          </a:p>
          <a:p>
            <a:pPr>
              <a:lnSpc>
                <a:spcPct val="100000"/>
              </a:lnSpc>
              <a:buNone/>
              <a:tabLst>
                <a:tab algn="l" pos="0"/>
              </a:tabLst>
            </a:pPr>
            <a:endParaRPr b="0" lang="en-US" sz="17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Google Shape;166;p28"/>
          <p:cNvSpPr/>
          <p:nvPr/>
        </p:nvSpPr>
        <p:spPr>
          <a:xfrm>
            <a:off x="3914640" y="672480"/>
            <a:ext cx="4985280" cy="407052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0" i="1" lang="en-US" sz="1700" spc="-1" strike="noStrike">
                <a:solidFill>
                  <a:srgbClr val="000000"/>
                </a:solidFill>
                <a:latin typeface="Arial"/>
                <a:ea typeface="Arial"/>
              </a:rPr>
              <a:t>Thus, Equation (left-top) specifies that for a particular data item, described by feature-vector x, the log-odds of the class is equal to our linear function, f(x).</a:t>
            </a:r>
            <a:endParaRPr b="0" lang="en-US" sz="1700" spc="-1" strike="noStrike">
              <a:latin typeface="Arial"/>
            </a:endParaRPr>
          </a:p>
          <a:p>
            <a:pPr>
              <a:lnSpc>
                <a:spcPct val="100000"/>
              </a:lnSpc>
              <a:buNone/>
              <a:tabLst>
                <a:tab algn="l" pos="0"/>
              </a:tabLst>
            </a:pPr>
            <a:endParaRPr b="0" lang="en-US" sz="1700" spc="-1" strike="noStrike">
              <a:latin typeface="Arial"/>
            </a:endParaRPr>
          </a:p>
          <a:p>
            <a:pPr>
              <a:lnSpc>
                <a:spcPct val="100000"/>
              </a:lnSpc>
              <a:buNone/>
              <a:tabLst>
                <a:tab algn="l" pos="0"/>
              </a:tabLst>
            </a:pPr>
            <a:r>
              <a:rPr b="0" i="1" lang="en-US" sz="1700" spc="-1" strike="noStrike">
                <a:solidFill>
                  <a:srgbClr val="000000"/>
                </a:solidFill>
                <a:latin typeface="Arial"/>
                <a:ea typeface="Arial"/>
              </a:rPr>
              <a:t>Since often we actually want the estimated probability of class membership, not the log-odds, we can solve p+(x) in Equation (left) This yields the quantity in Equation 4-4</a:t>
            </a:r>
            <a:endParaRPr b="0" lang="en-US" sz="1700" spc="-1" strike="noStrike">
              <a:latin typeface="Arial"/>
            </a:endParaRPr>
          </a:p>
          <a:p>
            <a:pPr>
              <a:lnSpc>
                <a:spcPct val="100000"/>
              </a:lnSpc>
              <a:buNone/>
              <a:tabLst>
                <a:tab algn="l" pos="0"/>
              </a:tabLst>
            </a:pPr>
            <a:endParaRPr b="0" lang="en-US" sz="1700" spc="-1" strike="noStrike">
              <a:latin typeface="Arial"/>
            </a:endParaRPr>
          </a:p>
          <a:p>
            <a:pPr>
              <a:lnSpc>
                <a:spcPct val="100000"/>
              </a:lnSpc>
              <a:buNone/>
              <a:tabLst>
                <a:tab algn="l" pos="0"/>
              </a:tabLst>
            </a:pPr>
            <a:r>
              <a:rPr b="0" i="1" lang="en-US" sz="1700" spc="-1" strike="noStrike">
                <a:solidFill>
                  <a:srgbClr val="000000"/>
                </a:solidFill>
                <a:latin typeface="Arial"/>
                <a:ea typeface="Arial"/>
              </a:rPr>
              <a:t>Now we may use the f(x) and estimated probability to draw the plot (left).</a:t>
            </a:r>
            <a:endParaRPr b="0" lang="en-US" sz="1700" spc="-1" strike="noStrike">
              <a:latin typeface="Arial"/>
            </a:endParaRPr>
          </a:p>
          <a:p>
            <a:pPr>
              <a:lnSpc>
                <a:spcPct val="100000"/>
              </a:lnSpc>
              <a:buNone/>
              <a:tabLst>
                <a:tab algn="l" pos="0"/>
              </a:tabLst>
            </a:pPr>
            <a:r>
              <a:rPr b="0" i="1" lang="en-US" sz="1700" spc="-1" strike="noStrike">
                <a:solidFill>
                  <a:srgbClr val="000000"/>
                </a:solidFill>
                <a:latin typeface="Arial"/>
                <a:ea typeface="Arial"/>
              </a:rPr>
              <a:t>This curve is called a “sigmoid” curve be‐cause of its “S” shape, which squeezes the probabilities into their correct range (between zero and one)</a:t>
            </a:r>
            <a:endParaRPr b="0" lang="en-US" sz="1700" spc="-1" strike="noStrike">
              <a:latin typeface="Arial"/>
            </a:endParaRPr>
          </a:p>
        </p:txBody>
      </p:sp>
      <p:sp>
        <p:nvSpPr>
          <p:cNvPr id="137" name="Google Shape;167;p28"/>
          <p:cNvSpPr/>
          <p:nvPr/>
        </p:nvSpPr>
        <p:spPr>
          <a:xfrm>
            <a:off x="206640" y="118080"/>
            <a:ext cx="8937000" cy="54828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1" lang="en-US" sz="2400" spc="-1" strike="noStrike">
                <a:solidFill>
                  <a:srgbClr val="4285f4"/>
                </a:solidFill>
                <a:latin typeface="Arial"/>
                <a:ea typeface="Arial"/>
              </a:rPr>
              <a:t>3.Class Probability Estimation and Logistic “Regression”</a:t>
            </a:r>
            <a:endParaRPr b="0" lang="en-US" sz="2400" spc="-1" strike="noStrike">
              <a:latin typeface="Arial"/>
            </a:endParaRPr>
          </a:p>
        </p:txBody>
      </p:sp>
      <p:pic>
        <p:nvPicPr>
          <p:cNvPr id="138" name="Google Shape;168;p28" descr=""/>
          <p:cNvPicPr/>
          <p:nvPr/>
        </p:nvPicPr>
        <p:blipFill>
          <a:blip r:embed="rId1"/>
          <a:stretch/>
        </p:blipFill>
        <p:spPr>
          <a:xfrm>
            <a:off x="206640" y="672480"/>
            <a:ext cx="3616920" cy="553680"/>
          </a:xfrm>
          <a:prstGeom prst="rect">
            <a:avLst/>
          </a:prstGeom>
          <a:ln w="0">
            <a:noFill/>
          </a:ln>
        </p:spPr>
      </p:pic>
      <p:pic>
        <p:nvPicPr>
          <p:cNvPr id="139" name="Google Shape;169;p28" descr=""/>
          <p:cNvPicPr/>
          <p:nvPr/>
        </p:nvPicPr>
        <p:blipFill>
          <a:blip r:embed="rId2"/>
          <a:stretch/>
        </p:blipFill>
        <p:spPr>
          <a:xfrm>
            <a:off x="1025280" y="1299600"/>
            <a:ext cx="1839960" cy="707760"/>
          </a:xfrm>
          <a:prstGeom prst="rect">
            <a:avLst/>
          </a:prstGeom>
          <a:ln w="0">
            <a:noFill/>
          </a:ln>
        </p:spPr>
      </p:pic>
      <p:pic>
        <p:nvPicPr>
          <p:cNvPr id="140" name="Google Shape;170;p28" descr=""/>
          <p:cNvPicPr/>
          <p:nvPr/>
        </p:nvPicPr>
        <p:blipFill>
          <a:blip r:embed="rId3"/>
          <a:stretch/>
        </p:blipFill>
        <p:spPr>
          <a:xfrm>
            <a:off x="288720" y="2007720"/>
            <a:ext cx="3453120" cy="240876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Google Shape;175;p29"/>
          <p:cNvSpPr/>
          <p:nvPr/>
        </p:nvSpPr>
        <p:spPr>
          <a:xfrm>
            <a:off x="164160" y="672480"/>
            <a:ext cx="8979480" cy="199692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0" i="1" lang="en-US" sz="1700" spc="-1" strike="noStrike">
                <a:solidFill>
                  <a:srgbClr val="000000"/>
                </a:solidFill>
                <a:latin typeface="Arial"/>
                <a:ea typeface="Arial"/>
              </a:rPr>
              <a:t>The figure shows that at thedecision boundary (at distance x = 0), the probability is 0.5 (a coin toss). The probabilityvaries approximately linearly near to the decision boundary, but then approaches certainty farther away. Part of the “fitting” of the model to the data includes determining the slope of the almost-linear part, and thereby how quickly we are certain of the classas we move away from the boundary.</a:t>
            </a:r>
            <a:endParaRPr b="0" lang="en-US" sz="1700" spc="-1" strike="noStrike">
              <a:latin typeface="Arial"/>
            </a:endParaRPr>
          </a:p>
          <a:p>
            <a:pPr>
              <a:lnSpc>
                <a:spcPct val="100000"/>
              </a:lnSpc>
              <a:buNone/>
              <a:tabLst>
                <a:tab algn="l" pos="0"/>
              </a:tabLst>
            </a:pPr>
            <a:endParaRPr b="0" lang="en-US" sz="1700" spc="-1" strike="noStrike">
              <a:latin typeface="Arial"/>
            </a:endParaRPr>
          </a:p>
          <a:p>
            <a:pPr>
              <a:lnSpc>
                <a:spcPct val="100000"/>
              </a:lnSpc>
              <a:buNone/>
              <a:tabLst>
                <a:tab algn="l" pos="0"/>
              </a:tabLst>
            </a:pPr>
            <a:r>
              <a:rPr b="1" i="1" lang="en-US" sz="1700" spc="-1" strike="noStrike">
                <a:solidFill>
                  <a:srgbClr val="000000"/>
                </a:solidFill>
                <a:latin typeface="Arial"/>
                <a:ea typeface="Arial"/>
              </a:rPr>
              <a:t>What is the objective function we use to fit the logistic regression model to the data?</a:t>
            </a:r>
            <a:endParaRPr b="0" lang="en-US" sz="1700" spc="-1" strike="noStrike">
              <a:latin typeface="Arial"/>
            </a:endParaRPr>
          </a:p>
        </p:txBody>
      </p:sp>
      <p:pic>
        <p:nvPicPr>
          <p:cNvPr id="142" name="Google Shape;176;p29" descr=""/>
          <p:cNvPicPr/>
          <p:nvPr/>
        </p:nvPicPr>
        <p:blipFill>
          <a:blip r:embed="rId1"/>
          <a:stretch/>
        </p:blipFill>
        <p:spPr>
          <a:xfrm>
            <a:off x="164160" y="2688480"/>
            <a:ext cx="3919680" cy="1211760"/>
          </a:xfrm>
          <a:prstGeom prst="rect">
            <a:avLst/>
          </a:prstGeom>
          <a:ln w="0">
            <a:noFill/>
          </a:ln>
        </p:spPr>
      </p:pic>
      <p:sp>
        <p:nvSpPr>
          <p:cNvPr id="143" name="Google Shape;177;p29"/>
          <p:cNvSpPr/>
          <p:nvPr/>
        </p:nvSpPr>
        <p:spPr>
          <a:xfrm>
            <a:off x="4224240" y="2809800"/>
            <a:ext cx="4919400" cy="96012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0" i="1" lang="en-US" sz="1700" spc="-1" strike="noStrike">
                <a:solidFill>
                  <a:srgbClr val="000000"/>
                </a:solidFill>
                <a:latin typeface="Arial"/>
                <a:ea typeface="Arial"/>
              </a:rPr>
              <a:t>The g function gives the model’s estimated probability of seeing x’s actual class given x’s features.</a:t>
            </a:r>
            <a:endParaRPr b="0" lang="en-US" sz="1700" spc="-1" strike="noStrike">
              <a:latin typeface="Arial"/>
            </a:endParaRPr>
          </a:p>
        </p:txBody>
      </p:sp>
      <p:sp>
        <p:nvSpPr>
          <p:cNvPr id="144" name="Google Shape;178;p29"/>
          <p:cNvSpPr/>
          <p:nvPr/>
        </p:nvSpPr>
        <p:spPr>
          <a:xfrm>
            <a:off x="164160" y="3900600"/>
            <a:ext cx="8790120" cy="96012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0" lang="en-US" sz="1700" spc="-1" strike="noStrike">
                <a:solidFill>
                  <a:srgbClr val="000000"/>
                </a:solidFill>
                <a:latin typeface="Arial"/>
                <a:ea typeface="Arial"/>
              </a:rPr>
              <a:t>The model (set of weights) that gives the highest sum is the model that gives the highest “likelihood” to the data—the “maximum likeli‐hood” model. The maximum likelihood model “on average” gives the highest probabilities to the positive examples.</a:t>
            </a:r>
            <a:endParaRPr b="0" lang="en-US" sz="1700" spc="-1" strike="noStrike">
              <a:latin typeface="Arial"/>
            </a:endParaRPr>
          </a:p>
        </p:txBody>
      </p:sp>
      <p:sp>
        <p:nvSpPr>
          <p:cNvPr id="145" name="Google Shape;179;p29"/>
          <p:cNvSpPr/>
          <p:nvPr/>
        </p:nvSpPr>
        <p:spPr>
          <a:xfrm>
            <a:off x="185400" y="118080"/>
            <a:ext cx="8937000" cy="54828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1" lang="en-US" sz="2400" spc="-1" strike="noStrike">
                <a:solidFill>
                  <a:srgbClr val="4285f4"/>
                </a:solidFill>
                <a:latin typeface="Arial"/>
                <a:ea typeface="Arial"/>
              </a:rPr>
              <a:t>3. * Logistic Regression: Some Technical Details</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Google Shape;184;p30"/>
          <p:cNvSpPr/>
          <p:nvPr/>
        </p:nvSpPr>
        <p:spPr>
          <a:xfrm>
            <a:off x="164160" y="672480"/>
            <a:ext cx="8979480" cy="407052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0" i="1" lang="en-US" sz="1700" spc="-1" strike="noStrike">
                <a:solidFill>
                  <a:srgbClr val="000000"/>
                </a:solidFill>
                <a:latin typeface="Arial"/>
                <a:ea typeface="Arial"/>
              </a:rPr>
              <a:t>Two important differences between classification trees and linear classifiers.</a:t>
            </a:r>
            <a:endParaRPr b="0" lang="en-US" sz="1700" spc="-1" strike="noStrike">
              <a:latin typeface="Arial"/>
            </a:endParaRPr>
          </a:p>
          <a:p>
            <a:pPr>
              <a:lnSpc>
                <a:spcPct val="100000"/>
              </a:lnSpc>
              <a:buNone/>
              <a:tabLst>
                <a:tab algn="l" pos="0"/>
              </a:tabLst>
            </a:pPr>
            <a:endParaRPr b="0" lang="en-US" sz="1700" spc="-1" strike="noStrike">
              <a:latin typeface="Arial"/>
            </a:endParaRPr>
          </a:p>
          <a:p>
            <a:pPr>
              <a:lnSpc>
                <a:spcPct val="100000"/>
              </a:lnSpc>
              <a:buNone/>
              <a:tabLst>
                <a:tab algn="l" pos="0"/>
              </a:tabLst>
            </a:pPr>
            <a:r>
              <a:rPr b="0" i="1" lang="en-US" sz="1700" spc="-1" strike="noStrike">
                <a:solidFill>
                  <a:srgbClr val="000000"/>
                </a:solidFill>
                <a:latin typeface="Arial"/>
                <a:ea typeface="Arial"/>
              </a:rPr>
              <a:t>1. A classification tree's boundaries are axis-perpendicular, as it selects one attribute at a time, unlike linear classifiers that use all attributes, allowing boundaries in any direction.</a:t>
            </a:r>
            <a:endParaRPr b="0" lang="en-US" sz="1700" spc="-1" strike="noStrike">
              <a:latin typeface="Arial"/>
            </a:endParaRPr>
          </a:p>
          <a:p>
            <a:pPr>
              <a:lnSpc>
                <a:spcPct val="100000"/>
              </a:lnSpc>
              <a:buNone/>
              <a:tabLst>
                <a:tab algn="l" pos="0"/>
              </a:tabLst>
            </a:pPr>
            <a:endParaRPr b="0" lang="en-US" sz="1700" spc="-1" strike="noStrike">
              <a:latin typeface="Arial"/>
            </a:endParaRPr>
          </a:p>
          <a:p>
            <a:pPr>
              <a:lnSpc>
                <a:spcPct val="100000"/>
              </a:lnSpc>
              <a:buNone/>
              <a:tabLst>
                <a:tab algn="l" pos="0"/>
              </a:tabLst>
            </a:pPr>
            <a:r>
              <a:rPr b="0" i="1" lang="en-US" sz="1700" spc="-1" strike="noStrike">
                <a:solidFill>
                  <a:srgbClr val="000000"/>
                </a:solidFill>
                <a:latin typeface="Arial"/>
                <a:ea typeface="Arial"/>
              </a:rPr>
              <a:t>2. A classification tree recursively segments the instance space finely using divide-and-conquer, while a linear classifier uses one decision surface for a single, two-segment division, due to its single equation utilizing all variables.</a:t>
            </a:r>
            <a:endParaRPr b="0" lang="en-US" sz="1700" spc="-1" strike="noStrike">
              <a:latin typeface="Arial"/>
            </a:endParaRPr>
          </a:p>
          <a:p>
            <a:pPr>
              <a:lnSpc>
                <a:spcPct val="100000"/>
              </a:lnSpc>
              <a:buNone/>
              <a:tabLst>
                <a:tab algn="l" pos="0"/>
              </a:tabLst>
            </a:pPr>
            <a:endParaRPr b="0" lang="en-US" sz="1700" spc="-1" strike="noStrike">
              <a:latin typeface="Arial"/>
            </a:endParaRPr>
          </a:p>
          <a:p>
            <a:pPr>
              <a:lnSpc>
                <a:spcPct val="100000"/>
              </a:lnSpc>
              <a:buNone/>
              <a:tabLst>
                <a:tab algn="l" pos="0"/>
              </a:tabLst>
            </a:pPr>
            <a:r>
              <a:rPr b="0" i="1" lang="en-US" sz="1700" spc="-1" strike="noStrike">
                <a:solidFill>
                  <a:srgbClr val="000000"/>
                </a:solidFill>
                <a:latin typeface="Arial"/>
                <a:ea typeface="Arial"/>
              </a:rPr>
              <a:t>Determining which characteristics best fit a dataset is challenging without knowing the optimal decision boundary, leading to practical implications from these differences.</a:t>
            </a:r>
            <a:endParaRPr b="0" lang="en-US" sz="1700" spc="-1" strike="noStrike">
              <a:latin typeface="Arial"/>
            </a:endParaRPr>
          </a:p>
          <a:p>
            <a:pPr>
              <a:lnSpc>
                <a:spcPct val="100000"/>
              </a:lnSpc>
              <a:buNone/>
              <a:tabLst>
                <a:tab algn="l" pos="0"/>
              </a:tabLst>
            </a:pPr>
            <a:endParaRPr b="0" lang="en-US" sz="1700" spc="-1" strike="noStrike">
              <a:latin typeface="Arial"/>
            </a:endParaRPr>
          </a:p>
          <a:p>
            <a:pPr>
              <a:lnSpc>
                <a:spcPct val="100000"/>
              </a:lnSpc>
              <a:buNone/>
              <a:tabLst>
                <a:tab algn="l" pos="0"/>
              </a:tabLst>
            </a:pPr>
            <a:r>
              <a:rPr b="0" i="1" lang="en-US" sz="1700" spc="-1" strike="noStrike">
                <a:solidFill>
                  <a:srgbClr val="000000"/>
                </a:solidFill>
                <a:latin typeface="Arial"/>
                <a:ea typeface="Arial"/>
              </a:rPr>
              <a:t>In business, model comprehensibility varies among stakeholders; logistic regression is clear to statisticians but not to others, while a modest-sized decision tree is more universally understandable.</a:t>
            </a:r>
            <a:endParaRPr b="0" lang="en-US" sz="1700" spc="-1" strike="noStrike">
              <a:latin typeface="Arial"/>
            </a:endParaRPr>
          </a:p>
        </p:txBody>
      </p:sp>
      <p:sp>
        <p:nvSpPr>
          <p:cNvPr id="147" name="Google Shape;185;p30"/>
          <p:cNvSpPr/>
          <p:nvPr/>
        </p:nvSpPr>
        <p:spPr>
          <a:xfrm>
            <a:off x="675720" y="118080"/>
            <a:ext cx="8467920" cy="54828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1" lang="en-US" sz="2400" spc="-1" strike="noStrike">
                <a:solidFill>
                  <a:srgbClr val="4285f4"/>
                </a:solidFill>
                <a:latin typeface="Arial"/>
                <a:ea typeface="Arial"/>
              </a:rPr>
              <a:t>4.Example: Logistic Regression versus Tree Induction</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Google Shape;190;p31"/>
          <p:cNvSpPr/>
          <p:nvPr/>
        </p:nvSpPr>
        <p:spPr>
          <a:xfrm>
            <a:off x="4879440" y="813600"/>
            <a:ext cx="4149360" cy="303372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0" i="1" lang="en-US" sz="1700" spc="-1" strike="noStrike">
                <a:solidFill>
                  <a:srgbClr val="000000"/>
                </a:solidFill>
                <a:latin typeface="Arial"/>
                <a:ea typeface="Arial"/>
              </a:rPr>
              <a:t>The </a:t>
            </a:r>
            <a:r>
              <a:rPr b="1" i="1" lang="en-US" sz="1700" spc="-1" strike="noStrike">
                <a:solidFill>
                  <a:srgbClr val="000000"/>
                </a:solidFill>
                <a:latin typeface="Arial"/>
                <a:ea typeface="Arial"/>
              </a:rPr>
              <a:t>Wisconsin Breast Cancer Dataset</a:t>
            </a:r>
            <a:r>
              <a:rPr b="0" i="1" lang="en-US" sz="1700" spc="-1" strike="noStrike">
                <a:solidFill>
                  <a:srgbClr val="000000"/>
                </a:solidFill>
                <a:latin typeface="Arial"/>
                <a:ea typeface="Arial"/>
              </a:rPr>
              <a:t>, this is popular dataset from the the machine learning dataset repository at the University of California at Irvine.</a:t>
            </a:r>
            <a:endParaRPr b="0" lang="en-US" sz="1700" spc="-1" strike="noStrike">
              <a:latin typeface="Arial"/>
            </a:endParaRPr>
          </a:p>
          <a:p>
            <a:pPr>
              <a:lnSpc>
                <a:spcPct val="100000"/>
              </a:lnSpc>
              <a:buNone/>
              <a:tabLst>
                <a:tab algn="l" pos="0"/>
              </a:tabLst>
            </a:pPr>
            <a:endParaRPr b="0" lang="en-US" sz="1700" spc="-1" strike="noStrike">
              <a:latin typeface="Arial"/>
            </a:endParaRPr>
          </a:p>
          <a:p>
            <a:pPr>
              <a:lnSpc>
                <a:spcPct val="100000"/>
              </a:lnSpc>
              <a:buNone/>
              <a:tabLst>
                <a:tab algn="l" pos="0"/>
              </a:tabLst>
            </a:pPr>
            <a:r>
              <a:rPr b="0" i="1" lang="en-US" sz="1700" spc="-1" strike="noStrike">
                <a:solidFill>
                  <a:srgbClr val="000000"/>
                </a:solidFill>
                <a:latin typeface="Arial"/>
                <a:ea typeface="Arial"/>
              </a:rPr>
              <a:t>Each example describes characteristics of a cell nuclei image, which has been labeled as either benign or malignant (cancerous), based on an expert’s diagnosis of the cells. A sample cell image is shown in left Figure.</a:t>
            </a:r>
            <a:endParaRPr b="0" lang="en-US" sz="1700" spc="-1" strike="noStrike">
              <a:latin typeface="Arial"/>
            </a:endParaRPr>
          </a:p>
        </p:txBody>
      </p:sp>
      <p:sp>
        <p:nvSpPr>
          <p:cNvPr id="149" name="Google Shape;191;p31"/>
          <p:cNvSpPr/>
          <p:nvPr/>
        </p:nvSpPr>
        <p:spPr>
          <a:xfrm>
            <a:off x="675720" y="118080"/>
            <a:ext cx="8467920" cy="54828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1" lang="en-US" sz="2400" spc="-1" strike="noStrike">
                <a:solidFill>
                  <a:srgbClr val="4285f4"/>
                </a:solidFill>
                <a:latin typeface="Arial"/>
                <a:ea typeface="Arial"/>
              </a:rPr>
              <a:t>4.Example: Logistic Regression versus Tree Induction</a:t>
            </a:r>
            <a:endParaRPr b="0" lang="en-US" sz="2400" spc="-1" strike="noStrike">
              <a:latin typeface="Arial"/>
            </a:endParaRPr>
          </a:p>
        </p:txBody>
      </p:sp>
      <p:pic>
        <p:nvPicPr>
          <p:cNvPr id="150" name="Google Shape;192;p31" descr=""/>
          <p:cNvPicPr/>
          <p:nvPr/>
        </p:nvPicPr>
        <p:blipFill>
          <a:blip r:embed="rId1"/>
          <a:stretch/>
        </p:blipFill>
        <p:spPr>
          <a:xfrm>
            <a:off x="300960" y="901440"/>
            <a:ext cx="4577760" cy="288684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PlaceHolder 1"/>
          <p:cNvSpPr>
            <a:spLocks noGrp="1"/>
          </p:cNvSpPr>
          <p:nvPr>
            <p:ph type="title"/>
          </p:nvPr>
        </p:nvSpPr>
        <p:spPr>
          <a:xfrm>
            <a:off x="311760" y="444960"/>
            <a:ext cx="8520120" cy="572400"/>
          </a:xfrm>
          <a:prstGeom prst="rect">
            <a:avLst/>
          </a:prstGeom>
          <a:noFill/>
          <a:ln w="0">
            <a:noFill/>
          </a:ln>
        </p:spPr>
        <p:txBody>
          <a:bodyPr tIns="91440" bIns="91440" anchor="t">
            <a:normAutofit/>
          </a:bodyPr>
          <a:p>
            <a:pPr>
              <a:lnSpc>
                <a:spcPct val="100000"/>
              </a:lnSpc>
              <a:buNone/>
              <a:tabLst>
                <a:tab algn="l" pos="0"/>
              </a:tabLst>
            </a:pPr>
            <a:r>
              <a:rPr b="1" lang="en-US" sz="2500" spc="-1" strike="noStrike">
                <a:solidFill>
                  <a:srgbClr val="4285f4"/>
                </a:solidFill>
                <a:latin typeface="Arial"/>
                <a:ea typeface="Arial"/>
              </a:rPr>
              <a:t>Chapter.4  Fitting a Model to Data</a:t>
            </a:r>
            <a:endParaRPr b="0" lang="en-US" sz="2500" spc="-1" strike="noStrike">
              <a:solidFill>
                <a:srgbClr val="000000"/>
              </a:solidFill>
              <a:latin typeface="Arial"/>
            </a:endParaRPr>
          </a:p>
        </p:txBody>
      </p:sp>
      <p:sp>
        <p:nvSpPr>
          <p:cNvPr id="87" name="PlaceHolder 2"/>
          <p:cNvSpPr>
            <a:spLocks noGrp="1"/>
          </p:cNvSpPr>
          <p:nvPr>
            <p:ph/>
          </p:nvPr>
        </p:nvSpPr>
        <p:spPr>
          <a:xfrm>
            <a:off x="311760" y="1152360"/>
            <a:ext cx="8520120" cy="3416040"/>
          </a:xfrm>
          <a:prstGeom prst="rect">
            <a:avLst/>
          </a:prstGeom>
          <a:noFill/>
          <a:ln w="0">
            <a:noFill/>
          </a:ln>
        </p:spPr>
        <p:txBody>
          <a:bodyPr tIns="91440" bIns="91440" anchor="t">
            <a:normAutofit/>
          </a:bodyPr>
          <a:p>
            <a:pPr>
              <a:lnSpc>
                <a:spcPct val="95000"/>
              </a:lnSpc>
              <a:buNone/>
              <a:tabLst>
                <a:tab algn="l" pos="0"/>
              </a:tabLst>
            </a:pPr>
            <a:r>
              <a:rPr b="1" i="1" lang="en-US" sz="2300" spc="-1" strike="noStrike">
                <a:solidFill>
                  <a:srgbClr val="595959"/>
                </a:solidFill>
                <a:latin typeface="Arial"/>
                <a:ea typeface="Arial"/>
              </a:rPr>
              <a:t>Fundamental concepts: </a:t>
            </a:r>
            <a:endParaRPr b="0" lang="en-US" sz="2300" spc="-1" strike="noStrike">
              <a:solidFill>
                <a:srgbClr val="000000"/>
              </a:solidFill>
              <a:latin typeface="Arial"/>
            </a:endParaRPr>
          </a:p>
          <a:p>
            <a:pPr marL="914400" indent="-375120">
              <a:lnSpc>
                <a:spcPct val="95000"/>
              </a:lnSpc>
              <a:spcBef>
                <a:spcPts val="1199"/>
              </a:spcBef>
              <a:buClr>
                <a:srgbClr val="595959"/>
              </a:buClr>
              <a:buFont typeface="Arial"/>
              <a:buChar char="●"/>
              <a:tabLst>
                <a:tab algn="l" pos="0"/>
              </a:tabLst>
            </a:pPr>
            <a:r>
              <a:rPr b="0" i="1" lang="en-US" sz="2300" spc="-1" strike="noStrike">
                <a:solidFill>
                  <a:srgbClr val="595959"/>
                </a:solidFill>
                <a:latin typeface="Arial"/>
                <a:ea typeface="Arial"/>
              </a:rPr>
              <a:t>Finding “optimal” model parameters based on data; Choosing the goal for data mining; Objective functions; Loss functions.</a:t>
            </a:r>
            <a:endParaRPr b="0" lang="en-US" sz="2300" spc="-1" strike="noStrike">
              <a:solidFill>
                <a:srgbClr val="000000"/>
              </a:solidFill>
              <a:latin typeface="Arial"/>
            </a:endParaRPr>
          </a:p>
          <a:p>
            <a:pPr>
              <a:lnSpc>
                <a:spcPct val="95000"/>
              </a:lnSpc>
              <a:spcBef>
                <a:spcPts val="1199"/>
              </a:spcBef>
              <a:buNone/>
              <a:tabLst>
                <a:tab algn="l" pos="0"/>
              </a:tabLst>
            </a:pPr>
            <a:r>
              <a:rPr b="1" i="1" lang="en-US" sz="2300" spc="-1" strike="noStrike">
                <a:solidFill>
                  <a:srgbClr val="595959"/>
                </a:solidFill>
                <a:latin typeface="Arial"/>
                <a:ea typeface="Arial"/>
              </a:rPr>
              <a:t>Exemplary techniques: </a:t>
            </a:r>
            <a:endParaRPr b="0" lang="en-US" sz="2300" spc="-1" strike="noStrike">
              <a:solidFill>
                <a:srgbClr val="000000"/>
              </a:solidFill>
              <a:latin typeface="Arial"/>
            </a:endParaRPr>
          </a:p>
          <a:p>
            <a:pPr marL="914400" indent="-375120">
              <a:lnSpc>
                <a:spcPct val="95000"/>
              </a:lnSpc>
              <a:spcBef>
                <a:spcPts val="1199"/>
              </a:spcBef>
              <a:buClr>
                <a:srgbClr val="595959"/>
              </a:buClr>
              <a:buFont typeface="Arial"/>
              <a:buChar char="●"/>
              <a:tabLst>
                <a:tab algn="l" pos="0"/>
              </a:tabLst>
            </a:pPr>
            <a:r>
              <a:rPr b="0" i="1" lang="en-US" sz="2300" spc="-1" strike="noStrike">
                <a:solidFill>
                  <a:srgbClr val="595959"/>
                </a:solidFill>
                <a:latin typeface="Arial"/>
                <a:ea typeface="Arial"/>
              </a:rPr>
              <a:t>Linear regression; Logistic regression; Support-vector machines.</a:t>
            </a:r>
            <a:endParaRPr b="0" lang="en-US" sz="23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Google Shape;197;p32"/>
          <p:cNvSpPr/>
          <p:nvPr/>
        </p:nvSpPr>
        <p:spPr>
          <a:xfrm>
            <a:off x="3514680" y="753840"/>
            <a:ext cx="5305320" cy="407052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0" i="1" lang="en-US" sz="1700" spc="-1" strike="noStrike">
                <a:solidFill>
                  <a:srgbClr val="000000"/>
                </a:solidFill>
                <a:latin typeface="Arial"/>
                <a:ea typeface="Arial"/>
              </a:rPr>
              <a:t>These were “computed from a digitized image of a fine needle aspirate (FNA) of a breastmass. They describe characteristics of the cell nuclei present in the image.” </a:t>
            </a:r>
            <a:endParaRPr b="0" lang="en-US" sz="1700" spc="-1" strike="noStrike">
              <a:latin typeface="Arial"/>
            </a:endParaRPr>
          </a:p>
          <a:p>
            <a:pPr>
              <a:lnSpc>
                <a:spcPct val="100000"/>
              </a:lnSpc>
              <a:buNone/>
              <a:tabLst>
                <a:tab algn="l" pos="0"/>
              </a:tabLst>
            </a:pPr>
            <a:endParaRPr b="0" lang="en-US" sz="1700" spc="-1" strike="noStrike">
              <a:latin typeface="Arial"/>
            </a:endParaRPr>
          </a:p>
          <a:p>
            <a:pPr>
              <a:lnSpc>
                <a:spcPct val="100000"/>
              </a:lnSpc>
              <a:buNone/>
              <a:tabLst>
                <a:tab algn="l" pos="0"/>
              </a:tabLst>
            </a:pPr>
            <a:r>
              <a:rPr b="0" i="1" lang="en-US" sz="1700" spc="-1" strike="noStrike">
                <a:solidFill>
                  <a:srgbClr val="000000"/>
                </a:solidFill>
                <a:latin typeface="Arial"/>
                <a:ea typeface="Arial"/>
              </a:rPr>
              <a:t>From eachof these basic characteristics, three values were computed: the mean (_mean), standard error (_SE), and “worst” or largest (mean of the three largest values, _worst). </a:t>
            </a:r>
            <a:endParaRPr b="0" lang="en-US" sz="1700" spc="-1" strike="noStrike">
              <a:latin typeface="Arial"/>
            </a:endParaRPr>
          </a:p>
          <a:p>
            <a:pPr>
              <a:lnSpc>
                <a:spcPct val="100000"/>
              </a:lnSpc>
              <a:buNone/>
              <a:tabLst>
                <a:tab algn="l" pos="0"/>
              </a:tabLst>
            </a:pPr>
            <a:endParaRPr b="0" lang="en-US" sz="1700" spc="-1" strike="noStrike">
              <a:latin typeface="Arial"/>
            </a:endParaRPr>
          </a:p>
          <a:p>
            <a:pPr>
              <a:lnSpc>
                <a:spcPct val="100000"/>
              </a:lnSpc>
              <a:buNone/>
              <a:tabLst>
                <a:tab algn="l" pos="0"/>
              </a:tabLst>
            </a:pPr>
            <a:r>
              <a:rPr b="0" i="1" lang="en-US" sz="1700" spc="-1" strike="noStrike">
                <a:solidFill>
                  <a:srgbClr val="000000"/>
                </a:solidFill>
                <a:latin typeface="Arial"/>
                <a:ea typeface="Arial"/>
              </a:rPr>
              <a:t>This resulted in 30 measured attributes in the dataset. </a:t>
            </a:r>
            <a:endParaRPr b="0" lang="en-US" sz="1700" spc="-1" strike="noStrike">
              <a:latin typeface="Arial"/>
            </a:endParaRPr>
          </a:p>
          <a:p>
            <a:pPr>
              <a:lnSpc>
                <a:spcPct val="100000"/>
              </a:lnSpc>
              <a:buNone/>
              <a:tabLst>
                <a:tab algn="l" pos="0"/>
              </a:tabLst>
            </a:pPr>
            <a:endParaRPr b="0" lang="en-US" sz="1700" spc="-1" strike="noStrike">
              <a:latin typeface="Arial"/>
            </a:endParaRPr>
          </a:p>
          <a:p>
            <a:pPr>
              <a:lnSpc>
                <a:spcPct val="100000"/>
              </a:lnSpc>
              <a:buNone/>
              <a:tabLst>
                <a:tab algn="l" pos="0"/>
              </a:tabLst>
            </a:pPr>
            <a:r>
              <a:rPr b="0" i="1" lang="en-US" sz="1700" spc="-1" strike="noStrike">
                <a:solidFill>
                  <a:srgbClr val="000000"/>
                </a:solidFill>
                <a:latin typeface="Arial"/>
                <a:ea typeface="Arial"/>
              </a:rPr>
              <a:t>There are 357 benign images and 212 malignant images.</a:t>
            </a:r>
            <a:endParaRPr b="0" lang="en-US" sz="1700" spc="-1" strike="noStrike">
              <a:latin typeface="Arial"/>
            </a:endParaRPr>
          </a:p>
        </p:txBody>
      </p:sp>
      <p:sp>
        <p:nvSpPr>
          <p:cNvPr id="152" name="Google Shape;198;p32"/>
          <p:cNvSpPr/>
          <p:nvPr/>
        </p:nvSpPr>
        <p:spPr>
          <a:xfrm>
            <a:off x="675720" y="118080"/>
            <a:ext cx="8467920" cy="54828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1" lang="en-US" sz="2400" spc="-1" strike="noStrike">
                <a:solidFill>
                  <a:srgbClr val="4285f4"/>
                </a:solidFill>
                <a:latin typeface="Arial"/>
                <a:ea typeface="Arial"/>
              </a:rPr>
              <a:t>4.Example: Logistic Regression versus Tree Induction</a:t>
            </a:r>
            <a:endParaRPr b="0" lang="en-US" sz="2400" spc="-1" strike="noStrike">
              <a:latin typeface="Arial"/>
            </a:endParaRPr>
          </a:p>
        </p:txBody>
      </p:sp>
      <p:pic>
        <p:nvPicPr>
          <p:cNvPr id="153" name="Google Shape;199;p32" descr=""/>
          <p:cNvPicPr/>
          <p:nvPr/>
        </p:nvPicPr>
        <p:blipFill>
          <a:blip r:embed="rId1"/>
          <a:stretch/>
        </p:blipFill>
        <p:spPr>
          <a:xfrm>
            <a:off x="152280" y="824760"/>
            <a:ext cx="3362040" cy="260460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Google Shape;204;p33"/>
          <p:cNvSpPr/>
          <p:nvPr/>
        </p:nvSpPr>
        <p:spPr>
          <a:xfrm>
            <a:off x="4703040" y="672480"/>
            <a:ext cx="3834720" cy="329292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0" i="1" lang="en-US" sz="1700" spc="-1" strike="noStrike">
                <a:solidFill>
                  <a:srgbClr val="000000"/>
                </a:solidFill>
                <a:latin typeface="Arial"/>
                <a:ea typeface="Arial"/>
              </a:rPr>
              <a:t>left-Table shows the linear model learned by logistic regression to predict </a:t>
            </a:r>
            <a:r>
              <a:rPr b="1" i="1" lang="en-US" sz="1700" spc="-1" strike="noStrike">
                <a:solidFill>
                  <a:srgbClr val="000000"/>
                </a:solidFill>
                <a:latin typeface="Arial"/>
                <a:ea typeface="Arial"/>
              </a:rPr>
              <a:t>benign</a:t>
            </a:r>
            <a:r>
              <a:rPr b="0" i="1" lang="en-US" sz="1700" spc="-1" strike="noStrike">
                <a:solidFill>
                  <a:srgbClr val="000000"/>
                </a:solidFill>
                <a:latin typeface="Arial"/>
                <a:ea typeface="Arial"/>
              </a:rPr>
              <a:t> versus </a:t>
            </a:r>
            <a:r>
              <a:rPr b="1" i="1" lang="en-US" sz="1700" spc="-1" strike="noStrike">
                <a:solidFill>
                  <a:srgbClr val="000000"/>
                </a:solidFill>
                <a:latin typeface="Arial"/>
                <a:ea typeface="Arial"/>
              </a:rPr>
              <a:t>malignant</a:t>
            </a:r>
            <a:r>
              <a:rPr b="0" i="1" lang="en-US" sz="1700" spc="-1" strike="noStrike">
                <a:solidFill>
                  <a:srgbClr val="000000"/>
                </a:solidFill>
                <a:latin typeface="Arial"/>
                <a:ea typeface="Arial"/>
              </a:rPr>
              <a:t> for this dataset. </a:t>
            </a:r>
            <a:r>
              <a:rPr b="0" i="1" lang="en-US" sz="1700" spc="-1" strike="noStrike" u="sng">
                <a:solidFill>
                  <a:srgbClr val="000000"/>
                </a:solidFill>
                <a:uFillTx/>
                <a:latin typeface="Arial"/>
                <a:ea typeface="Arial"/>
              </a:rPr>
              <a:t>Specifically, it shows the nonzero weights ordered from highest to lowest.</a:t>
            </a:r>
            <a:endParaRPr b="0" lang="en-US" sz="1700" spc="-1" strike="noStrike">
              <a:latin typeface="Arial"/>
            </a:endParaRPr>
          </a:p>
          <a:p>
            <a:pPr>
              <a:lnSpc>
                <a:spcPct val="100000"/>
              </a:lnSpc>
              <a:buNone/>
              <a:tabLst>
                <a:tab algn="l" pos="0"/>
              </a:tabLst>
            </a:pPr>
            <a:endParaRPr b="0" lang="en-US" sz="1700" spc="-1" strike="noStrike">
              <a:latin typeface="Arial"/>
            </a:endParaRPr>
          </a:p>
          <a:p>
            <a:pPr>
              <a:lnSpc>
                <a:spcPct val="100000"/>
              </a:lnSpc>
              <a:buNone/>
              <a:tabLst>
                <a:tab algn="l" pos="0"/>
              </a:tabLst>
            </a:pPr>
            <a:r>
              <a:rPr b="0" i="1" lang="en-US" sz="1700" spc="-1" strike="noStrike">
                <a:solidFill>
                  <a:srgbClr val="000000"/>
                </a:solidFill>
                <a:latin typeface="Arial"/>
                <a:ea typeface="Arial"/>
              </a:rPr>
              <a:t>The model achieves 98.9% accuracy with six errors, while a 25-node classification tree reaches 99.1% accuracy, slightly outperforming logistic regression.</a:t>
            </a:r>
            <a:endParaRPr b="0" lang="en-US" sz="1700" spc="-1" strike="noStrike">
              <a:latin typeface="Arial"/>
            </a:endParaRPr>
          </a:p>
        </p:txBody>
      </p:sp>
      <p:sp>
        <p:nvSpPr>
          <p:cNvPr id="155" name="Google Shape;205;p33"/>
          <p:cNvSpPr/>
          <p:nvPr/>
        </p:nvSpPr>
        <p:spPr>
          <a:xfrm>
            <a:off x="675720" y="118080"/>
            <a:ext cx="8467920" cy="54828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1" lang="en-US" sz="2400" spc="-1" strike="noStrike">
                <a:solidFill>
                  <a:srgbClr val="4285f4"/>
                </a:solidFill>
                <a:latin typeface="Arial"/>
                <a:ea typeface="Arial"/>
              </a:rPr>
              <a:t>4.Example: Logistic Regression versus Tree Induction</a:t>
            </a:r>
            <a:endParaRPr b="0" lang="en-US" sz="2400" spc="-1" strike="noStrike">
              <a:latin typeface="Arial"/>
            </a:endParaRPr>
          </a:p>
        </p:txBody>
      </p:sp>
      <p:pic>
        <p:nvPicPr>
          <p:cNvPr id="156" name="Google Shape;206;p33" descr=""/>
          <p:cNvPicPr/>
          <p:nvPr/>
        </p:nvPicPr>
        <p:blipFill>
          <a:blip r:embed="rId1"/>
          <a:stretch/>
        </p:blipFill>
        <p:spPr>
          <a:xfrm>
            <a:off x="830520" y="612720"/>
            <a:ext cx="3331080" cy="4470840"/>
          </a:xfrm>
          <a:prstGeom prst="rect">
            <a:avLst/>
          </a:prstGeom>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Google Shape;211;p34"/>
          <p:cNvSpPr/>
          <p:nvPr/>
        </p:nvSpPr>
        <p:spPr>
          <a:xfrm>
            <a:off x="5327280" y="813600"/>
            <a:ext cx="3373920" cy="329292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0" i="1" lang="en-US" sz="1700" spc="-1" strike="noStrike">
                <a:solidFill>
                  <a:srgbClr val="000000"/>
                </a:solidFill>
                <a:latin typeface="Arial"/>
                <a:ea typeface="Arial"/>
              </a:rPr>
              <a:t>Evaluating classifiers can be tricky, and although the tree is slightly more accurate, the difference is minimal, based on one less error in 569 examples. </a:t>
            </a:r>
            <a:endParaRPr b="0" lang="en-US" sz="1700" spc="-1" strike="noStrike">
              <a:latin typeface="Arial"/>
            </a:endParaRPr>
          </a:p>
          <a:p>
            <a:pPr>
              <a:lnSpc>
                <a:spcPct val="100000"/>
              </a:lnSpc>
              <a:buNone/>
              <a:tabLst>
                <a:tab algn="l" pos="0"/>
              </a:tabLst>
            </a:pPr>
            <a:endParaRPr b="0" lang="en-US" sz="1700" spc="-1" strike="noStrike">
              <a:latin typeface="Arial"/>
            </a:endParaRPr>
          </a:p>
          <a:p>
            <a:pPr>
              <a:lnSpc>
                <a:spcPct val="100000"/>
              </a:lnSpc>
              <a:buNone/>
              <a:tabLst>
                <a:tab algn="l" pos="0"/>
              </a:tabLst>
            </a:pPr>
            <a:r>
              <a:rPr b="0" i="1" lang="en-US" sz="1700" spc="-1" strike="noStrike">
                <a:solidFill>
                  <a:srgbClr val="000000"/>
                </a:solidFill>
                <a:latin typeface="Arial"/>
                <a:ea typeface="Arial"/>
              </a:rPr>
              <a:t>How confident should we be in this evaluation? </a:t>
            </a:r>
            <a:endParaRPr b="0" lang="en-US" sz="1700" spc="-1" strike="noStrike">
              <a:latin typeface="Arial"/>
            </a:endParaRPr>
          </a:p>
          <a:p>
            <a:pPr>
              <a:lnSpc>
                <a:spcPct val="100000"/>
              </a:lnSpc>
              <a:buNone/>
              <a:tabLst>
                <a:tab algn="l" pos="0"/>
              </a:tabLst>
            </a:pPr>
            <a:endParaRPr b="0" lang="en-US" sz="1700" spc="-1" strike="noStrike">
              <a:latin typeface="Arial"/>
            </a:endParaRPr>
          </a:p>
          <a:p>
            <a:pPr>
              <a:lnSpc>
                <a:spcPct val="100000"/>
              </a:lnSpc>
              <a:buNone/>
              <a:tabLst>
                <a:tab algn="l" pos="0"/>
              </a:tabLst>
            </a:pPr>
            <a:r>
              <a:rPr b="0" i="1" lang="en-US" sz="1700" spc="-1" strike="noStrike">
                <a:solidFill>
                  <a:srgbClr val="000000"/>
                </a:solidFill>
                <a:latin typeface="Arial"/>
                <a:ea typeface="Arial"/>
              </a:rPr>
              <a:t>The later content will  discuss guidelines and pitfalls of model evaluation.</a:t>
            </a:r>
            <a:endParaRPr b="0" lang="en-US" sz="1700" spc="-1" strike="noStrike">
              <a:latin typeface="Arial"/>
            </a:endParaRPr>
          </a:p>
        </p:txBody>
      </p:sp>
      <p:sp>
        <p:nvSpPr>
          <p:cNvPr id="158" name="Google Shape;212;p34"/>
          <p:cNvSpPr/>
          <p:nvPr/>
        </p:nvSpPr>
        <p:spPr>
          <a:xfrm>
            <a:off x="675720" y="118080"/>
            <a:ext cx="8467920" cy="54828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1" lang="en-US" sz="2400" spc="-1" strike="noStrike">
                <a:solidFill>
                  <a:srgbClr val="4285f4"/>
                </a:solidFill>
                <a:latin typeface="Arial"/>
                <a:ea typeface="Arial"/>
              </a:rPr>
              <a:t>4.Example: Logistic Regression versus Tree Induction</a:t>
            </a:r>
            <a:endParaRPr b="0" lang="en-US" sz="2400" spc="-1" strike="noStrike">
              <a:latin typeface="Arial"/>
            </a:endParaRPr>
          </a:p>
        </p:txBody>
      </p:sp>
      <p:pic>
        <p:nvPicPr>
          <p:cNvPr id="159" name="Google Shape;213;p34" descr=""/>
          <p:cNvPicPr/>
          <p:nvPr/>
        </p:nvPicPr>
        <p:blipFill>
          <a:blip r:embed="rId1"/>
          <a:stretch/>
        </p:blipFill>
        <p:spPr>
          <a:xfrm>
            <a:off x="755640" y="739080"/>
            <a:ext cx="4155120" cy="4165920"/>
          </a:xfrm>
          <a:prstGeom prst="rect">
            <a:avLst/>
          </a:prstGeom>
          <a:ln w="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Google Shape;218;p35"/>
          <p:cNvSpPr/>
          <p:nvPr/>
        </p:nvSpPr>
        <p:spPr>
          <a:xfrm>
            <a:off x="4167720" y="538560"/>
            <a:ext cx="4805640" cy="329292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0" i="1" lang="en-US" sz="1700" spc="-1" strike="noStrike">
                <a:solidFill>
                  <a:srgbClr val="000000"/>
                </a:solidFill>
                <a:latin typeface="Arial"/>
                <a:ea typeface="Arial"/>
              </a:rPr>
              <a:t>The Iris dataset with a nonlinear feature. In this figure, logistic regressionand support vector machine—both linear models—are provided an additional feature,Sepal width^2, which allows both the freedom to create more complex, nonlinear models (boundaries), as shown.</a:t>
            </a:r>
            <a:endParaRPr b="0" lang="en-US" sz="1700" spc="-1" strike="noStrike">
              <a:latin typeface="Arial"/>
            </a:endParaRPr>
          </a:p>
          <a:p>
            <a:pPr>
              <a:lnSpc>
                <a:spcPct val="100000"/>
              </a:lnSpc>
              <a:buNone/>
              <a:tabLst>
                <a:tab algn="l" pos="0"/>
              </a:tabLst>
            </a:pPr>
            <a:endParaRPr b="0" lang="en-US" sz="1700" spc="-1" strike="noStrike">
              <a:latin typeface="Arial"/>
            </a:endParaRPr>
          </a:p>
          <a:p>
            <a:pPr>
              <a:lnSpc>
                <a:spcPct val="100000"/>
              </a:lnSpc>
              <a:buNone/>
              <a:tabLst>
                <a:tab algn="l" pos="0"/>
              </a:tabLst>
            </a:pPr>
            <a:r>
              <a:rPr b="0" i="1" lang="en-US" sz="1700" spc="-1" strike="noStrike">
                <a:solidFill>
                  <a:srgbClr val="000000"/>
                </a:solidFill>
                <a:latin typeface="Arial"/>
                <a:ea typeface="Arial"/>
              </a:rPr>
              <a:t>The core idea extends beyond fitting linear functions, allowing for complex numeric functions like nonlinear support-vector machines and neural networks, where parameters are fitted to data.</a:t>
            </a:r>
            <a:endParaRPr b="0" lang="en-US" sz="1700" spc="-1" strike="noStrike">
              <a:latin typeface="Arial"/>
            </a:endParaRPr>
          </a:p>
        </p:txBody>
      </p:sp>
      <p:sp>
        <p:nvSpPr>
          <p:cNvPr id="161" name="Google Shape;219;p35"/>
          <p:cNvSpPr/>
          <p:nvPr/>
        </p:nvSpPr>
        <p:spPr>
          <a:xfrm>
            <a:off x="170280" y="118080"/>
            <a:ext cx="8803080" cy="54828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1" lang="en-US" sz="2400" spc="-1" strike="noStrike">
                <a:solidFill>
                  <a:srgbClr val="4285f4"/>
                </a:solidFill>
                <a:latin typeface="Arial"/>
                <a:ea typeface="Arial"/>
              </a:rPr>
              <a:t>5.</a:t>
            </a:r>
            <a:r>
              <a:rPr b="1" lang="en-US" sz="2000" spc="-1" strike="noStrike">
                <a:solidFill>
                  <a:srgbClr val="4285f4"/>
                </a:solidFill>
                <a:latin typeface="Arial"/>
                <a:ea typeface="Arial"/>
              </a:rPr>
              <a:t>Nonlinear Functions, Support Vector Machines, and Neural Networks</a:t>
            </a:r>
            <a:endParaRPr b="0" lang="en-US" sz="2000" spc="-1" strike="noStrike">
              <a:latin typeface="Arial"/>
            </a:endParaRPr>
          </a:p>
        </p:txBody>
      </p:sp>
      <p:pic>
        <p:nvPicPr>
          <p:cNvPr id="162" name="Google Shape;220;p35" descr=""/>
          <p:cNvPicPr/>
          <p:nvPr/>
        </p:nvPicPr>
        <p:blipFill>
          <a:blip r:embed="rId1"/>
          <a:stretch/>
        </p:blipFill>
        <p:spPr>
          <a:xfrm>
            <a:off x="241560" y="672480"/>
            <a:ext cx="3743280" cy="3197880"/>
          </a:xfrm>
          <a:prstGeom prst="rect">
            <a:avLst/>
          </a:prstGeom>
          <a:ln w="0">
            <a:noFill/>
          </a:ln>
        </p:spPr>
      </p:pic>
      <p:sp>
        <p:nvSpPr>
          <p:cNvPr id="163" name="Google Shape;221;p35"/>
          <p:cNvSpPr/>
          <p:nvPr/>
        </p:nvSpPr>
        <p:spPr>
          <a:xfrm>
            <a:off x="280080" y="3912120"/>
            <a:ext cx="8583840" cy="121932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1" i="1" lang="en-US" sz="1700" spc="-1" strike="noStrike">
                <a:solidFill>
                  <a:srgbClr val="000000"/>
                </a:solidFill>
                <a:latin typeface="Arial"/>
                <a:ea typeface="Arial"/>
              </a:rPr>
              <a:t>Nonlinear support vector machines</a:t>
            </a:r>
            <a:r>
              <a:rPr b="0" i="1" lang="en-US" sz="1700" spc="-1" strike="noStrike">
                <a:solidFill>
                  <a:srgbClr val="000000"/>
                </a:solidFill>
                <a:latin typeface="Arial"/>
                <a:ea typeface="Arial"/>
              </a:rPr>
              <a:t> use a </a:t>
            </a:r>
            <a:r>
              <a:rPr b="1" i="1" lang="en-US" sz="1700" spc="-1" strike="noStrike">
                <a:solidFill>
                  <a:srgbClr val="000000"/>
                </a:solidFill>
                <a:latin typeface="Arial"/>
                <a:ea typeface="Arial"/>
              </a:rPr>
              <a:t>kernel function</a:t>
            </a:r>
            <a:r>
              <a:rPr b="0" i="1" lang="en-US" sz="1700" spc="-1" strike="noStrike">
                <a:solidFill>
                  <a:srgbClr val="000000"/>
                </a:solidFill>
                <a:latin typeface="Arial"/>
                <a:ea typeface="Arial"/>
              </a:rPr>
              <a:t> to map features into a new space, where a linear model is fit, similar to adding complex terms in our example. This includes polynomial kernels for higher-order feature combinations, with data scientists exploring various kernel options.</a:t>
            </a:r>
            <a:endParaRPr b="0" lang="en-US" sz="17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Google Shape;226;p36"/>
          <p:cNvSpPr/>
          <p:nvPr/>
        </p:nvSpPr>
        <p:spPr>
          <a:xfrm>
            <a:off x="126000" y="554040"/>
            <a:ext cx="8891640" cy="431964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1" i="1" lang="en-US" sz="1600" spc="-1" strike="noStrike">
                <a:solidFill>
                  <a:srgbClr val="000000"/>
                </a:solidFill>
                <a:latin typeface="Arial"/>
                <a:ea typeface="Arial"/>
              </a:rPr>
              <a:t>Neural networks</a:t>
            </a:r>
            <a:r>
              <a:rPr b="0" i="1" lang="en-US" sz="1600" spc="-1" strike="noStrike">
                <a:solidFill>
                  <a:srgbClr val="000000"/>
                </a:solidFill>
                <a:latin typeface="Arial"/>
                <a:ea typeface="Arial"/>
              </a:rPr>
              <a:t>, based on this chapter's concepts, are like model "stacks." The bottom layer uses original features for simple models, like logistic regressions, and each layer above applies a model to the previous layer's outputs. In a two-layer network, the second layer's logistic regression uses the first layer's outputs, akin to weighing opinions from "experts" on the problem.</a:t>
            </a:r>
            <a:endParaRPr b="0" lang="en-US" sz="1600" spc="-1" strike="noStrike">
              <a:latin typeface="Arial"/>
            </a:endParaRPr>
          </a:p>
          <a:p>
            <a:pPr>
              <a:lnSpc>
                <a:spcPct val="100000"/>
              </a:lnSpc>
              <a:buNone/>
              <a:tabLst>
                <a:tab algn="l" pos="0"/>
              </a:tabLst>
            </a:pPr>
            <a:endParaRPr b="0" lang="en-US" sz="1600" spc="-1" strike="noStrike">
              <a:latin typeface="Arial"/>
            </a:endParaRPr>
          </a:p>
          <a:p>
            <a:pPr>
              <a:lnSpc>
                <a:spcPct val="100000"/>
              </a:lnSpc>
              <a:buNone/>
              <a:tabLst>
                <a:tab algn="l" pos="0"/>
              </a:tabLst>
            </a:pPr>
            <a:r>
              <a:rPr b="0" i="1" lang="en-US" sz="1600" spc="-1" strike="noStrike">
                <a:solidFill>
                  <a:srgbClr val="000000"/>
                </a:solidFill>
                <a:latin typeface="Arial"/>
                <a:ea typeface="Arial"/>
              </a:rPr>
              <a:t>Neural networks learn lower-layer logistic regressions, or "experts," without specific targets, unlike stacked models. They're trained as part of a big function whose parameters are optimized to fit the training data. This process simultaneously determines the best "experts" and how to combine them.</a:t>
            </a:r>
            <a:endParaRPr b="0" lang="en-US" sz="1600" spc="-1" strike="noStrike">
              <a:latin typeface="Arial"/>
            </a:endParaRPr>
          </a:p>
          <a:p>
            <a:pPr>
              <a:lnSpc>
                <a:spcPct val="100000"/>
              </a:lnSpc>
              <a:buNone/>
              <a:tabLst>
                <a:tab algn="l" pos="0"/>
              </a:tabLst>
            </a:pPr>
            <a:endParaRPr b="0" lang="en-US" sz="1600" spc="-1" strike="noStrike">
              <a:latin typeface="Arial"/>
            </a:endParaRPr>
          </a:p>
          <a:p>
            <a:pPr>
              <a:lnSpc>
                <a:spcPct val="100000"/>
              </a:lnSpc>
              <a:buNone/>
              <a:tabLst>
                <a:tab algn="l" pos="0"/>
              </a:tabLst>
            </a:pPr>
            <a:r>
              <a:rPr b="0" i="1" lang="en-US" sz="1600" spc="-1" strike="noStrike">
                <a:solidFill>
                  <a:srgbClr val="000000"/>
                </a:solidFill>
                <a:latin typeface="Arial"/>
                <a:ea typeface="Arial"/>
              </a:rPr>
              <a:t>Increasing a model's flexibility to fit data can lead to overfitting, where it captures noise rather than general patterns applicable to new data. This concern, critical in data science, applies broadly, not just to neural networks, and is the focus of the next chapter.</a:t>
            </a:r>
            <a:endParaRPr b="0" lang="en-US" sz="1600" spc="-1" strike="noStrike">
              <a:latin typeface="Arial"/>
            </a:endParaRPr>
          </a:p>
          <a:p>
            <a:pPr>
              <a:lnSpc>
                <a:spcPct val="100000"/>
              </a:lnSpc>
              <a:buNone/>
              <a:tabLst>
                <a:tab algn="l" pos="0"/>
              </a:tabLst>
            </a:pPr>
            <a:endParaRPr b="0" lang="en-US" sz="1600" spc="-1" strike="noStrike">
              <a:latin typeface="Arial"/>
            </a:endParaRPr>
          </a:p>
          <a:p>
            <a:pPr>
              <a:lnSpc>
                <a:spcPct val="100000"/>
              </a:lnSpc>
              <a:buNone/>
              <a:tabLst>
                <a:tab algn="l" pos="0"/>
              </a:tabLst>
            </a:pPr>
            <a:r>
              <a:rPr b="0" i="1" lang="en-US" sz="1600" spc="-1" strike="noStrike">
                <a:solidFill>
                  <a:srgbClr val="000000"/>
                </a:solidFill>
                <a:latin typeface="Arial"/>
                <a:ea typeface="Arial"/>
              </a:rPr>
              <a:t>Increasing a model's flexibility to fit data can lead to overfitting, where it captures noise rather than general patterns applicable to new data. This concern, critical in data science, applies broadly, not just to neural networks.</a:t>
            </a:r>
            <a:endParaRPr b="0" lang="en-US" sz="1600" spc="-1" strike="noStrike">
              <a:latin typeface="Arial"/>
            </a:endParaRPr>
          </a:p>
        </p:txBody>
      </p:sp>
      <p:sp>
        <p:nvSpPr>
          <p:cNvPr id="165" name="Google Shape;227;p36"/>
          <p:cNvSpPr/>
          <p:nvPr/>
        </p:nvSpPr>
        <p:spPr>
          <a:xfrm>
            <a:off x="214560" y="0"/>
            <a:ext cx="8803080" cy="54828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1" lang="en-US" sz="2400" spc="-1" strike="noStrike">
                <a:solidFill>
                  <a:srgbClr val="4285f4"/>
                </a:solidFill>
                <a:latin typeface="Arial"/>
                <a:ea typeface="Arial"/>
              </a:rPr>
              <a:t>5.</a:t>
            </a:r>
            <a:r>
              <a:rPr b="1" lang="en-US" sz="2000" spc="-1" strike="noStrike">
                <a:solidFill>
                  <a:srgbClr val="4285f4"/>
                </a:solidFill>
                <a:latin typeface="Arial"/>
                <a:ea typeface="Arial"/>
              </a:rPr>
              <a:t>Nonlinear Functions, Support Vector Machines, and Neural Networks</a:t>
            </a: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Google Shape;232;p37"/>
          <p:cNvSpPr/>
          <p:nvPr/>
        </p:nvSpPr>
        <p:spPr>
          <a:xfrm>
            <a:off x="338040" y="672480"/>
            <a:ext cx="8467920" cy="456300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0" i="1" lang="en-US" sz="1600" spc="-1" strike="noStrike">
                <a:solidFill>
                  <a:srgbClr val="000000"/>
                </a:solidFill>
                <a:latin typeface="Arial"/>
                <a:ea typeface="Arial"/>
              </a:rPr>
              <a:t>This chapter presents </a:t>
            </a:r>
            <a:r>
              <a:rPr b="1" i="1" lang="en-US" sz="1600" spc="-1" strike="noStrike">
                <a:solidFill>
                  <a:srgbClr val="000000"/>
                </a:solidFill>
                <a:latin typeface="Arial"/>
                <a:ea typeface="Arial"/>
              </a:rPr>
              <a:t>function fitting</a:t>
            </a:r>
            <a:r>
              <a:rPr b="0" i="1" lang="en-US" sz="1600" spc="-1" strike="noStrike">
                <a:solidFill>
                  <a:srgbClr val="000000"/>
                </a:solidFill>
                <a:latin typeface="Arial"/>
                <a:ea typeface="Arial"/>
              </a:rPr>
              <a:t> or </a:t>
            </a:r>
            <a:r>
              <a:rPr b="1" i="1" lang="en-US" sz="1600" spc="-1" strike="noStrike">
                <a:solidFill>
                  <a:srgbClr val="000000"/>
                </a:solidFill>
                <a:latin typeface="Arial"/>
                <a:ea typeface="Arial"/>
              </a:rPr>
              <a:t>parametric modeling</a:t>
            </a:r>
            <a:r>
              <a:rPr b="0" i="1" lang="en-US" sz="1600" spc="-1" strike="noStrike">
                <a:solidFill>
                  <a:srgbClr val="000000"/>
                </a:solidFill>
                <a:latin typeface="Arial"/>
                <a:ea typeface="Arial"/>
              </a:rPr>
              <a:t>, where </a:t>
            </a:r>
            <a:r>
              <a:rPr b="0" i="1" lang="en-US" sz="1600" spc="-1" strike="noStrike" u="sng">
                <a:solidFill>
                  <a:srgbClr val="000000"/>
                </a:solidFill>
                <a:uFillTx/>
                <a:latin typeface="Arial"/>
                <a:ea typeface="Arial"/>
              </a:rPr>
              <a:t>models are equations with undefined parameters</a:t>
            </a:r>
            <a:r>
              <a:rPr b="0" i="1" lang="en-US" sz="1600" spc="-1" strike="noStrike">
                <a:solidFill>
                  <a:srgbClr val="000000"/>
                </a:solidFill>
                <a:latin typeface="Arial"/>
                <a:ea typeface="Arial"/>
              </a:rPr>
              <a:t>, and data mining finds the "best" parameter set.</a:t>
            </a:r>
            <a:endParaRPr b="0" lang="en-US" sz="1600" spc="-1" strike="noStrike">
              <a:latin typeface="Arial"/>
            </a:endParaRPr>
          </a:p>
          <a:p>
            <a:pPr>
              <a:lnSpc>
                <a:spcPct val="100000"/>
              </a:lnSpc>
              <a:buNone/>
              <a:tabLst>
                <a:tab algn="l" pos="0"/>
              </a:tabLst>
            </a:pPr>
            <a:endParaRPr b="0" lang="en-US" sz="1600" spc="-1" strike="noStrike">
              <a:latin typeface="Arial"/>
            </a:endParaRPr>
          </a:p>
          <a:p>
            <a:pPr>
              <a:lnSpc>
                <a:spcPct val="100000"/>
              </a:lnSpc>
              <a:buNone/>
              <a:tabLst>
                <a:tab algn="l" pos="0"/>
              </a:tabLst>
            </a:pPr>
            <a:r>
              <a:rPr b="1" i="1" lang="en-US" sz="1600" spc="-1" strike="noStrike">
                <a:solidFill>
                  <a:srgbClr val="000000"/>
                </a:solidFill>
                <a:latin typeface="Arial"/>
                <a:ea typeface="Arial"/>
              </a:rPr>
              <a:t>Function fitting techniques often use a linear model, weighting attribute values.</a:t>
            </a:r>
            <a:r>
              <a:rPr b="0" i="1" lang="en-US" sz="1600" spc="-1" strike="noStrike">
                <a:solidFill>
                  <a:srgbClr val="000000"/>
                </a:solidFill>
                <a:latin typeface="Arial"/>
                <a:ea typeface="Arial"/>
              </a:rPr>
              <a:t> The difference between techniques like </a:t>
            </a:r>
            <a:r>
              <a:rPr b="1" i="1" lang="en-US" sz="1600" spc="-1" strike="noStrike">
                <a:solidFill>
                  <a:srgbClr val="000000"/>
                </a:solidFill>
                <a:latin typeface="Arial"/>
                <a:ea typeface="Arial"/>
              </a:rPr>
              <a:t>SVMs, logistic regression, </a:t>
            </a:r>
            <a:r>
              <a:rPr b="0" i="1" lang="en-US" sz="1600" spc="-1" strike="noStrike">
                <a:solidFill>
                  <a:srgbClr val="000000"/>
                </a:solidFill>
                <a:latin typeface="Arial"/>
                <a:ea typeface="Arial"/>
              </a:rPr>
              <a:t>and</a:t>
            </a:r>
            <a:r>
              <a:rPr b="1" i="1" lang="en-US" sz="1600" spc="-1" strike="noStrike">
                <a:solidFill>
                  <a:srgbClr val="000000"/>
                </a:solidFill>
                <a:latin typeface="Arial"/>
                <a:ea typeface="Arial"/>
              </a:rPr>
              <a:t> linear regression</a:t>
            </a:r>
            <a:r>
              <a:rPr b="0" i="1" lang="en-US" sz="1600" spc="-1" strike="noStrike">
                <a:solidFill>
                  <a:srgbClr val="000000"/>
                </a:solidFill>
                <a:latin typeface="Arial"/>
                <a:ea typeface="Arial"/>
              </a:rPr>
              <a:t> lies in their definition of 'best fit', determined by varying objective functions, leading to distinct methods.</a:t>
            </a:r>
            <a:endParaRPr b="0" lang="en-US" sz="1600" spc="-1" strike="noStrike">
              <a:latin typeface="Arial"/>
            </a:endParaRPr>
          </a:p>
          <a:p>
            <a:pPr>
              <a:lnSpc>
                <a:spcPct val="100000"/>
              </a:lnSpc>
              <a:buNone/>
              <a:tabLst>
                <a:tab algn="l" pos="0"/>
              </a:tabLst>
            </a:pPr>
            <a:endParaRPr b="0" lang="en-US" sz="1600" spc="-1" strike="noStrike">
              <a:latin typeface="Arial"/>
            </a:endParaRPr>
          </a:p>
          <a:p>
            <a:pPr>
              <a:lnSpc>
                <a:spcPct val="100000"/>
              </a:lnSpc>
              <a:buNone/>
              <a:tabLst>
                <a:tab algn="l" pos="0"/>
              </a:tabLst>
            </a:pPr>
            <a:r>
              <a:rPr b="0" i="1" lang="en-US" sz="1600" spc="-1" strike="noStrike">
                <a:solidFill>
                  <a:srgbClr val="000000"/>
                </a:solidFill>
                <a:latin typeface="Arial"/>
                <a:ea typeface="Arial"/>
              </a:rPr>
              <a:t>We've explored </a:t>
            </a:r>
            <a:r>
              <a:rPr b="1" i="1" lang="en-US" sz="1600" spc="-1" strike="noStrike">
                <a:solidFill>
                  <a:srgbClr val="000000"/>
                </a:solidFill>
                <a:latin typeface="Arial"/>
                <a:ea typeface="Arial"/>
              </a:rPr>
              <a:t>tree induction</a:t>
            </a:r>
            <a:r>
              <a:rPr b="0" i="1" lang="en-US" sz="1600" spc="-1" strike="noStrike">
                <a:solidFill>
                  <a:srgbClr val="000000"/>
                </a:solidFill>
                <a:latin typeface="Arial"/>
                <a:ea typeface="Arial"/>
              </a:rPr>
              <a:t> and </a:t>
            </a:r>
            <a:r>
              <a:rPr b="1" i="1" lang="en-US" sz="1600" spc="-1" strike="noStrike">
                <a:solidFill>
                  <a:srgbClr val="000000"/>
                </a:solidFill>
                <a:latin typeface="Arial"/>
                <a:ea typeface="Arial"/>
              </a:rPr>
              <a:t>function fitting</a:t>
            </a:r>
            <a:r>
              <a:rPr b="0" i="1" lang="en-US" sz="1600" spc="-1" strike="noStrike">
                <a:solidFill>
                  <a:srgbClr val="000000"/>
                </a:solidFill>
                <a:latin typeface="Arial"/>
                <a:ea typeface="Arial"/>
              </a:rPr>
              <a:t> and compared them, assessing models on predictive performance and intelligibility. Building various models from data is beneficial for insight.</a:t>
            </a:r>
            <a:endParaRPr b="0" lang="en-US" sz="1600" spc="-1" strike="noStrike">
              <a:latin typeface="Arial"/>
            </a:endParaRPr>
          </a:p>
          <a:p>
            <a:pPr>
              <a:lnSpc>
                <a:spcPct val="100000"/>
              </a:lnSpc>
              <a:buNone/>
              <a:tabLst>
                <a:tab algn="l" pos="0"/>
              </a:tabLst>
            </a:pPr>
            <a:endParaRPr b="0" lang="en-US" sz="1600" spc="-1" strike="noStrike">
              <a:latin typeface="Arial"/>
            </a:endParaRPr>
          </a:p>
          <a:p>
            <a:pPr>
              <a:lnSpc>
                <a:spcPct val="100000"/>
              </a:lnSpc>
              <a:buNone/>
              <a:tabLst>
                <a:tab algn="l" pos="0"/>
              </a:tabLst>
            </a:pPr>
            <a:r>
              <a:rPr b="1" i="1" lang="en-US" sz="1600" spc="-1" strike="noStrike">
                <a:solidFill>
                  <a:srgbClr val="000000"/>
                </a:solidFill>
                <a:latin typeface="Arial"/>
                <a:ea typeface="Arial"/>
              </a:rPr>
              <a:t>If you look hard enough, you will find structure in a dataset, even if it’s just there bychance.</a:t>
            </a:r>
            <a:endParaRPr b="0" lang="en-US" sz="1600" spc="-1" strike="noStrike">
              <a:latin typeface="Arial"/>
            </a:endParaRPr>
          </a:p>
          <a:p>
            <a:pPr>
              <a:lnSpc>
                <a:spcPct val="100000"/>
              </a:lnSpc>
              <a:buNone/>
              <a:tabLst>
                <a:tab algn="l" pos="0"/>
              </a:tabLst>
            </a:pPr>
            <a:r>
              <a:rPr b="0" i="1" lang="en-US" sz="1600" spc="-1" strike="noStrike">
                <a:solidFill>
                  <a:srgbClr val="000000"/>
                </a:solidFill>
                <a:latin typeface="Arial"/>
                <a:ea typeface="Arial"/>
              </a:rPr>
              <a:t>This chapter discusses optimizing model fit to data, which can result in </a:t>
            </a:r>
            <a:r>
              <a:rPr b="1" i="1" lang="en-US" sz="1600" spc="-1" strike="noStrike">
                <a:solidFill>
                  <a:srgbClr val="000000"/>
                </a:solidFill>
                <a:latin typeface="Arial"/>
                <a:ea typeface="Arial"/>
              </a:rPr>
              <a:t>overfitting—finding patterns by chance.</a:t>
            </a:r>
            <a:r>
              <a:rPr b="0" i="1" lang="en-US" sz="1600" spc="-1" strike="noStrike">
                <a:solidFill>
                  <a:srgbClr val="000000"/>
                </a:solidFill>
                <a:latin typeface="Arial"/>
                <a:ea typeface="Arial"/>
              </a:rPr>
              <a:t> The next chapter is dedicated to recognizing and avoiding overfitting, a key issue in data science.</a:t>
            </a:r>
            <a:endParaRPr b="0" lang="en-US" sz="1600" spc="-1" strike="noStrike">
              <a:latin typeface="Arial"/>
            </a:endParaRPr>
          </a:p>
          <a:p>
            <a:pPr>
              <a:lnSpc>
                <a:spcPct val="100000"/>
              </a:lnSpc>
              <a:buNone/>
              <a:tabLst>
                <a:tab algn="l" pos="0"/>
              </a:tabLst>
            </a:pPr>
            <a:endParaRPr b="0" lang="en-US" sz="1600" spc="-1" strike="noStrike">
              <a:latin typeface="Arial"/>
            </a:endParaRPr>
          </a:p>
        </p:txBody>
      </p:sp>
      <p:sp>
        <p:nvSpPr>
          <p:cNvPr id="167" name="Google Shape;233;p37"/>
          <p:cNvSpPr/>
          <p:nvPr/>
        </p:nvSpPr>
        <p:spPr>
          <a:xfrm>
            <a:off x="675720" y="118080"/>
            <a:ext cx="8467920" cy="54828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1" lang="en-US" sz="2400" spc="-1" strike="noStrike">
                <a:solidFill>
                  <a:srgbClr val="4285f4"/>
                </a:solidFill>
                <a:latin typeface="Arial"/>
                <a:ea typeface="Arial"/>
              </a:rPr>
              <a:t>6.Summary</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Google Shape;238;p38"/>
          <p:cNvSpPr/>
          <p:nvPr/>
        </p:nvSpPr>
        <p:spPr>
          <a:xfrm>
            <a:off x="690840" y="755280"/>
            <a:ext cx="7891920" cy="402300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0" i="1" lang="en-US" sz="1800" spc="-1" strike="noStrike">
                <a:solidFill>
                  <a:srgbClr val="000000"/>
                </a:solidFill>
                <a:latin typeface="Arial"/>
                <a:ea typeface="Arial"/>
              </a:rPr>
              <a:t>•  </a:t>
            </a:r>
            <a:r>
              <a:rPr b="1" i="1" lang="en-US" sz="1800" spc="-1" strike="noStrike">
                <a:solidFill>
                  <a:srgbClr val="000000"/>
                </a:solidFill>
                <a:latin typeface="Arial"/>
                <a:ea typeface="Arial"/>
              </a:rPr>
              <a:t>Linear regression</a:t>
            </a:r>
            <a:r>
              <a:rPr b="0" i="1" lang="en-US" sz="1800" spc="-1" strike="noStrike">
                <a:solidFill>
                  <a:srgbClr val="000000"/>
                </a:solidFill>
                <a:latin typeface="Arial"/>
                <a:ea typeface="Arial"/>
              </a:rPr>
              <a:t> is a technique that tries to find the best linear relationship between a dependent variable and one or more independent variables.</a:t>
            </a:r>
            <a:endParaRPr b="0" lang="en-US" sz="1800" spc="-1" strike="noStrike">
              <a:latin typeface="Arial"/>
            </a:endParaRPr>
          </a:p>
          <a:p>
            <a:pPr>
              <a:lnSpc>
                <a:spcPct val="100000"/>
              </a:lnSpc>
              <a:buNone/>
              <a:tabLst>
                <a:tab algn="l" pos="0"/>
              </a:tabLst>
            </a:pPr>
            <a:endParaRPr b="0" lang="en-US" sz="1800" spc="-1" strike="noStrike">
              <a:latin typeface="Arial"/>
            </a:endParaRPr>
          </a:p>
          <a:p>
            <a:pPr>
              <a:lnSpc>
                <a:spcPct val="100000"/>
              </a:lnSpc>
              <a:buNone/>
              <a:tabLst>
                <a:tab algn="l" pos="0"/>
              </a:tabLst>
            </a:pPr>
            <a:r>
              <a:rPr b="0" i="1" lang="en-US" sz="1800" spc="-1" strike="noStrike">
                <a:solidFill>
                  <a:srgbClr val="000000"/>
                </a:solidFill>
                <a:latin typeface="Arial"/>
                <a:ea typeface="Arial"/>
              </a:rPr>
              <a:t>•  </a:t>
            </a:r>
            <a:r>
              <a:rPr b="1" i="1" lang="en-US" sz="1800" spc="-1" strike="noStrike">
                <a:solidFill>
                  <a:srgbClr val="000000"/>
                </a:solidFill>
                <a:latin typeface="Arial"/>
                <a:ea typeface="Arial"/>
              </a:rPr>
              <a:t>Logistic regression</a:t>
            </a:r>
            <a:r>
              <a:rPr b="0" i="1" lang="en-US" sz="1800" spc="-1" strike="noStrike">
                <a:solidFill>
                  <a:srgbClr val="000000"/>
                </a:solidFill>
                <a:latin typeface="Arial"/>
                <a:ea typeface="Arial"/>
              </a:rPr>
              <a:t> is a technique that tries to find the best logistic function that can separate the data into two or more classes. </a:t>
            </a:r>
            <a:endParaRPr b="0" lang="en-US" sz="1800" spc="-1" strike="noStrike">
              <a:latin typeface="Arial"/>
            </a:endParaRPr>
          </a:p>
          <a:p>
            <a:pPr>
              <a:lnSpc>
                <a:spcPct val="100000"/>
              </a:lnSpc>
              <a:buNone/>
              <a:tabLst>
                <a:tab algn="l" pos="0"/>
              </a:tabLst>
            </a:pPr>
            <a:endParaRPr b="0" lang="en-US" sz="1800" spc="-1" strike="noStrike">
              <a:latin typeface="Arial"/>
            </a:endParaRPr>
          </a:p>
          <a:p>
            <a:pPr>
              <a:lnSpc>
                <a:spcPct val="100000"/>
              </a:lnSpc>
              <a:buNone/>
              <a:tabLst>
                <a:tab algn="l" pos="0"/>
              </a:tabLst>
            </a:pPr>
            <a:r>
              <a:rPr b="0" i="1" lang="en-US" sz="1800" spc="-1" strike="noStrike">
                <a:solidFill>
                  <a:srgbClr val="000000"/>
                </a:solidFill>
                <a:latin typeface="Arial"/>
                <a:ea typeface="Arial"/>
              </a:rPr>
              <a:t>•  </a:t>
            </a:r>
            <a:r>
              <a:rPr b="1" i="1" lang="en-US" sz="1800" spc="-1" strike="noStrike">
                <a:solidFill>
                  <a:srgbClr val="000000"/>
                </a:solidFill>
                <a:latin typeface="Arial"/>
                <a:ea typeface="Arial"/>
              </a:rPr>
              <a:t>Support vector machines</a:t>
            </a:r>
            <a:r>
              <a:rPr b="0" i="1" lang="en-US" sz="1800" spc="-1" strike="noStrike">
                <a:solidFill>
                  <a:srgbClr val="000000"/>
                </a:solidFill>
                <a:latin typeface="Arial"/>
                <a:ea typeface="Arial"/>
              </a:rPr>
              <a:t> are a technique that tries to find the best hyperplane or curve that can separate the data into two or more classes with the maximum margin. </a:t>
            </a:r>
            <a:endParaRPr b="0" lang="en-US" sz="1800" spc="-1" strike="noStrike">
              <a:latin typeface="Arial"/>
            </a:endParaRPr>
          </a:p>
          <a:p>
            <a:pPr>
              <a:lnSpc>
                <a:spcPct val="100000"/>
              </a:lnSpc>
              <a:buNone/>
              <a:tabLst>
                <a:tab algn="l" pos="0"/>
              </a:tabLst>
            </a:pPr>
            <a:endParaRPr b="0" lang="en-US" sz="1800" spc="-1" strike="noStrike">
              <a:latin typeface="Arial"/>
            </a:endParaRPr>
          </a:p>
          <a:p>
            <a:pPr>
              <a:lnSpc>
                <a:spcPct val="100000"/>
              </a:lnSpc>
              <a:buNone/>
              <a:tabLst>
                <a:tab algn="l" pos="0"/>
              </a:tabLst>
            </a:pPr>
            <a:r>
              <a:rPr b="0" i="1" lang="en-US" sz="1800" spc="-1" strike="noStrike">
                <a:solidFill>
                  <a:srgbClr val="000000"/>
                </a:solidFill>
                <a:latin typeface="Arial"/>
                <a:ea typeface="Arial"/>
              </a:rPr>
              <a:t>•  </a:t>
            </a:r>
            <a:r>
              <a:rPr b="1" i="1" lang="en-US" sz="1800" spc="-1" strike="noStrike">
                <a:solidFill>
                  <a:srgbClr val="000000"/>
                </a:solidFill>
                <a:latin typeface="Arial"/>
                <a:ea typeface="Arial"/>
              </a:rPr>
              <a:t>Neural networks</a:t>
            </a:r>
            <a:r>
              <a:rPr b="0" i="1" lang="en-US" sz="1800" spc="-1" strike="noStrike">
                <a:solidFill>
                  <a:srgbClr val="000000"/>
                </a:solidFill>
                <a:latin typeface="Arial"/>
                <a:ea typeface="Arial"/>
              </a:rPr>
              <a:t> are a technique that are modeled after the human brain, and consist of a network of interconnected nodes, or neurons, that can learn from data and make predictions. </a:t>
            </a:r>
            <a:endParaRPr b="0" lang="en-US" sz="1800" spc="-1" strike="noStrike">
              <a:latin typeface="Arial"/>
            </a:endParaRPr>
          </a:p>
        </p:txBody>
      </p:sp>
      <p:sp>
        <p:nvSpPr>
          <p:cNvPr id="169" name="Google Shape;239;p38"/>
          <p:cNvSpPr/>
          <p:nvPr/>
        </p:nvSpPr>
        <p:spPr>
          <a:xfrm>
            <a:off x="690840" y="201240"/>
            <a:ext cx="3463560" cy="54828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1" lang="en-US" sz="2400" spc="-1" strike="noStrike">
                <a:solidFill>
                  <a:srgbClr val="4285f4"/>
                </a:solidFill>
                <a:latin typeface="Arial"/>
                <a:ea typeface="Arial"/>
              </a:rPr>
              <a:t>What I learned:</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PlaceHolder 1"/>
          <p:cNvSpPr>
            <a:spLocks noGrp="1"/>
          </p:cNvSpPr>
          <p:nvPr>
            <p:ph type="title"/>
          </p:nvPr>
        </p:nvSpPr>
        <p:spPr>
          <a:xfrm>
            <a:off x="311760" y="444960"/>
            <a:ext cx="8520120" cy="572400"/>
          </a:xfrm>
          <a:prstGeom prst="rect">
            <a:avLst/>
          </a:prstGeom>
          <a:noFill/>
          <a:ln w="0">
            <a:noFill/>
          </a:ln>
        </p:spPr>
        <p:txBody>
          <a:bodyPr tIns="91440" bIns="91440" anchor="t">
            <a:normAutofit fontScale="91000"/>
          </a:bodyPr>
          <a:p>
            <a:pPr>
              <a:lnSpc>
                <a:spcPct val="100000"/>
              </a:lnSpc>
              <a:buNone/>
              <a:tabLst>
                <a:tab algn="l" pos="0"/>
              </a:tabLst>
            </a:pPr>
            <a:r>
              <a:rPr b="1" lang="en-US" sz="2800" spc="-1" strike="noStrike">
                <a:solidFill>
                  <a:srgbClr val="4285f4"/>
                </a:solidFill>
                <a:latin typeface="Arial"/>
                <a:ea typeface="Arial"/>
              </a:rPr>
              <a:t>Chapter.4  Fitting a Model to Data</a:t>
            </a:r>
            <a:endParaRPr b="0" lang="en-US" sz="2800" spc="-1" strike="noStrike">
              <a:solidFill>
                <a:srgbClr val="000000"/>
              </a:solidFill>
              <a:latin typeface="Arial"/>
            </a:endParaRPr>
          </a:p>
        </p:txBody>
      </p:sp>
      <p:sp>
        <p:nvSpPr>
          <p:cNvPr id="89" name="PlaceHolder 2"/>
          <p:cNvSpPr>
            <a:spLocks noGrp="1"/>
          </p:cNvSpPr>
          <p:nvPr>
            <p:ph/>
          </p:nvPr>
        </p:nvSpPr>
        <p:spPr>
          <a:xfrm>
            <a:off x="311760" y="1152360"/>
            <a:ext cx="8520120" cy="3990600"/>
          </a:xfrm>
          <a:prstGeom prst="rect">
            <a:avLst/>
          </a:prstGeom>
          <a:noFill/>
          <a:ln w="0">
            <a:noFill/>
          </a:ln>
        </p:spPr>
        <p:txBody>
          <a:bodyPr tIns="91440" bIns="91440" anchor="t">
            <a:normAutofit fontScale="26000"/>
          </a:bodyPr>
          <a:p>
            <a:pPr>
              <a:lnSpc>
                <a:spcPct val="115000"/>
              </a:lnSpc>
              <a:buNone/>
              <a:tabLst>
                <a:tab algn="l" pos="0"/>
              </a:tabLst>
            </a:pPr>
            <a:r>
              <a:rPr b="1" i="1" lang="en-US" sz="10000" spc="-1" strike="noStrike">
                <a:solidFill>
                  <a:srgbClr val="595959"/>
                </a:solidFill>
                <a:latin typeface="Arial"/>
                <a:ea typeface="Arial"/>
              </a:rPr>
              <a:t>A common case is where the structure of the model:</a:t>
            </a:r>
            <a:endParaRPr b="0" lang="en-US" sz="10000" spc="-1" strike="noStrike">
              <a:solidFill>
                <a:srgbClr val="000000"/>
              </a:solidFill>
              <a:latin typeface="Arial"/>
            </a:endParaRPr>
          </a:p>
          <a:p>
            <a:pPr marL="914400" indent="-387360">
              <a:lnSpc>
                <a:spcPct val="115000"/>
              </a:lnSpc>
              <a:spcBef>
                <a:spcPts val="1199"/>
              </a:spcBef>
              <a:buClr>
                <a:srgbClr val="595959"/>
              </a:buClr>
              <a:buFont typeface="Arial"/>
              <a:buChar char="●"/>
              <a:tabLst>
                <a:tab algn="l" pos="0"/>
              </a:tabLst>
            </a:pPr>
            <a:r>
              <a:rPr b="0" i="1" lang="en-US" sz="10000" spc="-1" strike="noStrike">
                <a:solidFill>
                  <a:srgbClr val="595959"/>
                </a:solidFill>
                <a:latin typeface="Arial"/>
                <a:ea typeface="Arial"/>
              </a:rPr>
              <a:t>a parameterized mathematical function, or </a:t>
            </a:r>
            <a:endParaRPr b="0" lang="en-US" sz="10000" spc="-1" strike="noStrike">
              <a:solidFill>
                <a:srgbClr val="000000"/>
              </a:solidFill>
              <a:latin typeface="Arial"/>
            </a:endParaRPr>
          </a:p>
          <a:p>
            <a:pPr marL="914400" indent="-387360">
              <a:lnSpc>
                <a:spcPct val="115000"/>
              </a:lnSpc>
              <a:buClr>
                <a:srgbClr val="595959"/>
              </a:buClr>
              <a:buFont typeface="Arial"/>
              <a:buChar char="●"/>
              <a:tabLst>
                <a:tab algn="l" pos="0"/>
              </a:tabLst>
            </a:pPr>
            <a:r>
              <a:rPr b="0" i="1" lang="en-US" sz="10000" spc="-1" strike="noStrike">
                <a:solidFill>
                  <a:srgbClr val="595959"/>
                </a:solidFill>
                <a:latin typeface="Arial"/>
                <a:ea typeface="Arial"/>
              </a:rPr>
              <a:t>equation of a set of numeric attributes.</a:t>
            </a:r>
            <a:endParaRPr b="0" lang="en-US" sz="10000" spc="-1" strike="noStrike">
              <a:solidFill>
                <a:srgbClr val="000000"/>
              </a:solidFill>
              <a:latin typeface="Arial"/>
            </a:endParaRPr>
          </a:p>
          <a:p>
            <a:pPr>
              <a:lnSpc>
                <a:spcPct val="115000"/>
              </a:lnSpc>
              <a:spcBef>
                <a:spcPts val="1199"/>
              </a:spcBef>
              <a:buNone/>
              <a:tabLst>
                <a:tab algn="l" pos="0"/>
              </a:tabLst>
            </a:pPr>
            <a:r>
              <a:rPr b="1" i="1" lang="en-US" sz="10000" spc="-1" strike="noStrike">
                <a:solidFill>
                  <a:srgbClr val="595959"/>
                </a:solidFill>
                <a:latin typeface="Arial"/>
                <a:ea typeface="Arial"/>
              </a:rPr>
              <a:t>Parameter learning or Parametric modeling:</a:t>
            </a:r>
            <a:endParaRPr b="0" lang="en-US" sz="10000" spc="-1" strike="noStrike">
              <a:solidFill>
                <a:srgbClr val="000000"/>
              </a:solidFill>
              <a:latin typeface="Arial"/>
            </a:endParaRPr>
          </a:p>
          <a:p>
            <a:pPr marL="914400" indent="-387360">
              <a:lnSpc>
                <a:spcPct val="115000"/>
              </a:lnSpc>
              <a:spcBef>
                <a:spcPts val="1199"/>
              </a:spcBef>
              <a:buClr>
                <a:srgbClr val="595959"/>
              </a:buClr>
              <a:buFont typeface="Arial"/>
              <a:buChar char="●"/>
              <a:tabLst>
                <a:tab algn="l" pos="0"/>
              </a:tabLst>
            </a:pPr>
            <a:r>
              <a:rPr b="0" i="1" lang="en-US" sz="10000" spc="-1" strike="noStrike">
                <a:solidFill>
                  <a:srgbClr val="595959"/>
                </a:solidFill>
                <a:latin typeface="Arial"/>
                <a:ea typeface="Arial"/>
              </a:rPr>
              <a:t>specifies the form of the model and the attributes</a:t>
            </a:r>
            <a:endParaRPr b="0" lang="en-US" sz="10000" spc="-1" strike="noStrike">
              <a:solidFill>
                <a:srgbClr val="000000"/>
              </a:solidFill>
              <a:latin typeface="Arial"/>
            </a:endParaRPr>
          </a:p>
          <a:p>
            <a:pPr marL="914400" indent="-387360">
              <a:lnSpc>
                <a:spcPct val="115000"/>
              </a:lnSpc>
              <a:buClr>
                <a:srgbClr val="595959"/>
              </a:buClr>
              <a:buFont typeface="Arial"/>
              <a:buChar char="●"/>
              <a:tabLst>
                <a:tab algn="l" pos="0"/>
              </a:tabLst>
            </a:pPr>
            <a:r>
              <a:rPr b="0" i="1" lang="en-US" sz="10000" spc="-1" strike="noStrike">
                <a:solidFill>
                  <a:srgbClr val="595959"/>
                </a:solidFill>
                <a:latin typeface="Arial"/>
                <a:ea typeface="Arial"/>
              </a:rPr>
              <a:t>to tune the parameters so that the model fits the data as well as possible</a:t>
            </a:r>
            <a:endParaRPr b="0" lang="en-US" sz="10000" spc="-1" strike="noStrike">
              <a:solidFill>
                <a:srgbClr val="000000"/>
              </a:solidFill>
              <a:latin typeface="Arial"/>
            </a:endParaRPr>
          </a:p>
          <a:p>
            <a:pPr>
              <a:lnSpc>
                <a:spcPct val="115000"/>
              </a:lnSpc>
              <a:spcBef>
                <a:spcPts val="1199"/>
              </a:spcBef>
              <a:buNone/>
              <a:tabLst>
                <a:tab algn="l" pos="0"/>
              </a:tabLst>
            </a:pPr>
            <a:endParaRPr b="0" lang="en-US" sz="1800" spc="-1" strike="noStrike">
              <a:solidFill>
                <a:srgbClr val="000000"/>
              </a:solidFill>
              <a:latin typeface="Arial"/>
            </a:endParaRPr>
          </a:p>
          <a:p>
            <a:pPr>
              <a:lnSpc>
                <a:spcPct val="115000"/>
              </a:lnSpc>
              <a:spcBef>
                <a:spcPts val="1199"/>
              </a:spcBef>
              <a:spcAft>
                <a:spcPts val="1199"/>
              </a:spcAft>
              <a:buNone/>
              <a:tabLst>
                <a:tab algn="l" pos="0"/>
              </a:tabLst>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PlaceHolder 1"/>
          <p:cNvSpPr>
            <a:spLocks noGrp="1"/>
          </p:cNvSpPr>
          <p:nvPr>
            <p:ph type="title"/>
          </p:nvPr>
        </p:nvSpPr>
        <p:spPr>
          <a:xfrm>
            <a:off x="311760" y="444960"/>
            <a:ext cx="8520120" cy="496800"/>
          </a:xfrm>
          <a:prstGeom prst="rect">
            <a:avLst/>
          </a:prstGeom>
          <a:noFill/>
          <a:ln w="0">
            <a:noFill/>
          </a:ln>
        </p:spPr>
        <p:txBody>
          <a:bodyPr tIns="91440" bIns="91440" anchor="t">
            <a:normAutofit fontScale="73000"/>
          </a:bodyPr>
          <a:p>
            <a:pPr>
              <a:lnSpc>
                <a:spcPct val="100000"/>
              </a:lnSpc>
              <a:buNone/>
              <a:tabLst>
                <a:tab algn="l" pos="0"/>
              </a:tabLst>
            </a:pPr>
            <a:r>
              <a:rPr b="1" lang="en-US" sz="2800" spc="-1" strike="noStrike">
                <a:solidFill>
                  <a:srgbClr val="4285f4"/>
                </a:solidFill>
                <a:latin typeface="Arial"/>
                <a:ea typeface="Arial"/>
              </a:rPr>
              <a:t>Index</a:t>
            </a:r>
            <a:endParaRPr b="0" lang="en-US" sz="2800" spc="-1" strike="noStrike">
              <a:solidFill>
                <a:srgbClr val="000000"/>
              </a:solidFill>
              <a:latin typeface="Arial"/>
            </a:endParaRPr>
          </a:p>
        </p:txBody>
      </p:sp>
      <p:sp>
        <p:nvSpPr>
          <p:cNvPr id="91" name="PlaceHolder 2"/>
          <p:cNvSpPr>
            <a:spLocks noGrp="1"/>
          </p:cNvSpPr>
          <p:nvPr>
            <p:ph/>
          </p:nvPr>
        </p:nvSpPr>
        <p:spPr>
          <a:xfrm>
            <a:off x="311760" y="1017720"/>
            <a:ext cx="8520120" cy="4042080"/>
          </a:xfrm>
          <a:prstGeom prst="rect">
            <a:avLst/>
          </a:prstGeom>
          <a:noFill/>
          <a:ln w="0">
            <a:noFill/>
          </a:ln>
        </p:spPr>
        <p:txBody>
          <a:bodyPr tIns="91440" bIns="91440" anchor="t">
            <a:normAutofit/>
          </a:bodyPr>
          <a:p>
            <a:pPr>
              <a:lnSpc>
                <a:spcPct val="80000"/>
              </a:lnSpc>
              <a:buNone/>
              <a:tabLst>
                <a:tab algn="l" pos="0"/>
              </a:tabLst>
            </a:pPr>
            <a:r>
              <a:rPr b="0" lang="en-US" sz="1829" spc="-1" strike="noStrike">
                <a:solidFill>
                  <a:srgbClr val="595959"/>
                </a:solidFill>
                <a:latin typeface="Arial"/>
                <a:ea typeface="Arial"/>
              </a:rPr>
              <a:t>1.Classification via Mathematical Functions</a:t>
            </a:r>
            <a:endParaRPr b="0" lang="en-US" sz="1829" spc="-1" strike="noStrike">
              <a:solidFill>
                <a:srgbClr val="000000"/>
              </a:solidFill>
              <a:latin typeface="Arial"/>
            </a:endParaRPr>
          </a:p>
          <a:p>
            <a:pPr marL="457200">
              <a:lnSpc>
                <a:spcPct val="80000"/>
              </a:lnSpc>
              <a:buNone/>
              <a:tabLst>
                <a:tab algn="l" pos="0"/>
              </a:tabLst>
            </a:pPr>
            <a:r>
              <a:rPr b="0" lang="en-US" sz="1829" spc="-1" strike="noStrike">
                <a:solidFill>
                  <a:srgbClr val="595959"/>
                </a:solidFill>
                <a:latin typeface="Arial"/>
                <a:ea typeface="Arial"/>
              </a:rPr>
              <a:t>-1 Linear Discriminant Functions</a:t>
            </a:r>
            <a:endParaRPr b="0" lang="en-US" sz="1829" spc="-1" strike="noStrike">
              <a:solidFill>
                <a:srgbClr val="000000"/>
              </a:solidFill>
              <a:latin typeface="Arial"/>
            </a:endParaRPr>
          </a:p>
          <a:p>
            <a:pPr marL="457200">
              <a:lnSpc>
                <a:spcPct val="80000"/>
              </a:lnSpc>
              <a:buNone/>
              <a:tabLst>
                <a:tab algn="l" pos="0"/>
              </a:tabLst>
            </a:pPr>
            <a:r>
              <a:rPr b="0" lang="en-US" sz="1829" spc="-1" strike="noStrike">
                <a:solidFill>
                  <a:srgbClr val="595959"/>
                </a:solidFill>
                <a:latin typeface="Arial"/>
                <a:ea typeface="Arial"/>
              </a:rPr>
              <a:t>-2 Optimizing an Objective Function</a:t>
            </a:r>
            <a:endParaRPr b="0" lang="en-US" sz="1829" spc="-1" strike="noStrike">
              <a:solidFill>
                <a:srgbClr val="000000"/>
              </a:solidFill>
              <a:latin typeface="Arial"/>
            </a:endParaRPr>
          </a:p>
          <a:p>
            <a:pPr marL="457200">
              <a:lnSpc>
                <a:spcPct val="80000"/>
              </a:lnSpc>
              <a:buNone/>
              <a:tabLst>
                <a:tab algn="l" pos="0"/>
              </a:tabLst>
            </a:pPr>
            <a:r>
              <a:rPr b="0" lang="en-US" sz="1829" spc="-1" strike="noStrike">
                <a:solidFill>
                  <a:srgbClr val="595959"/>
                </a:solidFill>
                <a:latin typeface="Arial"/>
                <a:ea typeface="Arial"/>
              </a:rPr>
              <a:t>-3 An Example of Mining a Linear Discriminant from Data</a:t>
            </a:r>
            <a:endParaRPr b="0" lang="en-US" sz="1829" spc="-1" strike="noStrike">
              <a:solidFill>
                <a:srgbClr val="000000"/>
              </a:solidFill>
              <a:latin typeface="Arial"/>
            </a:endParaRPr>
          </a:p>
          <a:p>
            <a:pPr marL="457200">
              <a:lnSpc>
                <a:spcPct val="80000"/>
              </a:lnSpc>
              <a:buNone/>
              <a:tabLst>
                <a:tab algn="l" pos="0"/>
              </a:tabLst>
            </a:pPr>
            <a:r>
              <a:rPr b="0" lang="en-US" sz="1829" spc="-1" strike="noStrike">
                <a:solidFill>
                  <a:srgbClr val="595959"/>
                </a:solidFill>
                <a:latin typeface="Arial"/>
                <a:ea typeface="Arial"/>
              </a:rPr>
              <a:t>-4 Linear Discriminant Functions for Scoring and Ranking Instances</a:t>
            </a:r>
            <a:endParaRPr b="0" lang="en-US" sz="1829" spc="-1" strike="noStrike">
              <a:solidFill>
                <a:srgbClr val="000000"/>
              </a:solidFill>
              <a:latin typeface="Arial"/>
            </a:endParaRPr>
          </a:p>
          <a:p>
            <a:pPr marL="457200">
              <a:lnSpc>
                <a:spcPct val="80000"/>
              </a:lnSpc>
              <a:buNone/>
              <a:tabLst>
                <a:tab algn="l" pos="0"/>
              </a:tabLst>
            </a:pPr>
            <a:r>
              <a:rPr b="0" lang="en-US" sz="1829" spc="-1" strike="noStrike">
                <a:solidFill>
                  <a:srgbClr val="595959"/>
                </a:solidFill>
                <a:latin typeface="Arial"/>
                <a:ea typeface="Arial"/>
              </a:rPr>
              <a:t>-5 Support Vector Machines, Briefly</a:t>
            </a:r>
            <a:endParaRPr b="0" lang="en-US" sz="1829" spc="-1" strike="noStrike">
              <a:solidFill>
                <a:srgbClr val="000000"/>
              </a:solidFill>
              <a:latin typeface="Arial"/>
            </a:endParaRPr>
          </a:p>
          <a:p>
            <a:pPr marL="457200">
              <a:lnSpc>
                <a:spcPct val="80000"/>
              </a:lnSpc>
              <a:buNone/>
              <a:tabLst>
                <a:tab algn="l" pos="0"/>
              </a:tabLst>
            </a:pPr>
            <a:endParaRPr b="0" lang="en-US" sz="1829" spc="-1" strike="noStrike">
              <a:solidFill>
                <a:srgbClr val="000000"/>
              </a:solidFill>
              <a:latin typeface="Arial"/>
            </a:endParaRPr>
          </a:p>
          <a:p>
            <a:pPr>
              <a:lnSpc>
                <a:spcPct val="80000"/>
              </a:lnSpc>
              <a:buNone/>
              <a:tabLst>
                <a:tab algn="l" pos="0"/>
              </a:tabLst>
            </a:pPr>
            <a:r>
              <a:rPr b="0" lang="en-US" sz="1829" spc="-1" strike="noStrike">
                <a:solidFill>
                  <a:srgbClr val="595959"/>
                </a:solidFill>
                <a:latin typeface="Arial"/>
                <a:ea typeface="Arial"/>
              </a:rPr>
              <a:t>2.Regression via Mathematical Functions</a:t>
            </a:r>
            <a:endParaRPr b="0" lang="en-US" sz="1829" spc="-1" strike="noStrike">
              <a:solidFill>
                <a:srgbClr val="000000"/>
              </a:solidFill>
              <a:latin typeface="Arial"/>
            </a:endParaRPr>
          </a:p>
          <a:p>
            <a:pPr>
              <a:lnSpc>
                <a:spcPct val="80000"/>
              </a:lnSpc>
              <a:buNone/>
              <a:tabLst>
                <a:tab algn="l" pos="0"/>
              </a:tabLst>
            </a:pPr>
            <a:endParaRPr b="0" lang="en-US" sz="1829" spc="-1" strike="noStrike">
              <a:solidFill>
                <a:srgbClr val="000000"/>
              </a:solidFill>
              <a:latin typeface="Arial"/>
            </a:endParaRPr>
          </a:p>
          <a:p>
            <a:pPr>
              <a:lnSpc>
                <a:spcPct val="80000"/>
              </a:lnSpc>
              <a:buNone/>
              <a:tabLst>
                <a:tab algn="l" pos="0"/>
              </a:tabLst>
            </a:pPr>
            <a:r>
              <a:rPr b="0" lang="en-US" sz="1829" spc="-1" strike="noStrike">
                <a:solidFill>
                  <a:srgbClr val="595959"/>
                </a:solidFill>
                <a:latin typeface="Arial"/>
                <a:ea typeface="Arial"/>
              </a:rPr>
              <a:t>3.Class Probability Estimation and Logistic “Regression”</a:t>
            </a:r>
            <a:endParaRPr b="0" lang="en-US" sz="1829" spc="-1" strike="noStrike">
              <a:solidFill>
                <a:srgbClr val="000000"/>
              </a:solidFill>
              <a:latin typeface="Arial"/>
            </a:endParaRPr>
          </a:p>
          <a:p>
            <a:pPr>
              <a:lnSpc>
                <a:spcPct val="80000"/>
              </a:lnSpc>
              <a:buNone/>
              <a:tabLst>
                <a:tab algn="l" pos="0"/>
              </a:tabLst>
            </a:pPr>
            <a:r>
              <a:rPr b="0" lang="en-US" sz="1829" spc="-1" strike="noStrike">
                <a:solidFill>
                  <a:srgbClr val="595959"/>
                </a:solidFill>
                <a:latin typeface="Arial"/>
                <a:ea typeface="Arial"/>
              </a:rPr>
              <a:t>* Logistic Regression: Some Technical Details</a:t>
            </a:r>
            <a:endParaRPr b="0" lang="en-US" sz="1829" spc="-1" strike="noStrike">
              <a:solidFill>
                <a:srgbClr val="000000"/>
              </a:solidFill>
              <a:latin typeface="Arial"/>
            </a:endParaRPr>
          </a:p>
          <a:p>
            <a:pPr>
              <a:lnSpc>
                <a:spcPct val="80000"/>
              </a:lnSpc>
              <a:buNone/>
              <a:tabLst>
                <a:tab algn="l" pos="0"/>
              </a:tabLst>
            </a:pPr>
            <a:endParaRPr b="0" lang="en-US" sz="1829" spc="-1" strike="noStrike">
              <a:solidFill>
                <a:srgbClr val="000000"/>
              </a:solidFill>
              <a:latin typeface="Arial"/>
            </a:endParaRPr>
          </a:p>
          <a:p>
            <a:pPr>
              <a:lnSpc>
                <a:spcPct val="100000"/>
              </a:lnSpc>
              <a:buNone/>
              <a:tabLst>
                <a:tab algn="l" pos="0"/>
              </a:tabLst>
            </a:pPr>
            <a:r>
              <a:rPr b="0" lang="en-US" sz="1829" spc="-1" strike="noStrike">
                <a:solidFill>
                  <a:srgbClr val="595959"/>
                </a:solidFill>
                <a:latin typeface="Arial"/>
                <a:ea typeface="Arial"/>
              </a:rPr>
              <a:t>4.Example: Logistic Regression versus Tree Induction</a:t>
            </a:r>
            <a:endParaRPr b="0" lang="en-US" sz="1829" spc="-1" strike="noStrike">
              <a:solidFill>
                <a:srgbClr val="000000"/>
              </a:solidFill>
              <a:latin typeface="Arial"/>
            </a:endParaRPr>
          </a:p>
          <a:p>
            <a:pPr>
              <a:lnSpc>
                <a:spcPct val="80000"/>
              </a:lnSpc>
              <a:spcBef>
                <a:spcPts val="1199"/>
              </a:spcBef>
              <a:buNone/>
              <a:tabLst>
                <a:tab algn="l" pos="0"/>
              </a:tabLst>
            </a:pPr>
            <a:r>
              <a:rPr b="0" lang="en-US" sz="1829" spc="-1" strike="noStrike">
                <a:solidFill>
                  <a:srgbClr val="595959"/>
                </a:solidFill>
                <a:latin typeface="Arial"/>
                <a:ea typeface="Arial"/>
              </a:rPr>
              <a:t>5.Nonlinear Functions, Support Vector Machines, and Neural Networks </a:t>
            </a:r>
            <a:endParaRPr b="0" lang="en-US" sz="1829" spc="-1" strike="noStrike">
              <a:solidFill>
                <a:srgbClr val="000000"/>
              </a:solidFill>
              <a:latin typeface="Arial"/>
            </a:endParaRPr>
          </a:p>
          <a:p>
            <a:pPr>
              <a:lnSpc>
                <a:spcPct val="80000"/>
              </a:lnSpc>
              <a:buNone/>
              <a:tabLst>
                <a:tab algn="l" pos="0"/>
              </a:tabLst>
            </a:pPr>
            <a:r>
              <a:rPr b="0" lang="en-US" sz="1829" spc="-1" strike="noStrike">
                <a:solidFill>
                  <a:srgbClr val="595959"/>
                </a:solidFill>
                <a:latin typeface="Arial"/>
                <a:ea typeface="Arial"/>
              </a:rPr>
              <a:t>6.Summary</a:t>
            </a:r>
            <a:endParaRPr b="0" lang="en-US" sz="1829" spc="-1" strike="noStrike">
              <a:solidFill>
                <a:srgbClr val="000000"/>
              </a:solidFill>
              <a:latin typeface="Arial"/>
            </a:endParaRPr>
          </a:p>
          <a:p>
            <a:pPr>
              <a:lnSpc>
                <a:spcPct val="95000"/>
              </a:lnSpc>
              <a:spcAft>
                <a:spcPts val="1199"/>
              </a:spcAft>
              <a:buNone/>
              <a:tabLst>
                <a:tab algn="l" pos="0"/>
              </a:tabLst>
            </a:pPr>
            <a:endParaRPr b="0" lang="en-US" sz="58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Google Shape;78;p17"/>
          <p:cNvSpPr/>
          <p:nvPr/>
        </p:nvSpPr>
        <p:spPr>
          <a:xfrm>
            <a:off x="650160" y="2870640"/>
            <a:ext cx="7843320" cy="1996920"/>
          </a:xfrm>
          <a:prstGeom prst="rect">
            <a:avLst/>
          </a:prstGeom>
          <a:noFill/>
          <a:ln w="0">
            <a:noFill/>
          </a:ln>
        </p:spPr>
        <p:style>
          <a:lnRef idx="0"/>
          <a:fillRef idx="0"/>
          <a:effectRef idx="0"/>
          <a:fontRef idx="minor"/>
        </p:style>
        <p:txBody>
          <a:bodyPr tIns="91440" bIns="91440" anchor="t">
            <a:spAutoFit/>
          </a:bodyPr>
          <a:p>
            <a:pPr marL="457200" indent="-336600">
              <a:lnSpc>
                <a:spcPct val="100000"/>
              </a:lnSpc>
              <a:buClr>
                <a:srgbClr val="000000"/>
              </a:buClr>
              <a:buFont typeface="Arial"/>
              <a:buChar char="●"/>
            </a:pPr>
            <a:r>
              <a:rPr b="0" i="1" lang="en-US" sz="1700" spc="-1" strike="noStrike">
                <a:solidFill>
                  <a:srgbClr val="000000"/>
                </a:solidFill>
                <a:latin typeface="Arial"/>
                <a:ea typeface="Arial"/>
              </a:rPr>
              <a:t>Entropy helps us to set up the boundaries that partition the instance space into similar regions. and the homogeneous regions helps to predict the target variable of a new, unseen instance by determining which segment it falls into.</a:t>
            </a:r>
            <a:endParaRPr b="0" lang="en-US" sz="1700" spc="-1" strike="noStrike">
              <a:latin typeface="Arial"/>
            </a:endParaRPr>
          </a:p>
          <a:p>
            <a:pPr marL="457200" indent="-336600">
              <a:lnSpc>
                <a:spcPct val="100000"/>
              </a:lnSpc>
              <a:buClr>
                <a:srgbClr val="000000"/>
              </a:buClr>
              <a:buFont typeface="Arial"/>
              <a:buChar char="●"/>
            </a:pPr>
            <a:r>
              <a:rPr b="0" i="1" lang="en-US" sz="1700" spc="-1" strike="noStrike">
                <a:solidFill>
                  <a:srgbClr val="000000"/>
                </a:solidFill>
                <a:latin typeface="Arial"/>
                <a:ea typeface="Arial"/>
              </a:rPr>
              <a:t>however, there are other, possibly better, ways to partition the space.</a:t>
            </a:r>
            <a:endParaRPr b="0" lang="en-US" sz="1700" spc="-1" strike="noStrike">
              <a:latin typeface="Arial"/>
            </a:endParaRPr>
          </a:p>
          <a:p>
            <a:pPr marL="457200" indent="-336600">
              <a:lnSpc>
                <a:spcPct val="100000"/>
              </a:lnSpc>
              <a:buClr>
                <a:srgbClr val="000000"/>
              </a:buClr>
              <a:buFont typeface="Arial"/>
              <a:buChar char="●"/>
            </a:pPr>
            <a:r>
              <a:rPr b="0" i="1" lang="en-US" sz="1700" spc="-1" strike="noStrike">
                <a:solidFill>
                  <a:srgbClr val="000000"/>
                </a:solidFill>
                <a:latin typeface="Arial"/>
                <a:ea typeface="Arial"/>
              </a:rPr>
              <a:t>This is called a linear classifier and is essentially a weighted sum of the values for the various attributes.</a:t>
            </a:r>
            <a:endParaRPr b="0" lang="en-US" sz="1700" spc="-1" strike="noStrike">
              <a:latin typeface="Arial"/>
            </a:endParaRPr>
          </a:p>
        </p:txBody>
      </p:sp>
      <p:pic>
        <p:nvPicPr>
          <p:cNvPr id="93" name="Google Shape;79;p17" descr=""/>
          <p:cNvPicPr/>
          <p:nvPr/>
        </p:nvPicPr>
        <p:blipFill>
          <a:blip r:embed="rId1"/>
          <a:stretch/>
        </p:blipFill>
        <p:spPr>
          <a:xfrm>
            <a:off x="6015240" y="754560"/>
            <a:ext cx="2137680" cy="1916640"/>
          </a:xfrm>
          <a:prstGeom prst="rect">
            <a:avLst/>
          </a:prstGeom>
          <a:ln w="0">
            <a:noFill/>
          </a:ln>
        </p:spPr>
      </p:pic>
      <p:sp>
        <p:nvSpPr>
          <p:cNvPr id="94" name="Google Shape;80;p17"/>
          <p:cNvSpPr/>
          <p:nvPr/>
        </p:nvSpPr>
        <p:spPr>
          <a:xfrm>
            <a:off x="675720" y="281160"/>
            <a:ext cx="8467920" cy="54828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1" lang="en-US" sz="2400" spc="-1" strike="noStrike">
                <a:solidFill>
                  <a:srgbClr val="4285f4"/>
                </a:solidFill>
                <a:latin typeface="Arial"/>
                <a:ea typeface="Arial"/>
              </a:rPr>
              <a:t>1-1 Linear Discriminant Functions</a:t>
            </a:r>
            <a:endParaRPr b="0" lang="en-US" sz="2400" spc="-1" strike="noStrike">
              <a:latin typeface="Arial"/>
            </a:endParaRPr>
          </a:p>
        </p:txBody>
      </p:sp>
      <p:pic>
        <p:nvPicPr>
          <p:cNvPr id="95" name="Google Shape;81;p17" descr=""/>
          <p:cNvPicPr/>
          <p:nvPr/>
        </p:nvPicPr>
        <p:blipFill>
          <a:blip r:embed="rId2"/>
          <a:stretch/>
        </p:blipFill>
        <p:spPr>
          <a:xfrm>
            <a:off x="291960" y="835200"/>
            <a:ext cx="2327040" cy="2041560"/>
          </a:xfrm>
          <a:prstGeom prst="rect">
            <a:avLst/>
          </a:prstGeom>
          <a:ln w="0">
            <a:noFill/>
          </a:ln>
        </p:spPr>
      </p:pic>
      <p:pic>
        <p:nvPicPr>
          <p:cNvPr id="96" name="Google Shape;82;p17" descr=""/>
          <p:cNvPicPr/>
          <p:nvPr/>
        </p:nvPicPr>
        <p:blipFill>
          <a:blip r:embed="rId3"/>
          <a:stretch/>
        </p:blipFill>
        <p:spPr>
          <a:xfrm>
            <a:off x="3245760" y="894600"/>
            <a:ext cx="2142720" cy="191664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Google Shape;87;p18"/>
          <p:cNvSpPr/>
          <p:nvPr/>
        </p:nvSpPr>
        <p:spPr>
          <a:xfrm>
            <a:off x="487440" y="2891880"/>
            <a:ext cx="8345520" cy="1737720"/>
          </a:xfrm>
          <a:prstGeom prst="rect">
            <a:avLst/>
          </a:prstGeom>
          <a:noFill/>
          <a:ln w="0">
            <a:noFill/>
          </a:ln>
        </p:spPr>
        <p:style>
          <a:lnRef idx="0"/>
          <a:fillRef idx="0"/>
          <a:effectRef idx="0"/>
          <a:fontRef idx="minor"/>
        </p:style>
        <p:txBody>
          <a:bodyPr tIns="91440" bIns="91440" anchor="t">
            <a:spAutoFit/>
          </a:bodyPr>
          <a:p>
            <a:pPr marL="457200">
              <a:lnSpc>
                <a:spcPct val="100000"/>
              </a:lnSpc>
              <a:buNone/>
              <a:tabLst>
                <a:tab algn="l" pos="0"/>
              </a:tabLst>
            </a:pPr>
            <a:r>
              <a:rPr b="0" i="1" lang="en-US" sz="1700" spc="-1" strike="noStrike">
                <a:solidFill>
                  <a:srgbClr val="000000"/>
                </a:solidFill>
                <a:latin typeface="Arial"/>
                <a:ea typeface="Arial"/>
              </a:rPr>
              <a:t>Can use format y=mx+b (m is the slope and b is the y intercept, when x=0) to describe the line as: Age=(-1.5)×Balance+60, then we can:</a:t>
            </a:r>
            <a:endParaRPr b="0" lang="en-US" sz="1700" spc="-1" strike="noStrike">
              <a:latin typeface="Arial"/>
            </a:endParaRPr>
          </a:p>
          <a:p>
            <a:pPr marL="914400" indent="-336600">
              <a:lnSpc>
                <a:spcPct val="100000"/>
              </a:lnSpc>
              <a:buClr>
                <a:srgbClr val="000000"/>
              </a:buClr>
              <a:buFont typeface="Arial"/>
              <a:buChar char="●"/>
              <a:tabLst>
                <a:tab algn="l" pos="0"/>
              </a:tabLst>
            </a:pPr>
            <a:r>
              <a:rPr b="0" i="1" lang="en-US" sz="1700" spc="-1" strike="noStrike">
                <a:solidFill>
                  <a:srgbClr val="000000"/>
                </a:solidFill>
                <a:latin typeface="Arial"/>
                <a:ea typeface="Arial"/>
              </a:rPr>
              <a:t>Get classification function :</a:t>
            </a:r>
            <a:endParaRPr b="0" lang="en-US" sz="1700" spc="-1" strike="noStrike">
              <a:latin typeface="Arial"/>
            </a:endParaRPr>
          </a:p>
          <a:p>
            <a:pPr marL="914400" indent="-336600">
              <a:lnSpc>
                <a:spcPct val="100000"/>
              </a:lnSpc>
              <a:buClr>
                <a:srgbClr val="000000"/>
              </a:buClr>
              <a:buFont typeface="Arial"/>
              <a:buChar char="●"/>
              <a:tabLst>
                <a:tab algn="l" pos="0"/>
              </a:tabLst>
            </a:pPr>
            <a:r>
              <a:rPr b="0" i="1" lang="en-US" sz="1700" spc="-1" strike="noStrike">
                <a:solidFill>
                  <a:srgbClr val="000000"/>
                </a:solidFill>
                <a:latin typeface="Arial"/>
                <a:ea typeface="Arial"/>
              </a:rPr>
              <a:t>and a general linear model</a:t>
            </a:r>
            <a:endParaRPr b="0" lang="en-US" sz="1700" spc="-1" strike="noStrike">
              <a:latin typeface="Arial"/>
            </a:endParaRPr>
          </a:p>
          <a:p>
            <a:pPr marL="457200">
              <a:lnSpc>
                <a:spcPct val="100000"/>
              </a:lnSpc>
              <a:buNone/>
              <a:tabLst>
                <a:tab algn="l" pos="0"/>
              </a:tabLst>
            </a:pPr>
            <a:r>
              <a:rPr b="0" i="1" lang="en-US" sz="1700" spc="-1" strike="noStrike">
                <a:solidFill>
                  <a:srgbClr val="000000"/>
                </a:solidFill>
                <a:latin typeface="Arial"/>
                <a:ea typeface="Arial"/>
              </a:rPr>
              <a:t>But there are many different possible linear boundaries can separate the two groups of points, How to find out the BEST ONE, the Optimal Fitting one?</a:t>
            </a:r>
            <a:endParaRPr b="0" lang="en-US" sz="1700" spc="-1" strike="noStrike">
              <a:latin typeface="Arial"/>
            </a:endParaRPr>
          </a:p>
        </p:txBody>
      </p:sp>
      <p:sp>
        <p:nvSpPr>
          <p:cNvPr id="98" name="Google Shape;88;p18"/>
          <p:cNvSpPr/>
          <p:nvPr/>
        </p:nvSpPr>
        <p:spPr>
          <a:xfrm>
            <a:off x="675720" y="118080"/>
            <a:ext cx="8467920" cy="54828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1" lang="en-US" sz="2400" spc="-1" strike="noStrike">
                <a:solidFill>
                  <a:srgbClr val="4285f4"/>
                </a:solidFill>
                <a:latin typeface="Arial"/>
                <a:ea typeface="Arial"/>
              </a:rPr>
              <a:t>1-1 Linear Discriminant Functions</a:t>
            </a:r>
            <a:endParaRPr b="0" lang="en-US" sz="2400" spc="-1" strike="noStrike">
              <a:latin typeface="Arial"/>
            </a:endParaRPr>
          </a:p>
        </p:txBody>
      </p:sp>
      <p:pic>
        <p:nvPicPr>
          <p:cNvPr id="99" name="Google Shape;89;p18" descr=""/>
          <p:cNvPicPr/>
          <p:nvPr/>
        </p:nvPicPr>
        <p:blipFill>
          <a:blip r:embed="rId1"/>
          <a:stretch/>
        </p:blipFill>
        <p:spPr>
          <a:xfrm>
            <a:off x="6482160" y="514800"/>
            <a:ext cx="2441160" cy="1955880"/>
          </a:xfrm>
          <a:prstGeom prst="rect">
            <a:avLst/>
          </a:prstGeom>
          <a:ln w="0">
            <a:noFill/>
          </a:ln>
        </p:spPr>
      </p:pic>
      <p:pic>
        <p:nvPicPr>
          <p:cNvPr id="100" name="Google Shape;90;p18" descr=""/>
          <p:cNvPicPr/>
          <p:nvPr/>
        </p:nvPicPr>
        <p:blipFill>
          <a:blip r:embed="rId2"/>
          <a:stretch/>
        </p:blipFill>
        <p:spPr>
          <a:xfrm>
            <a:off x="2661840" y="514800"/>
            <a:ext cx="3820320" cy="667080"/>
          </a:xfrm>
          <a:prstGeom prst="rect">
            <a:avLst/>
          </a:prstGeom>
          <a:ln w="0">
            <a:noFill/>
          </a:ln>
        </p:spPr>
      </p:pic>
      <p:pic>
        <p:nvPicPr>
          <p:cNvPr id="101" name="Google Shape;91;p18" descr=""/>
          <p:cNvPicPr/>
          <p:nvPr/>
        </p:nvPicPr>
        <p:blipFill>
          <a:blip r:embed="rId3"/>
          <a:stretch/>
        </p:blipFill>
        <p:spPr>
          <a:xfrm>
            <a:off x="3014280" y="1274040"/>
            <a:ext cx="2817000" cy="511920"/>
          </a:xfrm>
          <a:prstGeom prst="rect">
            <a:avLst/>
          </a:prstGeom>
          <a:ln w="0">
            <a:noFill/>
          </a:ln>
        </p:spPr>
      </p:pic>
      <p:pic>
        <p:nvPicPr>
          <p:cNvPr id="102" name="Google Shape;92;p18" descr=""/>
          <p:cNvPicPr/>
          <p:nvPr/>
        </p:nvPicPr>
        <p:blipFill>
          <a:blip r:embed="rId4"/>
          <a:stretch/>
        </p:blipFill>
        <p:spPr>
          <a:xfrm>
            <a:off x="2794320" y="1878120"/>
            <a:ext cx="3449880" cy="511920"/>
          </a:xfrm>
          <a:prstGeom prst="rect">
            <a:avLst/>
          </a:prstGeom>
          <a:ln w="0">
            <a:noFill/>
          </a:ln>
        </p:spPr>
      </p:pic>
      <p:pic>
        <p:nvPicPr>
          <p:cNvPr id="103" name="Google Shape;93;p18" descr=""/>
          <p:cNvPicPr/>
          <p:nvPr/>
        </p:nvPicPr>
        <p:blipFill>
          <a:blip r:embed="rId5"/>
          <a:stretch/>
        </p:blipFill>
        <p:spPr>
          <a:xfrm>
            <a:off x="279360" y="652680"/>
            <a:ext cx="2175840" cy="175428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Google Shape;98;p19"/>
          <p:cNvSpPr/>
          <p:nvPr/>
        </p:nvSpPr>
        <p:spPr>
          <a:xfrm>
            <a:off x="467640" y="672480"/>
            <a:ext cx="8345520" cy="446364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1" i="1" lang="en-US" sz="1900" spc="-1" strike="noStrike">
                <a:solidFill>
                  <a:srgbClr val="000000"/>
                </a:solidFill>
                <a:latin typeface="Arial"/>
                <a:ea typeface="Arial"/>
              </a:rPr>
              <a:t>What to optimize</a:t>
            </a:r>
            <a:r>
              <a:rPr b="1" i="1" lang="zh-TW" sz="1900" spc="-1" strike="noStrike">
                <a:solidFill>
                  <a:srgbClr val="000000"/>
                </a:solidFill>
                <a:latin typeface="Arial"/>
                <a:ea typeface="Arial"/>
              </a:rPr>
              <a:t>？</a:t>
            </a:r>
            <a:endParaRPr b="0" lang="en-US" sz="1900" spc="-1" strike="noStrike">
              <a:latin typeface="Arial"/>
            </a:endParaRPr>
          </a:p>
          <a:p>
            <a:pPr marL="914400" indent="-349200">
              <a:lnSpc>
                <a:spcPct val="100000"/>
              </a:lnSpc>
              <a:buClr>
                <a:srgbClr val="000000"/>
              </a:buClr>
              <a:buFont typeface="Arial"/>
              <a:buChar char="●"/>
              <a:tabLst>
                <a:tab algn="l" pos="0"/>
              </a:tabLst>
            </a:pPr>
            <a:r>
              <a:rPr b="0" i="1" lang="en-US" sz="1900" spc="-1" strike="noStrike">
                <a:solidFill>
                  <a:srgbClr val="000000"/>
                </a:solidFill>
                <a:latin typeface="Arial"/>
                <a:ea typeface="Arial"/>
              </a:rPr>
              <a:t>what should be our goal or objective in choosing the parameters?</a:t>
            </a:r>
            <a:endParaRPr b="0" lang="en-US" sz="1900" spc="-1" strike="noStrike">
              <a:latin typeface="Arial"/>
            </a:endParaRPr>
          </a:p>
          <a:p>
            <a:pPr marL="914400" indent="-349200">
              <a:lnSpc>
                <a:spcPct val="100000"/>
              </a:lnSpc>
              <a:buClr>
                <a:srgbClr val="000000"/>
              </a:buClr>
              <a:buFont typeface="Arial"/>
              <a:buChar char="●"/>
              <a:tabLst>
                <a:tab algn="l" pos="0"/>
              </a:tabLst>
            </a:pPr>
            <a:r>
              <a:rPr b="0" i="1" lang="en-US" sz="1900" spc="-1" strike="noStrike">
                <a:solidFill>
                  <a:srgbClr val="000000"/>
                </a:solidFill>
                <a:latin typeface="Arial"/>
                <a:ea typeface="Arial"/>
              </a:rPr>
              <a:t>what weights should we choose? </a:t>
            </a:r>
            <a:endParaRPr b="0" lang="en-US" sz="1900" spc="-1" strike="noStrike">
              <a:latin typeface="Arial"/>
            </a:endParaRPr>
          </a:p>
          <a:p>
            <a:pPr marL="1371600">
              <a:lnSpc>
                <a:spcPct val="100000"/>
              </a:lnSpc>
              <a:buNone/>
              <a:tabLst>
                <a:tab algn="l" pos="0"/>
              </a:tabLst>
            </a:pPr>
            <a:endParaRPr b="0" lang="en-US" sz="1900" spc="-1" strike="noStrike">
              <a:latin typeface="Arial"/>
            </a:endParaRPr>
          </a:p>
          <a:p>
            <a:pPr>
              <a:lnSpc>
                <a:spcPct val="100000"/>
              </a:lnSpc>
              <a:buNone/>
              <a:tabLst>
                <a:tab algn="l" pos="0"/>
              </a:tabLst>
            </a:pPr>
            <a:r>
              <a:rPr b="0" i="1" lang="en-US" sz="1900" spc="-1" strike="noStrike">
                <a:solidFill>
                  <a:srgbClr val="000000"/>
                </a:solidFill>
                <a:latin typeface="Arial"/>
                <a:ea typeface="Arial"/>
              </a:rPr>
              <a:t>If choose by experience, to creating an objective function that matches the true goal of the data mining: </a:t>
            </a:r>
            <a:endParaRPr b="0" lang="en-US" sz="1900" spc="-1" strike="noStrike">
              <a:latin typeface="Arial"/>
            </a:endParaRPr>
          </a:p>
          <a:p>
            <a:pPr>
              <a:lnSpc>
                <a:spcPct val="100000"/>
              </a:lnSpc>
              <a:buNone/>
              <a:tabLst>
                <a:tab algn="l" pos="0"/>
              </a:tabLst>
            </a:pPr>
            <a:r>
              <a:rPr b="1" i="1" lang="en-US" sz="1900" spc="-1" strike="noStrike">
                <a:solidFill>
                  <a:srgbClr val="000000"/>
                </a:solidFill>
                <a:latin typeface="Arial"/>
                <a:ea typeface="Arial"/>
              </a:rPr>
              <a:t>Several remarkably effective choices would be:</a:t>
            </a:r>
            <a:r>
              <a:rPr b="0" i="1" lang="en-US" sz="1900" spc="-1" strike="noStrike">
                <a:solidFill>
                  <a:srgbClr val="000000"/>
                </a:solidFill>
                <a:latin typeface="Arial"/>
                <a:ea typeface="Arial"/>
              </a:rPr>
              <a:t> </a:t>
            </a:r>
            <a:endParaRPr b="0" lang="en-US" sz="1900" spc="-1" strike="noStrike">
              <a:latin typeface="Arial"/>
            </a:endParaRPr>
          </a:p>
          <a:p>
            <a:pPr marL="914400" indent="-349200">
              <a:lnSpc>
                <a:spcPct val="100000"/>
              </a:lnSpc>
              <a:buClr>
                <a:srgbClr val="000000"/>
              </a:buClr>
              <a:buFont typeface="Arial"/>
              <a:buChar char="●"/>
              <a:tabLst>
                <a:tab algn="l" pos="0"/>
              </a:tabLst>
            </a:pPr>
            <a:r>
              <a:rPr b="0" i="1" lang="en-US" sz="1900" spc="-1" strike="noStrike">
                <a:solidFill>
                  <a:srgbClr val="000000"/>
                </a:solidFill>
                <a:latin typeface="Arial"/>
                <a:ea typeface="Arial"/>
              </a:rPr>
              <a:t>SVM - Support Vector Machine</a:t>
            </a:r>
            <a:endParaRPr b="0" lang="en-US" sz="1900" spc="-1" strike="noStrike">
              <a:latin typeface="Arial"/>
            </a:endParaRPr>
          </a:p>
          <a:p>
            <a:pPr marL="914400" indent="-349200">
              <a:lnSpc>
                <a:spcPct val="100000"/>
              </a:lnSpc>
              <a:buClr>
                <a:srgbClr val="000000"/>
              </a:buClr>
              <a:buFont typeface="Arial"/>
              <a:buChar char="●"/>
              <a:tabLst>
                <a:tab algn="l" pos="0"/>
              </a:tabLst>
            </a:pPr>
            <a:r>
              <a:rPr b="0" i="1" lang="en-US" sz="1900" spc="-1" strike="noStrike">
                <a:solidFill>
                  <a:srgbClr val="000000"/>
                </a:solidFill>
                <a:latin typeface="Arial"/>
                <a:ea typeface="Arial"/>
              </a:rPr>
              <a:t>Linear Models for Regression</a:t>
            </a:r>
            <a:endParaRPr b="0" lang="en-US" sz="1900" spc="-1" strike="noStrike">
              <a:latin typeface="Arial"/>
            </a:endParaRPr>
          </a:p>
          <a:p>
            <a:pPr marL="914400" indent="-349200">
              <a:lnSpc>
                <a:spcPct val="100000"/>
              </a:lnSpc>
              <a:buClr>
                <a:srgbClr val="000000"/>
              </a:buClr>
              <a:buFont typeface="Arial"/>
              <a:buChar char="●"/>
              <a:tabLst>
                <a:tab algn="l" pos="0"/>
              </a:tabLst>
            </a:pPr>
            <a:r>
              <a:rPr b="0" i="1" lang="en-US" sz="1900" spc="-1" strike="noStrike">
                <a:solidFill>
                  <a:srgbClr val="000000"/>
                </a:solidFill>
                <a:latin typeface="Arial"/>
                <a:ea typeface="Arial"/>
              </a:rPr>
              <a:t>Logistic Regression</a:t>
            </a:r>
            <a:endParaRPr b="0" lang="en-US" sz="1900" spc="-1" strike="noStrike">
              <a:latin typeface="Arial"/>
            </a:endParaRPr>
          </a:p>
          <a:p>
            <a:pPr marL="457200">
              <a:lnSpc>
                <a:spcPct val="100000"/>
              </a:lnSpc>
              <a:buNone/>
              <a:tabLst>
                <a:tab algn="l" pos="0"/>
              </a:tabLst>
            </a:pPr>
            <a:endParaRPr b="0" lang="en-US" sz="1900" spc="-1" strike="noStrike">
              <a:latin typeface="Arial"/>
            </a:endParaRPr>
          </a:p>
          <a:p>
            <a:pPr>
              <a:lnSpc>
                <a:spcPct val="100000"/>
              </a:lnSpc>
              <a:buNone/>
              <a:tabLst>
                <a:tab algn="l" pos="0"/>
              </a:tabLst>
            </a:pPr>
            <a:r>
              <a:rPr b="1" i="1" lang="en-US" sz="1800" spc="-1" strike="noStrike">
                <a:solidFill>
                  <a:srgbClr val="000000"/>
                </a:solidFill>
                <a:latin typeface="Arial"/>
                <a:ea typeface="Arial"/>
              </a:rPr>
              <a:t>Note</a:t>
            </a:r>
            <a:r>
              <a:rPr b="0" i="1" lang="en-US" sz="1800" spc="-1" strike="noStrike">
                <a:solidFill>
                  <a:srgbClr val="000000"/>
                </a:solidFill>
                <a:latin typeface="Arial"/>
                <a:ea typeface="Arial"/>
              </a:rPr>
              <a:t> that logistic regression is not actually used for traditional regression tasks.</a:t>
            </a:r>
            <a:endParaRPr b="0" lang="en-US" sz="1800" spc="-1" strike="noStrike">
              <a:latin typeface="Arial"/>
            </a:endParaRPr>
          </a:p>
          <a:p>
            <a:pPr>
              <a:lnSpc>
                <a:spcPct val="100000"/>
              </a:lnSpc>
              <a:buNone/>
              <a:tabLst>
                <a:tab algn="l" pos="0"/>
              </a:tabLst>
            </a:pPr>
            <a:r>
              <a:rPr b="0" i="1" lang="en-US" sz="1800" spc="-1" strike="noStrike">
                <a:solidFill>
                  <a:srgbClr val="000000"/>
                </a:solidFill>
                <a:latin typeface="Arial"/>
                <a:ea typeface="Arial"/>
              </a:rPr>
              <a:t>Instead, logistic regression is utilized for estimating the probability of class membership in classification tasks, which makes it highly useful for many applications.</a:t>
            </a:r>
            <a:endParaRPr b="0" lang="en-US" sz="1800" spc="-1" strike="noStrike">
              <a:latin typeface="Arial"/>
            </a:endParaRPr>
          </a:p>
        </p:txBody>
      </p:sp>
      <p:sp>
        <p:nvSpPr>
          <p:cNvPr id="105" name="Google Shape;99;p19"/>
          <p:cNvSpPr/>
          <p:nvPr/>
        </p:nvSpPr>
        <p:spPr>
          <a:xfrm>
            <a:off x="675720" y="118080"/>
            <a:ext cx="8467920" cy="54828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1" lang="en-US" sz="2400" spc="-1" strike="noStrike">
                <a:solidFill>
                  <a:srgbClr val="4285f4"/>
                </a:solidFill>
                <a:latin typeface="Arial"/>
                <a:ea typeface="Arial"/>
              </a:rPr>
              <a:t>1-2 Optimizing an Objective Function</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Google Shape;104;p20"/>
          <p:cNvSpPr/>
          <p:nvPr/>
        </p:nvSpPr>
        <p:spPr>
          <a:xfrm>
            <a:off x="169200" y="3106800"/>
            <a:ext cx="8805600" cy="191916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1" i="1" lang="en-US" sz="1900" spc="-1" strike="noStrike">
                <a:solidFill>
                  <a:srgbClr val="000000"/>
                </a:solidFill>
                <a:latin typeface="Arial"/>
                <a:ea typeface="Arial"/>
              </a:rPr>
              <a:t>Problem: </a:t>
            </a:r>
            <a:r>
              <a:rPr b="0" i="1" lang="en-US" sz="1900" spc="-1" strike="noStrike">
                <a:solidFill>
                  <a:srgbClr val="000000"/>
                </a:solidFill>
                <a:latin typeface="Arial"/>
                <a:ea typeface="Arial"/>
              </a:rPr>
              <a:t>to classify each instance as belonging species based on the attributes.</a:t>
            </a:r>
            <a:endParaRPr b="0" lang="en-US" sz="1900" spc="-1" strike="noStrike">
              <a:latin typeface="Arial"/>
            </a:endParaRPr>
          </a:p>
          <a:p>
            <a:pPr>
              <a:lnSpc>
                <a:spcPct val="100000"/>
              </a:lnSpc>
              <a:buNone/>
              <a:tabLst>
                <a:tab algn="l" pos="0"/>
              </a:tabLst>
            </a:pPr>
            <a:r>
              <a:rPr b="0" i="1" lang="en-US" sz="1900" spc="-1" strike="noStrike">
                <a:solidFill>
                  <a:srgbClr val="000000"/>
                </a:solidFill>
                <a:latin typeface="Arial"/>
                <a:ea typeface="Arial"/>
              </a:rPr>
              <a:t>- original Iris dataset includes 3 species x 4 attributes.</a:t>
            </a:r>
            <a:endParaRPr b="0" lang="en-US" sz="1900" spc="-1" strike="noStrike">
              <a:latin typeface="Arial"/>
            </a:endParaRPr>
          </a:p>
          <a:p>
            <a:pPr>
              <a:lnSpc>
                <a:spcPct val="100000"/>
              </a:lnSpc>
              <a:buNone/>
              <a:tabLst>
                <a:tab algn="l" pos="0"/>
              </a:tabLst>
            </a:pPr>
            <a:r>
              <a:rPr b="0" i="1" lang="en-US" sz="1900" spc="-1" strike="noStrike">
                <a:solidFill>
                  <a:srgbClr val="000000"/>
                </a:solidFill>
                <a:latin typeface="Arial"/>
                <a:ea typeface="Arial"/>
              </a:rPr>
              <a:t>- here just use a simplified dataset, 2 species x 2 attributes. </a:t>
            </a:r>
            <a:endParaRPr b="0" lang="en-US" sz="1900" spc="-1" strike="noStrike">
              <a:latin typeface="Arial"/>
            </a:endParaRPr>
          </a:p>
          <a:p>
            <a:pPr>
              <a:lnSpc>
                <a:spcPct val="100000"/>
              </a:lnSpc>
              <a:buNone/>
              <a:tabLst>
                <a:tab algn="l" pos="0"/>
              </a:tabLst>
            </a:pPr>
            <a:r>
              <a:rPr b="0" i="1" lang="en-US" sz="1900" spc="-1" strike="noStrike">
                <a:solidFill>
                  <a:srgbClr val="000000"/>
                </a:solidFill>
                <a:latin typeface="Arial"/>
                <a:ea typeface="Arial"/>
              </a:rPr>
              <a:t>- species: Setosa and Versicolor; attributes: Petal width and the Sepal width.</a:t>
            </a:r>
            <a:endParaRPr b="0" lang="en-US" sz="1900" spc="-1" strike="noStrike">
              <a:latin typeface="Arial"/>
            </a:endParaRPr>
          </a:p>
          <a:p>
            <a:pPr>
              <a:lnSpc>
                <a:spcPct val="100000"/>
              </a:lnSpc>
              <a:buNone/>
              <a:tabLst>
                <a:tab algn="l" pos="0"/>
              </a:tabLst>
            </a:pPr>
            <a:r>
              <a:rPr b="1" i="1" lang="en-US" sz="1900" spc="-1" strike="noStrike">
                <a:solidFill>
                  <a:srgbClr val="000000"/>
                </a:solidFill>
                <a:latin typeface="Arial"/>
                <a:ea typeface="Arial"/>
              </a:rPr>
              <a:t>Which separator do you think is better?</a:t>
            </a:r>
            <a:endParaRPr b="0" lang="en-US" sz="1900" spc="-1" strike="noStrike">
              <a:latin typeface="Arial"/>
            </a:endParaRPr>
          </a:p>
        </p:txBody>
      </p:sp>
      <p:sp>
        <p:nvSpPr>
          <p:cNvPr id="107" name="Google Shape;105;p20"/>
          <p:cNvSpPr/>
          <p:nvPr/>
        </p:nvSpPr>
        <p:spPr>
          <a:xfrm>
            <a:off x="338040" y="118080"/>
            <a:ext cx="8805600" cy="54828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1" lang="en-US" sz="2400" spc="-1" strike="noStrike">
                <a:solidFill>
                  <a:srgbClr val="4285f4"/>
                </a:solidFill>
                <a:latin typeface="Arial"/>
                <a:ea typeface="Arial"/>
              </a:rPr>
              <a:t>1-3 An Example of Mining a Linear Discriminant from Data</a:t>
            </a:r>
            <a:endParaRPr b="0" lang="en-US" sz="2400" spc="-1" strike="noStrike">
              <a:latin typeface="Arial"/>
            </a:endParaRPr>
          </a:p>
        </p:txBody>
      </p:sp>
      <p:pic>
        <p:nvPicPr>
          <p:cNvPr id="108" name="Google Shape;106;p20" descr=""/>
          <p:cNvPicPr/>
          <p:nvPr/>
        </p:nvPicPr>
        <p:blipFill>
          <a:blip r:embed="rId1"/>
          <a:stretch/>
        </p:blipFill>
        <p:spPr>
          <a:xfrm>
            <a:off x="338040" y="1138680"/>
            <a:ext cx="2603880" cy="1822320"/>
          </a:xfrm>
          <a:prstGeom prst="rect">
            <a:avLst/>
          </a:prstGeom>
          <a:ln w="0">
            <a:noFill/>
          </a:ln>
        </p:spPr>
      </p:pic>
      <p:pic>
        <p:nvPicPr>
          <p:cNvPr id="109" name="Google Shape;107;p20" descr=""/>
          <p:cNvPicPr/>
          <p:nvPr/>
        </p:nvPicPr>
        <p:blipFill>
          <a:blip r:embed="rId2"/>
          <a:stretch/>
        </p:blipFill>
        <p:spPr>
          <a:xfrm>
            <a:off x="5807160" y="806400"/>
            <a:ext cx="3103560" cy="2154600"/>
          </a:xfrm>
          <a:prstGeom prst="rect">
            <a:avLst/>
          </a:prstGeom>
          <a:ln w="0">
            <a:noFill/>
          </a:ln>
        </p:spPr>
      </p:pic>
      <p:pic>
        <p:nvPicPr>
          <p:cNvPr id="110" name="Google Shape;108;p20" descr=""/>
          <p:cNvPicPr/>
          <p:nvPr/>
        </p:nvPicPr>
        <p:blipFill>
          <a:blip r:embed="rId3"/>
          <a:stretch/>
        </p:blipFill>
        <p:spPr>
          <a:xfrm>
            <a:off x="3072600" y="806400"/>
            <a:ext cx="2603880" cy="202824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Google Shape;113;p21"/>
          <p:cNvSpPr/>
          <p:nvPr/>
        </p:nvSpPr>
        <p:spPr>
          <a:xfrm>
            <a:off x="3436200" y="672480"/>
            <a:ext cx="5576760" cy="432972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1" i="1" lang="en-US" sz="1700" spc="-1" strike="noStrike">
                <a:solidFill>
                  <a:srgbClr val="000000"/>
                </a:solidFill>
                <a:latin typeface="Arial"/>
                <a:ea typeface="Arial"/>
              </a:rPr>
              <a:t>Except TI we can do this with Linear Models as well.</a:t>
            </a:r>
            <a:endParaRPr b="0" lang="en-US" sz="1700" spc="-1" strike="noStrike">
              <a:latin typeface="Arial"/>
            </a:endParaRPr>
          </a:p>
          <a:p>
            <a:pPr>
              <a:lnSpc>
                <a:spcPct val="100000"/>
              </a:lnSpc>
              <a:buNone/>
              <a:tabLst>
                <a:tab algn="l" pos="0"/>
              </a:tabLst>
            </a:pPr>
            <a:r>
              <a:rPr b="0" i="1" lang="en-US" sz="1700" spc="-1" strike="noStrike">
                <a:solidFill>
                  <a:srgbClr val="000000"/>
                </a:solidFill>
                <a:latin typeface="Arial"/>
                <a:ea typeface="Arial"/>
              </a:rPr>
              <a:t>If we want to know: which consumers are most likely to respond to this offer? or, Which customers are most likely to leave when their contracts expire? (Not just separated into "yes" or "no") </a:t>
            </a:r>
            <a:endParaRPr b="0" lang="en-US" sz="1700" spc="-1" strike="noStrike">
              <a:latin typeface="Arial"/>
            </a:endParaRPr>
          </a:p>
          <a:p>
            <a:pPr>
              <a:lnSpc>
                <a:spcPct val="100000"/>
              </a:lnSpc>
              <a:buNone/>
              <a:tabLst>
                <a:tab algn="l" pos="0"/>
              </a:tabLst>
            </a:pPr>
            <a:endParaRPr b="0" lang="en-US" sz="1700" spc="-1" strike="noStrike">
              <a:latin typeface="Arial"/>
            </a:endParaRPr>
          </a:p>
          <a:p>
            <a:pPr>
              <a:lnSpc>
                <a:spcPct val="100000"/>
              </a:lnSpc>
              <a:buNone/>
              <a:tabLst>
                <a:tab algn="l" pos="0"/>
              </a:tabLst>
            </a:pPr>
            <a:r>
              <a:rPr b="1" i="1" lang="en-US" sz="1700" spc="-1" strike="noStrike">
                <a:solidFill>
                  <a:srgbClr val="000000"/>
                </a:solidFill>
                <a:latin typeface="Arial"/>
                <a:ea typeface="Arial"/>
              </a:rPr>
              <a:t>Where would we be most certain that x would not respond? Where would we be most uncertain?</a:t>
            </a:r>
            <a:endParaRPr b="0" lang="en-US" sz="1700" spc="-1" strike="noStrike">
              <a:latin typeface="Arial"/>
            </a:endParaRPr>
          </a:p>
          <a:p>
            <a:pPr>
              <a:lnSpc>
                <a:spcPct val="100000"/>
              </a:lnSpc>
              <a:buNone/>
              <a:tabLst>
                <a:tab algn="l" pos="0"/>
              </a:tabLst>
            </a:pPr>
            <a:r>
              <a:rPr b="0" i="1" lang="en-US" sz="1700" spc="-1" strike="noStrike">
                <a:solidFill>
                  <a:srgbClr val="000000"/>
                </a:solidFill>
                <a:latin typeface="Arial"/>
                <a:ea typeface="Arial"/>
              </a:rPr>
              <a:t>to the decision boundary:  far away=certain;  near= uncertain.</a:t>
            </a:r>
            <a:endParaRPr b="0" lang="en-US" sz="1700" spc="-1" strike="noStrike">
              <a:latin typeface="Arial"/>
            </a:endParaRPr>
          </a:p>
          <a:p>
            <a:pPr>
              <a:lnSpc>
                <a:spcPct val="100000"/>
              </a:lnSpc>
              <a:buNone/>
              <a:tabLst>
                <a:tab algn="l" pos="0"/>
              </a:tabLst>
            </a:pPr>
            <a:endParaRPr b="0" lang="en-US" sz="1700" spc="-1" strike="noStrike">
              <a:latin typeface="Arial"/>
            </a:endParaRPr>
          </a:p>
          <a:p>
            <a:pPr>
              <a:lnSpc>
                <a:spcPct val="100000"/>
              </a:lnSpc>
              <a:buNone/>
              <a:tabLst>
                <a:tab algn="l" pos="0"/>
              </a:tabLst>
            </a:pPr>
            <a:r>
              <a:rPr b="0" i="1" lang="en-US" sz="1700" spc="-1" strike="noStrike">
                <a:solidFill>
                  <a:srgbClr val="000000"/>
                </a:solidFill>
                <a:latin typeface="Arial"/>
                <a:ea typeface="Arial"/>
              </a:rPr>
              <a:t>f(x)=0       when x is sitting on the decision boundary.</a:t>
            </a:r>
            <a:endParaRPr b="0" lang="en-US" sz="1700" spc="-1" strike="noStrike">
              <a:latin typeface="Arial"/>
            </a:endParaRPr>
          </a:p>
          <a:p>
            <a:pPr>
              <a:lnSpc>
                <a:spcPct val="100000"/>
              </a:lnSpc>
              <a:buNone/>
              <a:tabLst>
                <a:tab algn="l" pos="0"/>
              </a:tabLst>
            </a:pPr>
            <a:r>
              <a:rPr b="0" i="1" lang="en-US" sz="1700" spc="-1" strike="noStrike">
                <a:solidFill>
                  <a:srgbClr val="000000"/>
                </a:solidFill>
                <a:latin typeface="Arial"/>
                <a:ea typeface="Arial"/>
              </a:rPr>
              <a:t>f(x)=smaller when x is near the boundary</a:t>
            </a:r>
            <a:endParaRPr b="0" lang="en-US" sz="1700" spc="-1" strike="noStrike">
              <a:latin typeface="Arial"/>
            </a:endParaRPr>
          </a:p>
          <a:p>
            <a:pPr>
              <a:lnSpc>
                <a:spcPct val="100000"/>
              </a:lnSpc>
              <a:buNone/>
              <a:tabLst>
                <a:tab algn="l" pos="0"/>
              </a:tabLst>
            </a:pPr>
            <a:r>
              <a:rPr b="0" i="1" lang="en-US" sz="1700" spc="-1" strike="noStrike">
                <a:solidFill>
                  <a:srgbClr val="000000"/>
                </a:solidFill>
                <a:latin typeface="Arial"/>
                <a:ea typeface="Arial"/>
              </a:rPr>
              <a:t>f(x)=larger  when x is far from the boundary</a:t>
            </a:r>
            <a:endParaRPr b="0" lang="en-US" sz="1700" spc="-1" strike="noStrike">
              <a:latin typeface="Arial"/>
            </a:endParaRPr>
          </a:p>
          <a:p>
            <a:pPr>
              <a:lnSpc>
                <a:spcPct val="100000"/>
              </a:lnSpc>
              <a:buNone/>
              <a:tabLst>
                <a:tab algn="l" pos="0"/>
              </a:tabLst>
            </a:pPr>
            <a:endParaRPr b="0" lang="en-US" sz="1700" spc="-1" strike="noStrike">
              <a:latin typeface="Arial"/>
            </a:endParaRPr>
          </a:p>
          <a:p>
            <a:pPr>
              <a:lnSpc>
                <a:spcPct val="100000"/>
              </a:lnSpc>
              <a:buNone/>
              <a:tabLst>
                <a:tab algn="l" pos="0"/>
              </a:tabLst>
            </a:pPr>
            <a:r>
              <a:rPr b="1" i="1" lang="en-US" sz="1700" spc="-1" strike="noStrike">
                <a:solidFill>
                  <a:srgbClr val="000000"/>
                </a:solidFill>
                <a:latin typeface="Arial"/>
                <a:ea typeface="Arial"/>
              </a:rPr>
              <a:t>'smaller-0-larger' &gt; 'margin'</a:t>
            </a:r>
            <a:endParaRPr b="0" lang="en-US" sz="1700" spc="-1" strike="noStrike">
              <a:latin typeface="Arial"/>
            </a:endParaRPr>
          </a:p>
        </p:txBody>
      </p:sp>
      <p:sp>
        <p:nvSpPr>
          <p:cNvPr id="112" name="Google Shape;114;p21"/>
          <p:cNvSpPr/>
          <p:nvPr/>
        </p:nvSpPr>
        <p:spPr>
          <a:xfrm>
            <a:off x="157320" y="118080"/>
            <a:ext cx="8986320" cy="54828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1" lang="en-US" sz="2400" spc="-1" strike="noStrike">
                <a:solidFill>
                  <a:srgbClr val="4285f4"/>
                </a:solidFill>
                <a:latin typeface="Arial"/>
                <a:ea typeface="Arial"/>
              </a:rPr>
              <a:t>1-4 </a:t>
            </a:r>
            <a:r>
              <a:rPr b="1" lang="en-US" sz="2000" spc="-1" strike="noStrike">
                <a:solidFill>
                  <a:srgbClr val="4285f4"/>
                </a:solidFill>
                <a:latin typeface="Arial"/>
                <a:ea typeface="Arial"/>
              </a:rPr>
              <a:t>Linear Discriminant Functions for Scoring and Ranking Instances</a:t>
            </a:r>
            <a:endParaRPr b="0" lang="en-US" sz="2000" spc="-1" strike="noStrike">
              <a:latin typeface="Arial"/>
            </a:endParaRPr>
          </a:p>
        </p:txBody>
      </p:sp>
      <p:pic>
        <p:nvPicPr>
          <p:cNvPr id="113" name="Google Shape;115;p21" descr=""/>
          <p:cNvPicPr/>
          <p:nvPr/>
        </p:nvPicPr>
        <p:blipFill>
          <a:blip r:embed="rId1"/>
          <a:stretch/>
        </p:blipFill>
        <p:spPr>
          <a:xfrm>
            <a:off x="157320" y="809280"/>
            <a:ext cx="3176640" cy="2397240"/>
          </a:xfrm>
          <a:prstGeom prst="rect">
            <a:avLst/>
          </a:prstGeom>
          <a:ln w="0">
            <a:noFill/>
          </a:ln>
        </p:spPr>
      </p:pic>
      <p:pic>
        <p:nvPicPr>
          <p:cNvPr id="114" name="Google Shape;116;p21" descr=""/>
          <p:cNvPicPr/>
          <p:nvPr/>
        </p:nvPicPr>
        <p:blipFill>
          <a:blip r:embed="rId2"/>
          <a:stretch/>
        </p:blipFill>
        <p:spPr>
          <a:xfrm>
            <a:off x="157320" y="3600360"/>
            <a:ext cx="3176640" cy="62856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TotalTime>
  <Application>LibreOffice/7.3.7.2$Linux_X86_64 LibreOffice_project/30$Build-2</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zh-TW</dc:language>
  <cp:lastModifiedBy/>
  <dcterms:modified xsi:type="dcterms:W3CDTF">2023-11-13T21:59:43Z</dcterms:modified>
  <cp:revision>1</cp:revision>
  <dc:subject/>
  <dc:title/>
</cp:coreProperties>
</file>