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770" r:id="rId3"/>
    <p:sldId id="546" r:id="rId4"/>
    <p:sldId id="827" r:id="rId5"/>
    <p:sldId id="660" r:id="rId6"/>
    <p:sldId id="823" r:id="rId7"/>
    <p:sldId id="661" r:id="rId8"/>
    <p:sldId id="260" r:id="rId9"/>
    <p:sldId id="264" r:id="rId10"/>
    <p:sldId id="293" r:id="rId11"/>
    <p:sldId id="559" r:id="rId12"/>
    <p:sldId id="269" r:id="rId13"/>
    <p:sldId id="747" r:id="rId14"/>
    <p:sldId id="754" r:id="rId15"/>
    <p:sldId id="666" r:id="rId16"/>
    <p:sldId id="261" r:id="rId17"/>
    <p:sldId id="294" r:id="rId18"/>
    <p:sldId id="574" r:id="rId19"/>
    <p:sldId id="824" r:id="rId20"/>
    <p:sldId id="804" r:id="rId21"/>
    <p:sldId id="263" r:id="rId22"/>
    <p:sldId id="296" r:id="rId23"/>
    <p:sldId id="297" r:id="rId24"/>
    <p:sldId id="273" r:id="rId25"/>
    <p:sldId id="298" r:id="rId26"/>
    <p:sldId id="820" r:id="rId27"/>
    <p:sldId id="274" r:id="rId28"/>
    <p:sldId id="567" r:id="rId29"/>
    <p:sldId id="821" r:id="rId30"/>
    <p:sldId id="822" r:id="rId31"/>
    <p:sldId id="743" r:id="rId32"/>
    <p:sldId id="744" r:id="rId33"/>
    <p:sldId id="816" r:id="rId34"/>
    <p:sldId id="791" r:id="rId35"/>
    <p:sldId id="817" r:id="rId36"/>
    <p:sldId id="757" r:id="rId37"/>
    <p:sldId id="812" r:id="rId38"/>
    <p:sldId id="813" r:id="rId39"/>
    <p:sldId id="814" r:id="rId40"/>
    <p:sldId id="825" r:id="rId41"/>
    <p:sldId id="826" r:id="rId42"/>
    <p:sldId id="808" r:id="rId43"/>
    <p:sldId id="809" r:id="rId44"/>
    <p:sldId id="790" r:id="rId45"/>
    <p:sldId id="292" r:id="rId46"/>
    <p:sldId id="313" r:id="rId47"/>
    <p:sldId id="314" r:id="rId48"/>
    <p:sldId id="603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FF"/>
    <a:srgbClr val="6666FF"/>
    <a:srgbClr val="CC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3002" autoAdjust="0"/>
  </p:normalViewPr>
  <p:slideViewPr>
    <p:cSldViewPr snapToGrid="0">
      <p:cViewPr varScale="1">
        <p:scale>
          <a:sx n="89" d="100"/>
          <a:sy n="89" d="100"/>
        </p:scale>
        <p:origin x="24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C5B3-66A2-41F9-8A0A-1FCF0E3F02DA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19E2F-FB99-4C3C-827F-69910296A0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02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599C36B-EB1E-42CA-B59C-CD6030753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0C83C2-BFC4-4F05-B889-246A839C1493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6BAB863-2A6F-4D7C-B2D7-BF4419ADC9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41807A-AC8F-44F0-BDD2-624739206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DDE353D-E4C7-4B1A-82BD-8FA1DDE46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0F388F-129F-4809-A22C-3A008619E520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374DEB7-130C-4A9D-8019-BBC77FCFD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B8DB907-4656-4AEA-A6CD-B809E5147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/>
              <a:t>DBMS example: </a:t>
            </a:r>
            <a:r>
              <a:rPr lang="en-US" altLang="zh-TW" dirty="0"/>
              <a:t>Microsoft SQL server, MySQL, Access …</a:t>
            </a:r>
            <a:endParaRPr lang="zh-TW" altLang="zh-TW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19E2F-FB99-4C3C-827F-69910296A04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83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19E2F-FB99-4C3C-827F-69910296A04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701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SQL: structured query language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19E2F-FB99-4C3C-827F-69910296A04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289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E34E370-8468-4C9C-8621-D78D5BD2A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1C8D41-6B09-4370-9A78-074B1064E11B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6D8E26D-2041-4332-83E7-4B7A8E73E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A250FCD-2AF1-4C10-95A4-F43740FA7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TW" dirty="0"/>
              <a:t>Concept Description (or Class Description): </a:t>
            </a:r>
            <a:r>
              <a:rPr lang="zh-TW" altLang="en-US" dirty="0"/>
              <a:t>將一群資料，利用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匯總的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簡潔的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精確的</a:t>
            </a:r>
            <a:r>
              <a:rPr lang="zh-TW" altLang="en-US" dirty="0"/>
              <a:t>方式描述成</a:t>
            </a:r>
            <a:r>
              <a:rPr lang="zh-TW" altLang="en-US" u="sng" dirty="0"/>
              <a:t>不同的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類別 </a:t>
            </a:r>
            <a:r>
              <a:rPr lang="en-US" altLang="zh-TW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(Class)</a:t>
            </a:r>
            <a:r>
              <a:rPr lang="zh-TW" altLang="en-US" u="sng" dirty="0"/>
              <a:t>或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概念 </a:t>
            </a:r>
            <a:r>
              <a:rPr lang="en-US" altLang="zh-TW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(Concept)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10000"/>
              </a:lnSpc>
              <a:defRPr/>
            </a:pPr>
            <a:endParaRPr lang="zh-TW" altLang="en-US" dirty="0"/>
          </a:p>
          <a:p>
            <a:pPr>
              <a:lnSpc>
                <a:spcPct val="110000"/>
              </a:lnSpc>
              <a:defRPr/>
            </a:pPr>
            <a:r>
              <a:rPr lang="en-US" altLang="zh-TW" dirty="0"/>
              <a:t>These descriptions can be derived via: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TW" dirty="0"/>
              <a:t>Data characterization (</a:t>
            </a:r>
            <a:r>
              <a:rPr lang="zh-TW" altLang="en-US" dirty="0"/>
              <a:t>資料特性描述</a:t>
            </a:r>
            <a:r>
              <a:rPr lang="en-US" altLang="zh-TW" dirty="0"/>
              <a:t>):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Summarization</a:t>
            </a:r>
            <a:r>
              <a:rPr lang="en-US" altLang="zh-TW" dirty="0"/>
              <a:t> of the </a:t>
            </a:r>
            <a:r>
              <a:rPr lang="en-US" altLang="zh-TW" u="sng" dirty="0"/>
              <a:t>general characteristics</a:t>
            </a:r>
            <a:r>
              <a:rPr lang="en-US" altLang="zh-TW" dirty="0"/>
              <a:t> or </a:t>
            </a:r>
            <a:r>
              <a:rPr lang="en-US" altLang="zh-TW" u="sng" dirty="0"/>
              <a:t>features of a target class</a:t>
            </a:r>
            <a:r>
              <a:rPr lang="en-US" altLang="zh-TW" dirty="0"/>
              <a:t> of data.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TW" dirty="0"/>
              <a:t>Data discrimination (</a:t>
            </a:r>
            <a:r>
              <a:rPr lang="zh-TW" altLang="en-US" dirty="0"/>
              <a:t>資料區分</a:t>
            </a:r>
            <a:r>
              <a:rPr lang="en-US" altLang="zh-TW" dirty="0"/>
              <a:t>):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Comparison</a:t>
            </a:r>
            <a:r>
              <a:rPr lang="en-US" altLang="zh-TW" dirty="0"/>
              <a:t> of the </a:t>
            </a:r>
            <a:r>
              <a:rPr lang="en-US" altLang="zh-TW" u="sng" dirty="0"/>
              <a:t>general features of </a:t>
            </a:r>
            <a:r>
              <a:rPr lang="en-US" altLang="zh-TW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class data objects</a:t>
            </a:r>
            <a:r>
              <a:rPr lang="en-US" altLang="zh-TW" dirty="0"/>
              <a:t> with </a:t>
            </a:r>
            <a:r>
              <a:rPr lang="en-US" altLang="zh-TW" u="sng" dirty="0"/>
              <a:t>the general features of objects from </a:t>
            </a:r>
            <a:r>
              <a:rPr lang="en-US" altLang="zh-TW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or a set of contrasting classes</a:t>
            </a:r>
            <a:r>
              <a:rPr lang="en-US" altLang="zh-TW" dirty="0"/>
              <a:t>.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TW" dirty="0"/>
              <a:t>Both data characterization and discrimination</a:t>
            </a:r>
          </a:p>
          <a:p>
            <a:pPr eaLnBrk="1" hangingPunct="1">
              <a:defRPr/>
            </a:pPr>
            <a:endParaRPr lang="en-US" altLang="zh-TW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C2F0184-284F-41C6-B07A-2E270504C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16D098-1469-472F-B528-46B3C63DF3BD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A532E238-71AF-458D-B56A-C23FEBF8B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4E1A599-42BE-44B0-BA28-83A136952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37DF117C-8475-4BA4-9DE5-31B9F1CE5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8018ED-901C-4A1F-9702-78D5E0638679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CBA104B-5312-4C31-9BE3-4EEC6BDE4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86C210B-D474-472F-8CA3-B16DE0D8A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7D0BFA9-2CC4-45FD-A557-A5FA3FD60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58AF59-3E41-4361-89FA-1DCA3701822E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4157A8E-9EC2-4B26-9943-FBFC9E2E2A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4ED72B1-1DE8-455A-A6AB-AA9A98995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F9F45A30-4700-4477-94AB-35792A856E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830003-0BFC-4359-B4CC-776F5050761B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65A34FE-38D1-4C9A-81E6-31A437444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A7D28F4-F9D1-4465-91E1-CFA52BFC6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913D221-DA05-41D6-B3F8-AABBC51C2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6D3A9C-F198-490F-BB5F-678FC4674143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EAC81AE-F599-4CB5-BEB1-EFCCFD6A6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ACF5E96-FFA2-445A-8D89-06D5DD7C0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489442C-858B-4A6A-815E-721704BEC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D40009-E1BF-4318-B174-2F90943A0B03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A8717A5-29CB-4CBE-BD86-181692662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67EED0C-C63D-4129-94C5-87C224531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0B1F702-DEAF-4CE4-8369-A810F4D08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55E9F1-C711-4365-BB4D-E78588684777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2BD1D98-7C5F-446D-B49B-A370EE44D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919CC231-31A5-47F3-848C-313AC8817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24CD58AB-9264-4D8E-AB32-D81CD47DF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E6287F-A4A0-4859-B320-13E781B4F554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D4C4008-6ADA-49D8-BCFC-74E24C361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C9E87326-4A94-47A8-AC7D-54BC11DC1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3913103-FEAD-4D0A-9A17-E550599BE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387569-4A35-4EC1-BE93-DF49FC7D1787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BF6F985-6689-4B22-A7A6-516A9B9893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8C1D7FD-DA6E-4ACF-9066-4CCBAB57B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A94A55F-B7D0-44B2-B2ED-B77FD016E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5D63FC-7CD1-445A-8CD4-BFA0280070BD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08BFCDE-2AB3-4712-ACCB-3154CC3D7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8EE9BF3-55F6-4EDD-AEAB-A1ABDF858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/>
              <a:t>Add a definition/description of “traditional data analysis”.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D79134EF-A350-4620-B2FD-D8BC4871E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308372-1F46-45CE-BC1E-546C24480F53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A917C846-2C4B-4457-9A95-0C535728D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7DE8EB86-B2A3-40ED-87E6-6EAA9C536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28A95402-A605-4C8B-A225-E300BA81D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852BC6-98FD-49A0-BEB5-1548E26B127E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zh-TW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F8B230E2-30AE-4677-A1DA-91CA8EEE8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722B0A-4AF4-428B-BDD1-11652EB3FDF1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19224DC-82BB-4629-8057-22912B23F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BABEE8F-DFC1-44C7-99D3-8E119ED82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zh-TW"/>
              <a:t>Two slides should be added after this one</a:t>
            </a:r>
          </a:p>
          <a:p>
            <a:pPr marL="228600" indent="-228600" eaLnBrk="1" hangingPunct="1"/>
            <a:endParaRPr lang="en-US" altLang="zh-TW"/>
          </a:p>
          <a:p>
            <a:pPr marL="228600" indent="-228600" eaLnBrk="1" hangingPunct="1"/>
            <a:r>
              <a:rPr lang="en-US" altLang="zh-TW"/>
              <a:t>1.  Evolution of machine learning</a:t>
            </a:r>
          </a:p>
          <a:p>
            <a:pPr marL="228600" indent="-228600" eaLnBrk="1" hangingPunct="1"/>
            <a:r>
              <a:rPr lang="en-US" altLang="zh-TW"/>
              <a:t>2.  Evolution of statistics methods</a:t>
            </a:r>
          </a:p>
          <a:p>
            <a:pPr marL="228600" indent="-228600" eaLnBrk="1" hangingPunct="1"/>
            <a:endParaRPr lang="en-US" altLang="zh-TW"/>
          </a:p>
          <a:p>
            <a:pPr marL="228600" indent="-228600" eaLnBrk="1" hangingPunct="1"/>
            <a:endParaRPr lang="en-US" altLang="zh-TW"/>
          </a:p>
          <a:p>
            <a:pPr marL="228600" indent="-228600" eaLnBrk="1" hangingPunct="1"/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DA0EA4B-DB71-4AE8-9D19-444C94A8B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3E4170-C13E-4EE9-9549-E8F5C932053F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54F8CE1-EB2C-4BDB-A058-3C51A17284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F35AD90-D860-4176-810B-07D3FA21E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BA5A91A-513A-4C10-9C67-7AB39E762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A483CF-D6F2-4524-AEB3-8DDA85CFCA6E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BF90C0F-B22F-49E0-8EA3-4F1875312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78A6836-39C8-4B8F-B756-2D637B531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b="1"/>
              <a:t>Data cleaning </a:t>
            </a:r>
            <a:r>
              <a:rPr lang="en-US" altLang="zh-TW"/>
              <a:t>(to remove noise and inconsistent data)</a:t>
            </a:r>
          </a:p>
          <a:p>
            <a:endParaRPr lang="en-US" altLang="zh-TW" b="1"/>
          </a:p>
          <a:p>
            <a:r>
              <a:rPr lang="en-US" altLang="zh-TW" b="1"/>
              <a:t>Data integration </a:t>
            </a:r>
            <a:r>
              <a:rPr lang="en-US" altLang="zh-TW"/>
              <a:t>(where multiple data sources may be combined)</a:t>
            </a:r>
            <a:endParaRPr lang="en-US" altLang="zh-TW" b="1"/>
          </a:p>
          <a:p>
            <a:endParaRPr lang="en-US" altLang="zh-TW" b="1"/>
          </a:p>
          <a:p>
            <a:r>
              <a:rPr lang="en-US" altLang="zh-TW" b="1"/>
              <a:t>Data selection </a:t>
            </a:r>
            <a:r>
              <a:rPr lang="en-US" altLang="zh-TW"/>
              <a:t>(where data relevant to the analysis task are retrieved from the database)</a:t>
            </a:r>
          </a:p>
          <a:p>
            <a:endParaRPr lang="en-US" altLang="zh-TW" b="1"/>
          </a:p>
          <a:p>
            <a:r>
              <a:rPr lang="en-US" altLang="zh-TW" b="1"/>
              <a:t>Data transformation </a:t>
            </a:r>
            <a:r>
              <a:rPr lang="en-US" altLang="zh-TW"/>
              <a:t>(where data are transformed and consolidated into forms appropriate for mining by performing summary or aggregation operations)</a:t>
            </a:r>
          </a:p>
          <a:p>
            <a:endParaRPr lang="en-US" altLang="zh-TW" b="1"/>
          </a:p>
          <a:p>
            <a:r>
              <a:rPr lang="en-US" altLang="zh-TW" b="1"/>
              <a:t>Data mining </a:t>
            </a:r>
            <a:r>
              <a:rPr lang="en-US" altLang="zh-TW"/>
              <a:t>(an essential process where intelligent methods are applied to extract data patterns)</a:t>
            </a:r>
          </a:p>
          <a:p>
            <a:endParaRPr lang="en-US" altLang="zh-TW" b="1"/>
          </a:p>
          <a:p>
            <a:r>
              <a:rPr lang="en-US" altLang="zh-TW" b="1"/>
              <a:t>Pattern evaluation </a:t>
            </a:r>
            <a:r>
              <a:rPr lang="en-US" altLang="zh-TW"/>
              <a:t>(</a:t>
            </a:r>
            <a:r>
              <a:rPr lang="en-US" altLang="zh-TW">
                <a:solidFill>
                  <a:srgbClr val="FF0000"/>
                </a:solidFill>
              </a:rPr>
              <a:t>to identify the truly interesting patterns representing knowledge </a:t>
            </a:r>
            <a:r>
              <a:rPr lang="en-US" altLang="zh-TW"/>
              <a:t>based on </a:t>
            </a:r>
            <a:r>
              <a:rPr lang="en-US" altLang="zh-TW" i="1"/>
              <a:t>interestingness measures</a:t>
            </a:r>
            <a:r>
              <a:rPr lang="en-US" altLang="zh-TW"/>
              <a:t>—see Section 1.4.6)</a:t>
            </a:r>
          </a:p>
          <a:p>
            <a:endParaRPr lang="en-US" altLang="zh-TW" b="1"/>
          </a:p>
          <a:p>
            <a:r>
              <a:rPr lang="en-US" altLang="zh-TW" b="1"/>
              <a:t>Knowledge presentation </a:t>
            </a:r>
            <a:r>
              <a:rPr lang="en-US" altLang="zh-TW"/>
              <a:t>(where visualization and knowledge representation techniques are used to present mined knowledge to users)</a:t>
            </a:r>
          </a:p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315B698-7164-456C-8E1C-13806E67A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648ED1-67D3-4915-B828-3832C22EAD6B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A3D3643-504C-4ED3-9AAA-F5ADEB9F71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77E292C-096B-4BDD-9C1C-2717A85EF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4EB1686C-CBD2-4919-ACBB-0DD0673FD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4B7675-E192-4B89-9E1D-371313545F66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535AF64-05B8-484B-9653-B58E64F3E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BCB1554-B354-4C1A-BAFC-315E9D377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BA1BB04-83C8-4658-9672-F2F3D33EE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DBC508-4C2D-4FE5-95F0-87FE72F443B7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9D7ABE4-1B1E-4240-AEB5-F9E9B5E4CA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375C2B7-0D92-4655-9FD2-B27CD037E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09AD455-D627-4E75-A1C6-A46FFD1F7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55ADB9-7464-4566-BD4F-4B9CC3EE6EB9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zh-TW">
              <a:latin typeface="Tahoma" panose="020B060403050404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0CB3FC7-DC22-4E41-A04B-9EBCD1E31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48E1A58-BDF5-4D78-8235-74C652B6E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1186-2008-457E-B43A-C6CF70778AB6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06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C908-74AC-4F12-90DC-4505FE1AAE19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90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CA66-4E3C-473A-81E5-D24A9F0FC929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29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A05F-A718-4630-9A03-B0DF2BA1E5C1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86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EDDD-5545-4122-9E9D-3CFA8A1B13BE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49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F1BF-7CC7-41D6-869A-8AE2B5CC7F15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5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C7E-90E3-4881-8AE8-37E7FB286BB6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2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EFA5-6E6A-44AD-81F5-D53C947B37D4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14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21A9-E4AA-48CB-9D79-FB03E893FAF1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4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25D6-E464-4688-8728-F8D2C628F895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82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4874-388C-4394-ABBD-CDC1A6D9A247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16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4BFDD7-2986-483A-A439-D57EFB6469A3}" type="datetime1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E2940922-E988-41A1-A979-1D2B5336D0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53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lai@cyc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60E6ED-BD4C-484E-AB80-780AD16AF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Chapter 01</a:t>
            </a:r>
            <a:br>
              <a:rPr lang="en-US" altLang="zh-TW" dirty="0"/>
            </a:br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9E54783-6915-4425-9651-1989ED17F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Dr. Chin-Hui Lai</a:t>
            </a:r>
          </a:p>
          <a:p>
            <a:r>
              <a:rPr lang="en-US" altLang="zh-TW" dirty="0"/>
              <a:t>Department of Information Management, CYCU</a:t>
            </a:r>
          </a:p>
          <a:p>
            <a:r>
              <a:rPr lang="en-US" altLang="zh-TW" dirty="0"/>
              <a:t>Email:</a:t>
            </a:r>
            <a:r>
              <a:rPr lang="en-US" altLang="zh-TW" dirty="0">
                <a:hlinkClick r:id="rId2"/>
              </a:rPr>
              <a:t> chlai@cycu.edu.tw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949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026">
            <a:extLst>
              <a:ext uri="{FF2B5EF4-FFF2-40B4-BE49-F238E27FC236}">
                <a16:creationId xmlns:a16="http://schemas.microsoft.com/office/drawing/2014/main" id="{FCD5FB2C-965A-4459-908B-EC72868FF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Ex.: Market Analysis and Management (2/2)</a:t>
            </a:r>
          </a:p>
        </p:txBody>
      </p:sp>
      <p:sp>
        <p:nvSpPr>
          <p:cNvPr id="10244" name="Rectangle 1027">
            <a:extLst>
              <a:ext uri="{FF2B5EF4-FFF2-40B4-BE49-F238E27FC236}">
                <a16:creationId xmlns:a16="http://schemas.microsoft.com/office/drawing/2014/main" id="{3429EEA5-DF71-422E-8FD2-8F4B08C72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/>
              <a:t>Customer requirement analysis</a:t>
            </a:r>
          </a:p>
          <a:p>
            <a:pPr lvl="1"/>
            <a:r>
              <a:rPr lang="en-US" altLang="zh-TW" sz="1800" dirty="0"/>
              <a:t>Identify the best products for different customers</a:t>
            </a:r>
          </a:p>
          <a:p>
            <a:pPr lvl="1"/>
            <a:r>
              <a:rPr lang="en-US" altLang="zh-TW" sz="1800" dirty="0"/>
              <a:t>Predict what factors will attract new customers</a:t>
            </a:r>
          </a:p>
          <a:p>
            <a:r>
              <a:rPr lang="en-US" altLang="zh-TW" sz="2400" dirty="0"/>
              <a:t>Provision of summary information</a:t>
            </a:r>
          </a:p>
          <a:p>
            <a:pPr lvl="1"/>
            <a:r>
              <a:rPr lang="en-US" altLang="zh-TW" sz="1800" dirty="0"/>
              <a:t>Multidimensional summary reports</a:t>
            </a:r>
          </a:p>
          <a:p>
            <a:pPr lvl="2"/>
            <a:r>
              <a:rPr lang="en-US" altLang="zh-TW" sz="1600" dirty="0"/>
              <a:t>E.g. Summarize all transactions of the first quarter from three different branches</a:t>
            </a:r>
          </a:p>
          <a:p>
            <a:pPr lvl="2"/>
            <a:r>
              <a:rPr lang="en-US" altLang="zh-TW" sz="1600" dirty="0"/>
              <a:t>Summarize all transactions of last year from a particular branch</a:t>
            </a:r>
          </a:p>
          <a:p>
            <a:pPr lvl="2"/>
            <a:r>
              <a:rPr lang="en-US" altLang="zh-TW" sz="1600" dirty="0"/>
              <a:t>Summarize all transactions of a particular product</a:t>
            </a:r>
          </a:p>
          <a:p>
            <a:pPr lvl="1"/>
            <a:r>
              <a:rPr lang="en-US" altLang="zh-TW" sz="1800" dirty="0"/>
              <a:t>Statistical summary information</a:t>
            </a:r>
          </a:p>
          <a:p>
            <a:pPr lvl="2"/>
            <a:r>
              <a:rPr lang="en-US" altLang="zh-TW" sz="1600" dirty="0"/>
              <a:t>E.g. What is the average age for customers who buy product A?</a:t>
            </a:r>
          </a:p>
          <a:p>
            <a:r>
              <a:rPr lang="en-US" altLang="zh-TW" sz="2400" dirty="0"/>
              <a:t>Fraud detection</a:t>
            </a:r>
          </a:p>
          <a:p>
            <a:pPr lvl="1"/>
            <a:r>
              <a:rPr lang="en-US" altLang="zh-TW" sz="1800" dirty="0"/>
              <a:t>Find outliers of unusual transactions</a:t>
            </a:r>
          </a:p>
          <a:p>
            <a:r>
              <a:rPr lang="en-US" altLang="zh-TW" sz="2400" dirty="0"/>
              <a:t>Financial planning</a:t>
            </a:r>
          </a:p>
          <a:p>
            <a:pPr lvl="1"/>
            <a:r>
              <a:rPr lang="en-US" altLang="zh-TW" sz="1800" dirty="0"/>
              <a:t>Summarize and compare the resources and spending</a:t>
            </a:r>
          </a:p>
          <a:p>
            <a:pPr lvl="1"/>
            <a:endParaRPr lang="en-US" altLang="zh-TW" sz="18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050">
            <a:extLst>
              <a:ext uri="{FF2B5EF4-FFF2-40B4-BE49-F238E27FC236}">
                <a16:creationId xmlns:a16="http://schemas.microsoft.com/office/drawing/2014/main" id="{AD4E5152-13EC-4958-9344-7A6B69A5C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334963"/>
            <a:ext cx="91440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Knowledge Discovery (KDD) Process</a:t>
            </a:r>
            <a:endParaRPr lang="en-US" altLang="zh-TW" sz="3200" b="0" dirty="0">
              <a:ea typeface="新細明體" panose="02020500000000000000" pitchFamily="18" charset="-120"/>
            </a:endParaRPr>
          </a:p>
        </p:txBody>
      </p:sp>
      <p:sp>
        <p:nvSpPr>
          <p:cNvPr id="19460" name="Rectangle 2051">
            <a:extLst>
              <a:ext uri="{FF2B5EF4-FFF2-40B4-BE49-F238E27FC236}">
                <a16:creationId xmlns:a16="http://schemas.microsoft.com/office/drawing/2014/main" id="{71A08822-A6BB-4564-856C-EA44990F3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4492" y="1267443"/>
            <a:ext cx="4419600" cy="1752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This is a view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from typical database systems and data warehousing communities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Data mining plays an essential role in the knowledge discovery process</a:t>
            </a:r>
            <a:endParaRPr lang="en-US" altLang="zh-TW" sz="2000" b="1" dirty="0">
              <a:ea typeface="新細明體" panose="02020500000000000000" pitchFamily="18" charset="-120"/>
            </a:endParaRPr>
          </a:p>
        </p:txBody>
      </p:sp>
      <p:sp>
        <p:nvSpPr>
          <p:cNvPr id="19461" name="Line 2052">
            <a:extLst>
              <a:ext uri="{FF2B5EF4-FFF2-40B4-BE49-F238E27FC236}">
                <a16:creationId xmlns:a16="http://schemas.microsoft.com/office/drawing/2014/main" id="{3F0F859C-C63F-4BA6-97A5-AFC8436D8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7871" y="5238568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2" name="Line 2053">
            <a:extLst>
              <a:ext uri="{FF2B5EF4-FFF2-40B4-BE49-F238E27FC236}">
                <a16:creationId xmlns:a16="http://schemas.microsoft.com/office/drawing/2014/main" id="{FCBA5773-6601-40B3-81D1-AEEC1023A2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0471" y="1733368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3" name="Line 2054">
            <a:extLst>
              <a:ext uri="{FF2B5EF4-FFF2-40B4-BE49-F238E27FC236}">
                <a16:creationId xmlns:a16="http://schemas.microsoft.com/office/drawing/2014/main" id="{7A6C11D3-3C54-4C98-AFA0-E603CC0617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4071" y="2800168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4" name="Line 2055">
            <a:extLst>
              <a:ext uri="{FF2B5EF4-FFF2-40B4-BE49-F238E27FC236}">
                <a16:creationId xmlns:a16="http://schemas.microsoft.com/office/drawing/2014/main" id="{0F322AD3-0B80-4534-898B-2A5015DF6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5271" y="3866968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5" name="Oval 2056">
            <a:extLst>
              <a:ext uri="{FF2B5EF4-FFF2-40B4-BE49-F238E27FC236}">
                <a16:creationId xmlns:a16="http://schemas.microsoft.com/office/drawing/2014/main" id="{78F4BBA2-CC63-4612-93D1-667EA52C6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1" y="5695768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66" name="Rectangle 2057">
            <a:extLst>
              <a:ext uri="{FF2B5EF4-FFF2-40B4-BE49-F238E27FC236}">
                <a16:creationId xmlns:a16="http://schemas.microsoft.com/office/drawing/2014/main" id="{FD5E972C-5BEA-4CA8-89C6-A5140AC5C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1" y="5771968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67" name="Oval 2058">
            <a:extLst>
              <a:ext uri="{FF2B5EF4-FFF2-40B4-BE49-F238E27FC236}">
                <a16:creationId xmlns:a16="http://schemas.microsoft.com/office/drawing/2014/main" id="{179397DF-3967-44FE-8F53-D83E0C45F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1" y="6076768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68" name="Oval 2059">
            <a:extLst>
              <a:ext uri="{FF2B5EF4-FFF2-40B4-BE49-F238E27FC236}">
                <a16:creationId xmlns:a16="http://schemas.microsoft.com/office/drawing/2014/main" id="{EAA2852F-2224-4A3C-9AA3-3B1F41AC3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1" y="6076768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69" name="Rectangle 2060">
            <a:extLst>
              <a:ext uri="{FF2B5EF4-FFF2-40B4-BE49-F238E27FC236}">
                <a16:creationId xmlns:a16="http://schemas.microsoft.com/office/drawing/2014/main" id="{12ABC1E0-4FF0-488C-B9F7-5B552020C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1" y="6152968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70" name="Oval 2061">
            <a:extLst>
              <a:ext uri="{FF2B5EF4-FFF2-40B4-BE49-F238E27FC236}">
                <a16:creationId xmlns:a16="http://schemas.microsoft.com/office/drawing/2014/main" id="{0F42A8FE-6089-4B27-BEAE-E56AFC318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1" y="6457768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71" name="Oval 2062">
            <a:extLst>
              <a:ext uri="{FF2B5EF4-FFF2-40B4-BE49-F238E27FC236}">
                <a16:creationId xmlns:a16="http://schemas.microsoft.com/office/drawing/2014/main" id="{9126C20D-8AD6-4801-9BB8-9BF5B699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071" y="5848168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72" name="Rectangle 2063">
            <a:extLst>
              <a:ext uri="{FF2B5EF4-FFF2-40B4-BE49-F238E27FC236}">
                <a16:creationId xmlns:a16="http://schemas.microsoft.com/office/drawing/2014/main" id="{7943AA67-A03A-4A25-B56E-DC063957B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071" y="5924368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73" name="Oval 2064">
            <a:extLst>
              <a:ext uri="{FF2B5EF4-FFF2-40B4-BE49-F238E27FC236}">
                <a16:creationId xmlns:a16="http://schemas.microsoft.com/office/drawing/2014/main" id="{CEB31188-8009-40CE-B36E-C09246CB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071" y="6229168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74" name="Text Box 2065">
            <a:extLst>
              <a:ext uri="{FF2B5EF4-FFF2-40B4-BE49-F238E27FC236}">
                <a16:creationId xmlns:a16="http://schemas.microsoft.com/office/drawing/2014/main" id="{A7CC4205-84D1-4935-8FDD-D415A440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71" y="5009968"/>
            <a:ext cx="174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Data Cleaning</a:t>
            </a:r>
            <a:endParaRPr lang="en-US" altLang="zh-TW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475" name="Text Box 2066">
            <a:extLst>
              <a:ext uri="{FF2B5EF4-FFF2-40B4-BE49-F238E27FC236}">
                <a16:creationId xmlns:a16="http://schemas.microsoft.com/office/drawing/2014/main" id="{66011D32-3F1F-4293-89A3-FC741F174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871" y="5543368"/>
            <a:ext cx="199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Data Integration</a:t>
            </a:r>
            <a:endParaRPr lang="en-US" altLang="zh-TW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9476" name="Text Box 2067">
            <a:extLst>
              <a:ext uri="{FF2B5EF4-FFF2-40B4-BE49-F238E27FC236}">
                <a16:creationId xmlns:a16="http://schemas.microsoft.com/office/drawing/2014/main" id="{546DED92-1C7A-4FCD-BFC6-D8092EE24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271" y="6381568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Databases</a:t>
            </a:r>
          </a:p>
        </p:txBody>
      </p:sp>
      <p:sp>
        <p:nvSpPr>
          <p:cNvPr id="19477" name="Text Box 2068">
            <a:extLst>
              <a:ext uri="{FF2B5EF4-FFF2-40B4-BE49-F238E27FC236}">
                <a16:creationId xmlns:a16="http://schemas.microsoft.com/office/drawing/2014/main" id="{6E19DE06-E298-4437-99E5-FF0680ADE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471" y="4247968"/>
            <a:ext cx="199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Data Warehouse</a:t>
            </a:r>
          </a:p>
        </p:txBody>
      </p:sp>
      <p:sp>
        <p:nvSpPr>
          <p:cNvPr id="19478" name="Rectangle 2069">
            <a:extLst>
              <a:ext uri="{FF2B5EF4-FFF2-40B4-BE49-F238E27FC236}">
                <a16:creationId xmlns:a16="http://schemas.microsoft.com/office/drawing/2014/main" id="{E4AB1F18-1E91-4C13-B57D-2D056D5C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871" y="4705168"/>
            <a:ext cx="685800" cy="685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79" name="Rectangle 2070">
            <a:extLst>
              <a:ext uri="{FF2B5EF4-FFF2-40B4-BE49-F238E27FC236}">
                <a16:creationId xmlns:a16="http://schemas.microsoft.com/office/drawing/2014/main" id="{7381AFF2-5BE7-4AB7-B20B-B547308C2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271" y="3562168"/>
            <a:ext cx="457200" cy="4572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80" name="Rectangle 2071">
            <a:extLst>
              <a:ext uri="{FF2B5EF4-FFF2-40B4-BE49-F238E27FC236}">
                <a16:creationId xmlns:a16="http://schemas.microsoft.com/office/drawing/2014/main" id="{5931A1BC-08EF-4DCD-BAD9-55FEC6FE3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671" y="2114368"/>
            <a:ext cx="76200" cy="609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81" name="Rectangle 2072">
            <a:extLst>
              <a:ext uri="{FF2B5EF4-FFF2-40B4-BE49-F238E27FC236}">
                <a16:creationId xmlns:a16="http://schemas.microsoft.com/office/drawing/2014/main" id="{55DC8DF5-D0A2-478B-BC3E-1886124C9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871" y="2342968"/>
            <a:ext cx="762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82" name="Rectangle 2073">
            <a:extLst>
              <a:ext uri="{FF2B5EF4-FFF2-40B4-BE49-F238E27FC236}">
                <a16:creationId xmlns:a16="http://schemas.microsoft.com/office/drawing/2014/main" id="{1417C9D6-738F-44DE-B0AC-0D15FA7D9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471" y="2266768"/>
            <a:ext cx="762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83" name="Rectangle 2074">
            <a:extLst>
              <a:ext uri="{FF2B5EF4-FFF2-40B4-BE49-F238E27FC236}">
                <a16:creationId xmlns:a16="http://schemas.microsoft.com/office/drawing/2014/main" id="{47D82AA0-1653-4DF4-B799-6AB248FAD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071" y="2495368"/>
            <a:ext cx="762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84" name="Rectangle 2075">
            <a:extLst>
              <a:ext uri="{FF2B5EF4-FFF2-40B4-BE49-F238E27FC236}">
                <a16:creationId xmlns:a16="http://schemas.microsoft.com/office/drawing/2014/main" id="{7E25F667-8212-484A-B5E9-1B1D20AF9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871" y="2723968"/>
            <a:ext cx="6858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85" name="Rectangle 2076">
            <a:extLst>
              <a:ext uri="{FF2B5EF4-FFF2-40B4-BE49-F238E27FC236}">
                <a16:creationId xmlns:a16="http://schemas.microsoft.com/office/drawing/2014/main" id="{D4C226D9-9290-40B1-B375-D1484B9F0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7071" y="2495368"/>
            <a:ext cx="152400" cy="2286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19486" name="WordArt 2077">
            <a:extLst>
              <a:ext uri="{FF2B5EF4-FFF2-40B4-BE49-F238E27FC236}">
                <a16:creationId xmlns:a16="http://schemas.microsoft.com/office/drawing/2014/main" id="{AD43BEE9-B068-41F5-A48F-05188E629E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55271" y="1123768"/>
            <a:ext cx="1743075" cy="612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altLang="zh-TW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Knowledge</a:t>
            </a:r>
            <a:endParaRPr lang="zh-TW" altLang="en-US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9487" name="Text Box 2078">
            <a:extLst>
              <a:ext uri="{FF2B5EF4-FFF2-40B4-BE49-F238E27FC236}">
                <a16:creationId xmlns:a16="http://schemas.microsoft.com/office/drawing/2014/main" id="{648111F7-2CC2-4EB4-A2D4-9FCCDA885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271" y="3409768"/>
            <a:ext cx="227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Task-relevant Data</a:t>
            </a:r>
          </a:p>
        </p:txBody>
      </p:sp>
      <p:sp>
        <p:nvSpPr>
          <p:cNvPr id="19488" name="Text Box 2079">
            <a:extLst>
              <a:ext uri="{FF2B5EF4-FFF2-40B4-BE49-F238E27FC236}">
                <a16:creationId xmlns:a16="http://schemas.microsoft.com/office/drawing/2014/main" id="{76DD9389-26FA-497E-B95F-F3209226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396" y="4186056"/>
            <a:ext cx="115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Selection</a:t>
            </a:r>
          </a:p>
        </p:txBody>
      </p:sp>
      <p:sp>
        <p:nvSpPr>
          <p:cNvPr id="19489" name="Text Box 2080">
            <a:extLst>
              <a:ext uri="{FF2B5EF4-FFF2-40B4-BE49-F238E27FC236}">
                <a16:creationId xmlns:a16="http://schemas.microsoft.com/office/drawing/2014/main" id="{35E9A27C-0855-4459-9D98-A1DB2859A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871" y="2723968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Data Mining</a:t>
            </a:r>
          </a:p>
        </p:txBody>
      </p:sp>
      <p:sp>
        <p:nvSpPr>
          <p:cNvPr id="19490" name="Text Box 2081">
            <a:extLst>
              <a:ext uri="{FF2B5EF4-FFF2-40B4-BE49-F238E27FC236}">
                <a16:creationId xmlns:a16="http://schemas.microsoft.com/office/drawing/2014/main" id="{1350BA4E-51F2-4BE3-932C-AD6F93AB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471" y="1809568"/>
            <a:ext cx="224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Pattern Evaluation</a:t>
            </a:r>
          </a:p>
        </p:txBody>
      </p:sp>
      <p:sp>
        <p:nvSpPr>
          <p:cNvPr id="19491" name="Line 2082">
            <a:extLst>
              <a:ext uri="{FF2B5EF4-FFF2-40B4-BE49-F238E27FC236}">
                <a16:creationId xmlns:a16="http://schemas.microsoft.com/office/drawing/2014/main" id="{7B7A28BE-E477-4FBD-8B24-D8A30AAF2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471" y="3257368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92" name="Line 2083">
            <a:extLst>
              <a:ext uri="{FF2B5EF4-FFF2-40B4-BE49-F238E27FC236}">
                <a16:creationId xmlns:a16="http://schemas.microsoft.com/office/drawing/2014/main" id="{F2A902FB-9E46-4E89-9A5D-0D40F70AA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3871" y="2190568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93" name="Line 2084">
            <a:extLst>
              <a:ext uri="{FF2B5EF4-FFF2-40B4-BE49-F238E27FC236}">
                <a16:creationId xmlns:a16="http://schemas.microsoft.com/office/drawing/2014/main" id="{B96836DE-10C4-4722-B188-59C158265A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1071" y="5390968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94" name="Line 2085">
            <a:extLst>
              <a:ext uri="{FF2B5EF4-FFF2-40B4-BE49-F238E27FC236}">
                <a16:creationId xmlns:a16="http://schemas.microsoft.com/office/drawing/2014/main" id="{F3E44DF6-94F3-4479-8862-8080B2671E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1071" y="447656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95" name="Line 2086">
            <a:extLst>
              <a:ext uri="{FF2B5EF4-FFF2-40B4-BE49-F238E27FC236}">
                <a16:creationId xmlns:a16="http://schemas.microsoft.com/office/drawing/2014/main" id="{7229E60A-97D2-4436-81BD-4937D2316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3871" y="539096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96" name="Line 2087">
            <a:extLst>
              <a:ext uri="{FF2B5EF4-FFF2-40B4-BE49-F238E27FC236}">
                <a16:creationId xmlns:a16="http://schemas.microsoft.com/office/drawing/2014/main" id="{D7E7B6A1-03D3-4813-AE5D-01BDFF6DF0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4671" y="6229168"/>
            <a:ext cx="5029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97" name="Line 2088">
            <a:extLst>
              <a:ext uri="{FF2B5EF4-FFF2-40B4-BE49-F238E27FC236}">
                <a16:creationId xmlns:a16="http://schemas.microsoft.com/office/drawing/2014/main" id="{28E2ADAC-1B51-456F-90D0-14C544F43E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73671" y="5543368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98" name="Line 2089">
            <a:extLst>
              <a:ext uri="{FF2B5EF4-FFF2-40B4-BE49-F238E27FC236}">
                <a16:creationId xmlns:a16="http://schemas.microsoft.com/office/drawing/2014/main" id="{CE2ECB7D-9E44-439A-887C-95BD76909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6071" y="5543368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499" name="Line 2090">
            <a:extLst>
              <a:ext uri="{FF2B5EF4-FFF2-40B4-BE49-F238E27FC236}">
                <a16:creationId xmlns:a16="http://schemas.microsoft.com/office/drawing/2014/main" id="{10FA4A1B-958C-48A2-892A-8EB3489761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6271" y="432416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454F5-2751-4AA7-8FF7-3EDE2ECC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4434F053-496F-408C-AAE8-0D50D3021324}" type="slidenum">
              <a:rPr lang="en-US" altLang="zh-TW">
                <a:solidFill>
                  <a:srgbClr val="898989"/>
                </a:solidFill>
                <a:latin typeface="Tahoma" panose="020B0604030504040204" pitchFamily="34" charset="0"/>
              </a:rPr>
              <a:pPr eaLnBrk="1" hangingPunct="1"/>
              <a:t>12</a:t>
            </a:fld>
            <a:endParaRPr lang="en-US" altLang="zh-TW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27714" name="Rectangle 2050">
            <a:extLst>
              <a:ext uri="{FF2B5EF4-FFF2-40B4-BE49-F238E27FC236}">
                <a16:creationId xmlns:a16="http://schemas.microsoft.com/office/drawing/2014/main" id="{9A3F13FC-2112-47E5-BD8C-5875D5FD9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848600" cy="685800"/>
          </a:xfrm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 dirty="0"/>
              <a:t>KDD Process: Several Key Steps</a:t>
            </a:r>
            <a:endParaRPr lang="en-US" sz="2800" b="0" dirty="0"/>
          </a:p>
        </p:txBody>
      </p:sp>
      <p:sp>
        <p:nvSpPr>
          <p:cNvPr id="627715" name="Rectangle 2051">
            <a:extLst>
              <a:ext uri="{FF2B5EF4-FFF2-40B4-BE49-F238E27FC236}">
                <a16:creationId xmlns:a16="http://schemas.microsoft.com/office/drawing/2014/main" id="{F20EED93-D63D-481F-833C-F786DA6BB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18124" cy="5486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000" dirty="0"/>
              <a:t>Learning the application domain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800" dirty="0"/>
              <a:t>relevant prior knowledge and goals of application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000" dirty="0"/>
              <a:t>Identifying a target data set: data selection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000" dirty="0"/>
              <a:t>Data processing</a:t>
            </a:r>
            <a:endParaRPr lang="en-US" sz="1600" dirty="0"/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600" b="1" dirty="0">
                <a:solidFill>
                  <a:srgbClr val="000099"/>
                </a:solidFill>
              </a:rPr>
              <a:t>Data cleaning  </a:t>
            </a:r>
            <a:r>
              <a:rPr lang="en-US" sz="1600" dirty="0">
                <a:solidFill>
                  <a:srgbClr val="000099"/>
                </a:solidFill>
              </a:rPr>
              <a:t>(remove noise and inconsistent data)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600" b="1" dirty="0">
                <a:solidFill>
                  <a:srgbClr val="000099"/>
                </a:solidFill>
              </a:rPr>
              <a:t>Data integration </a:t>
            </a:r>
            <a:r>
              <a:rPr lang="en-US" sz="1600" dirty="0">
                <a:solidFill>
                  <a:srgbClr val="000099"/>
                </a:solidFill>
              </a:rPr>
              <a:t>(multiple data sources maybe combined)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600" b="1" dirty="0">
                <a:solidFill>
                  <a:srgbClr val="000099"/>
                </a:solidFill>
              </a:rPr>
              <a:t>Data selection </a:t>
            </a:r>
            <a:r>
              <a:rPr lang="en-US" sz="1600" dirty="0">
                <a:solidFill>
                  <a:srgbClr val="000099"/>
                </a:solidFill>
              </a:rPr>
              <a:t>(data relevant to the analysis task are retrieved from database)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600" b="1" dirty="0">
                <a:solidFill>
                  <a:srgbClr val="000099"/>
                </a:solidFill>
              </a:rPr>
              <a:t>Data transformation </a:t>
            </a:r>
            <a:r>
              <a:rPr lang="en-US" sz="1600" dirty="0">
                <a:solidFill>
                  <a:srgbClr val="000099"/>
                </a:solidFill>
              </a:rPr>
              <a:t>(data transformed or consolidated into forms appropriate for mining)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rgbClr val="000099"/>
                </a:solidFill>
              </a:rPr>
              <a:t>	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(Done with data preprocessing)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600" b="1" dirty="0">
                <a:solidFill>
                  <a:srgbClr val="000099"/>
                </a:solidFill>
              </a:rPr>
              <a:t>Data mining </a:t>
            </a:r>
            <a:r>
              <a:rPr lang="en-US" sz="1600" dirty="0">
                <a:solidFill>
                  <a:srgbClr val="000099"/>
                </a:solidFill>
              </a:rPr>
              <a:t>(an essential process where intelligent methods are applied to extract 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rgbClr val="000099"/>
                </a:solidFill>
              </a:rPr>
              <a:t>	data patterns)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600" b="1" dirty="0">
                <a:solidFill>
                  <a:srgbClr val="000099"/>
                </a:solidFill>
              </a:rPr>
              <a:t>Pattern evaluation </a:t>
            </a:r>
            <a:r>
              <a:rPr lang="en-US" sz="1600" dirty="0">
                <a:solidFill>
                  <a:srgbClr val="000099"/>
                </a:solidFill>
              </a:rPr>
              <a:t>(indentify the truly interesting patterns)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1600" b="1" dirty="0">
                <a:solidFill>
                  <a:srgbClr val="000099"/>
                </a:solidFill>
              </a:rPr>
              <a:t>Knowledge presentation </a:t>
            </a:r>
            <a:r>
              <a:rPr lang="en-US" sz="1600" dirty="0">
                <a:solidFill>
                  <a:srgbClr val="000099"/>
                </a:solidFill>
              </a:rPr>
              <a:t>(mined knowledge is presented to the user with 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rgbClr val="000099"/>
                </a:solidFill>
              </a:rPr>
              <a:t>	visualization or representation techniques)</a:t>
            </a:r>
            <a:endParaRPr lang="en-US" sz="1600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US" sz="2000" dirty="0"/>
              <a:t>Use of discovered knowledge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6CBE7801-50CD-4104-BB03-EB6E4A921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KDD Process: A Typical View from ML and Statistics</a:t>
            </a:r>
            <a:endParaRPr lang="en-US" altLang="zh-TW" sz="3200" b="0">
              <a:ea typeface="新細明體" panose="02020500000000000000" pitchFamily="18" charset="-120"/>
            </a:endParaRPr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38C6AA01-E3B2-437C-8AAF-DC8A7065DC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35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3" name="Line 5">
            <a:extLst>
              <a:ext uri="{FF2B5EF4-FFF2-40B4-BE49-F238E27FC236}">
                <a16:creationId xmlns:a16="http://schemas.microsoft.com/office/drawing/2014/main" id="{5A1872C9-91C9-497C-9F63-F6D7908ED2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2725" y="2362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4" name="Text Box 17">
            <a:extLst>
              <a:ext uri="{FF2B5EF4-FFF2-40B4-BE49-F238E27FC236}">
                <a16:creationId xmlns:a16="http://schemas.microsoft.com/office/drawing/2014/main" id="{A74C71AB-BE7C-4C40-B6EA-A580659B7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151063"/>
            <a:ext cx="1435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ea typeface="新細明體" panose="02020500000000000000" pitchFamily="18" charset="-120"/>
              </a:rPr>
              <a:t>Input Data</a:t>
            </a:r>
            <a:endParaRPr lang="en-US" altLang="zh-TW" sz="1600">
              <a:ea typeface="新細明體" panose="02020500000000000000" pitchFamily="18" charset="-120"/>
            </a:endParaRPr>
          </a:p>
        </p:txBody>
      </p:sp>
      <p:sp>
        <p:nvSpPr>
          <p:cNvPr id="27655" name="Rectangle 21">
            <a:extLst>
              <a:ext uri="{FF2B5EF4-FFF2-40B4-BE49-F238E27FC236}">
                <a16:creationId xmlns:a16="http://schemas.microsoft.com/office/drawing/2014/main" id="{AE4E68F0-91FC-4EC9-8804-80E9A3A8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1981200"/>
            <a:ext cx="914400" cy="1066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27656" name="Rectangle 22">
            <a:extLst>
              <a:ext uri="{FF2B5EF4-FFF2-40B4-BE49-F238E27FC236}">
                <a16:creationId xmlns:a16="http://schemas.microsoft.com/office/drawing/2014/main" id="{A658F44B-2BC8-4DCE-9014-843D7170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1981200"/>
            <a:ext cx="914400" cy="1066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27657" name="WordArt 29">
            <a:extLst>
              <a:ext uri="{FF2B5EF4-FFF2-40B4-BE49-F238E27FC236}">
                <a16:creationId xmlns:a16="http://schemas.microsoft.com/office/drawing/2014/main" id="{6E1379C7-D7F0-432A-B553-A8A6C74582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823813">
            <a:off x="7096125" y="1676400"/>
            <a:ext cx="1743075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altLang="zh-TW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Pattern</a:t>
            </a:r>
          </a:p>
          <a:p>
            <a:pPr algn="ctr"/>
            <a:r>
              <a:rPr lang="en-US" altLang="zh-TW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Information</a:t>
            </a:r>
          </a:p>
          <a:p>
            <a:pPr algn="ctr"/>
            <a:r>
              <a:rPr lang="en-US" altLang="zh-TW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Knowledge</a:t>
            </a:r>
            <a:endParaRPr lang="zh-TW" altLang="en-US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56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27658" name="Text Box 32">
            <a:extLst>
              <a:ext uri="{FF2B5EF4-FFF2-40B4-BE49-F238E27FC236}">
                <a16:creationId xmlns:a16="http://schemas.microsoft.com/office/drawing/2014/main" id="{17476870-80C2-453B-96B1-C18544F4C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20574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000FF"/>
                </a:solidFill>
                <a:ea typeface="新細明體" panose="02020500000000000000" pitchFamily="18" charset="-120"/>
              </a:rPr>
              <a:t>Data Mining</a:t>
            </a:r>
          </a:p>
        </p:txBody>
      </p:sp>
      <p:sp>
        <p:nvSpPr>
          <p:cNvPr id="27659" name="Text Box 44">
            <a:extLst>
              <a:ext uri="{FF2B5EF4-FFF2-40B4-BE49-F238E27FC236}">
                <a16:creationId xmlns:a16="http://schemas.microsoft.com/office/drawing/2014/main" id="{85E3942D-046C-4E45-A2F4-5AD1B2369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2149475"/>
            <a:ext cx="1447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ea typeface="新細明體" panose="02020500000000000000" pitchFamily="18" charset="-120"/>
              </a:rPr>
              <a:t>Data Pre-Processing</a:t>
            </a:r>
          </a:p>
        </p:txBody>
      </p:sp>
      <p:sp>
        <p:nvSpPr>
          <p:cNvPr id="27660" name="Line 45">
            <a:extLst>
              <a:ext uri="{FF2B5EF4-FFF2-40B4-BE49-F238E27FC236}">
                <a16:creationId xmlns:a16="http://schemas.microsoft.com/office/drawing/2014/main" id="{381B6BE5-4533-4706-B3C7-80C4086F3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37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1" name="Line 46">
            <a:extLst>
              <a:ext uri="{FF2B5EF4-FFF2-40B4-BE49-F238E27FC236}">
                <a16:creationId xmlns:a16="http://schemas.microsoft.com/office/drawing/2014/main" id="{82C71BFC-A2E4-4765-A59C-C0BB13520B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63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2" name="Rectangle 47">
            <a:extLst>
              <a:ext uri="{FF2B5EF4-FFF2-40B4-BE49-F238E27FC236}">
                <a16:creationId xmlns:a16="http://schemas.microsoft.com/office/drawing/2014/main" id="{5E7DFDAD-E348-4D2D-A326-5A74FAB14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1981200"/>
            <a:ext cx="990600" cy="1066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27663" name="Text Box 48">
            <a:extLst>
              <a:ext uri="{FF2B5EF4-FFF2-40B4-BE49-F238E27FC236}">
                <a16:creationId xmlns:a16="http://schemas.microsoft.com/office/drawing/2014/main" id="{FB711C5E-9F11-4139-9E0C-97E6CDEA9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2085975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ea typeface="新細明體" panose="02020500000000000000" pitchFamily="18" charset="-120"/>
              </a:rPr>
              <a:t>Post-Processing</a:t>
            </a:r>
          </a:p>
        </p:txBody>
      </p:sp>
      <p:sp>
        <p:nvSpPr>
          <p:cNvPr id="27664" name="Rectangle 49">
            <a:extLst>
              <a:ext uri="{FF2B5EF4-FFF2-40B4-BE49-F238E27FC236}">
                <a16:creationId xmlns:a16="http://schemas.microsoft.com/office/drawing/2014/main" id="{E7C9E60C-500A-4799-AA5C-743369FB5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791200"/>
            <a:ext cx="8153400" cy="457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This is a view from </a:t>
            </a:r>
            <a:r>
              <a:rPr lang="en-US" altLang="zh-TW" sz="1800">
                <a:solidFill>
                  <a:srgbClr val="0000FF"/>
                </a:solidFill>
                <a:ea typeface="新細明體" panose="02020500000000000000" pitchFamily="18" charset="-120"/>
              </a:rPr>
              <a:t>typical machine learning and statistics communities</a:t>
            </a:r>
          </a:p>
        </p:txBody>
      </p:sp>
      <p:grpSp>
        <p:nvGrpSpPr>
          <p:cNvPr id="27665" name="Group 52">
            <a:extLst>
              <a:ext uri="{FF2B5EF4-FFF2-40B4-BE49-F238E27FC236}">
                <a16:creationId xmlns:a16="http://schemas.microsoft.com/office/drawing/2014/main" id="{A7139C67-BD34-47E6-8D10-B099825DE6F7}"/>
              </a:ext>
            </a:extLst>
          </p:cNvPr>
          <p:cNvGrpSpPr>
            <a:grpSpLocks/>
          </p:cNvGrpSpPr>
          <p:nvPr/>
        </p:nvGrpSpPr>
        <p:grpSpPr bwMode="auto">
          <a:xfrm>
            <a:off x="542925" y="3886200"/>
            <a:ext cx="2362200" cy="1143000"/>
            <a:chOff x="288" y="2880"/>
            <a:chExt cx="1488" cy="720"/>
          </a:xfrm>
        </p:grpSpPr>
        <p:sp>
          <p:nvSpPr>
            <p:cNvPr id="27674" name="Rectangle 50">
              <a:extLst>
                <a:ext uri="{FF2B5EF4-FFF2-40B4-BE49-F238E27FC236}">
                  <a16:creationId xmlns:a16="http://schemas.microsoft.com/office/drawing/2014/main" id="{9C7C75FB-B4AA-4152-9A95-F904CCC56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0"/>
              <a:ext cx="134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>
                <a:ea typeface="新細明體" panose="02020500000000000000" pitchFamily="18" charset="-120"/>
              </a:endParaRPr>
            </a:p>
          </p:txBody>
        </p:sp>
        <p:sp>
          <p:nvSpPr>
            <p:cNvPr id="27675" name="Text Box 51">
              <a:extLst>
                <a:ext uri="{FF2B5EF4-FFF2-40B4-BE49-F238E27FC236}">
                  <a16:creationId xmlns:a16="http://schemas.microsoft.com/office/drawing/2014/main" id="{6EAA8881-6671-4460-8299-E041407B2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943"/>
              <a:ext cx="148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Data integration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Normalization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Feature selection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Dimension reduction</a:t>
              </a:r>
            </a:p>
          </p:txBody>
        </p:sp>
      </p:grpSp>
      <p:sp>
        <p:nvSpPr>
          <p:cNvPr id="27666" name="Rectangle 54">
            <a:extLst>
              <a:ext uri="{FF2B5EF4-FFF2-40B4-BE49-F238E27FC236}">
                <a16:creationId xmlns:a16="http://schemas.microsoft.com/office/drawing/2014/main" id="{0D5E7971-A355-4FE0-BF5F-6C4699AE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3886200"/>
            <a:ext cx="236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27667" name="Text Box 55">
            <a:extLst>
              <a:ext uri="{FF2B5EF4-FFF2-40B4-BE49-F238E27FC236}">
                <a16:creationId xmlns:a16="http://schemas.microsoft.com/office/drawing/2014/main" id="{4906461B-41E1-4EC8-A237-7B6D5843E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3962400"/>
            <a:ext cx="24384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Pattern discovery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Association &amp; correlation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Classification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Clustering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Outlier analysis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… … … …</a:t>
            </a:r>
          </a:p>
        </p:txBody>
      </p:sp>
      <p:grpSp>
        <p:nvGrpSpPr>
          <p:cNvPr id="27668" name="Group 56">
            <a:extLst>
              <a:ext uri="{FF2B5EF4-FFF2-40B4-BE49-F238E27FC236}">
                <a16:creationId xmlns:a16="http://schemas.microsoft.com/office/drawing/2014/main" id="{52627F4F-E647-4B7B-9073-58B7F06ED598}"/>
              </a:ext>
            </a:extLst>
          </p:cNvPr>
          <p:cNvGrpSpPr>
            <a:grpSpLocks/>
          </p:cNvGrpSpPr>
          <p:nvPr/>
        </p:nvGrpSpPr>
        <p:grpSpPr bwMode="auto">
          <a:xfrm>
            <a:off x="5876925" y="3886200"/>
            <a:ext cx="2362200" cy="1143000"/>
            <a:chOff x="288" y="2880"/>
            <a:chExt cx="1488" cy="720"/>
          </a:xfrm>
        </p:grpSpPr>
        <p:sp>
          <p:nvSpPr>
            <p:cNvPr id="27672" name="Rectangle 57">
              <a:extLst>
                <a:ext uri="{FF2B5EF4-FFF2-40B4-BE49-F238E27FC236}">
                  <a16:creationId xmlns:a16="http://schemas.microsoft.com/office/drawing/2014/main" id="{5486C50F-6AC0-4574-8239-5F1559B50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0"/>
              <a:ext cx="134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>
                <a:ea typeface="新細明體" panose="02020500000000000000" pitchFamily="18" charset="-120"/>
              </a:endParaRPr>
            </a:p>
          </p:txBody>
        </p:sp>
        <p:sp>
          <p:nvSpPr>
            <p:cNvPr id="27673" name="Text Box 58">
              <a:extLst>
                <a:ext uri="{FF2B5EF4-FFF2-40B4-BE49-F238E27FC236}">
                  <a16:creationId xmlns:a16="http://schemas.microsoft.com/office/drawing/2014/main" id="{1031215A-A79D-463C-B34E-D15C7909F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943"/>
              <a:ext cx="148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Pattern evaluation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Pattern selection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Pattern interpretation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>
                  <a:ea typeface="新細明體" panose="02020500000000000000" pitchFamily="18" charset="-120"/>
                </a:rPr>
                <a:t>Pattern visualization</a:t>
              </a:r>
            </a:p>
          </p:txBody>
        </p:sp>
      </p:grpSp>
      <p:sp>
        <p:nvSpPr>
          <p:cNvPr id="27669" name="AutoShape 62">
            <a:extLst>
              <a:ext uri="{FF2B5EF4-FFF2-40B4-BE49-F238E27FC236}">
                <a16:creationId xmlns:a16="http://schemas.microsoft.com/office/drawing/2014/main" id="{78F55EC3-75E0-4D7E-8082-67B1137F0198}"/>
              </a:ext>
            </a:extLst>
          </p:cNvPr>
          <p:cNvSpPr>
            <a:spLocks noChangeArrowheads="1"/>
          </p:cNvSpPr>
          <p:nvPr/>
        </p:nvSpPr>
        <p:spPr bwMode="auto">
          <a:xfrm rot="-10256010">
            <a:off x="18383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27670" name="AutoShape 63">
            <a:extLst>
              <a:ext uri="{FF2B5EF4-FFF2-40B4-BE49-F238E27FC236}">
                <a16:creationId xmlns:a16="http://schemas.microsoft.com/office/drawing/2014/main" id="{C38B58F8-4261-4852-92AA-CA50FA37C1D9}"/>
              </a:ext>
            </a:extLst>
          </p:cNvPr>
          <p:cNvSpPr>
            <a:spLocks noChangeArrowheads="1"/>
          </p:cNvSpPr>
          <p:nvPr/>
        </p:nvSpPr>
        <p:spPr bwMode="auto">
          <a:xfrm rot="-10256010">
            <a:off x="36671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27671" name="AutoShape 64">
            <a:extLst>
              <a:ext uri="{FF2B5EF4-FFF2-40B4-BE49-F238E27FC236}">
                <a16:creationId xmlns:a16="http://schemas.microsoft.com/office/drawing/2014/main" id="{9586C0AC-14B6-48ED-B6B3-5B869DFB5D9C}"/>
              </a:ext>
            </a:extLst>
          </p:cNvPr>
          <p:cNvSpPr>
            <a:spLocks noChangeArrowheads="1"/>
          </p:cNvSpPr>
          <p:nvPr/>
        </p:nvSpPr>
        <p:spPr bwMode="auto">
          <a:xfrm rot="-10256010">
            <a:off x="58007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B862CAA8-3593-4B3A-84BE-66CC6C3C2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Example: Medical Data Mining 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78D35FE-BA98-4DC9-A5F5-3F5B4951C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>
                <a:ea typeface="新細明體" panose="02020500000000000000" pitchFamily="18" charset="-120"/>
              </a:rPr>
              <a:t>Health care &amp; medical data mining – often adopted such a view in statistics and machine learning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>
                <a:ea typeface="新細明體" panose="02020500000000000000" pitchFamily="18" charset="-120"/>
              </a:rPr>
              <a:t>Preprocessing of the data (including feature extraction and dimension reduction)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>
                <a:ea typeface="新細明體" panose="02020500000000000000" pitchFamily="18" charset="-120"/>
              </a:rPr>
              <a:t>Classification or/and clustering processes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>
                <a:ea typeface="新細明體" panose="02020500000000000000" pitchFamily="18" charset="-120"/>
              </a:rPr>
              <a:t>Post-processing for presentation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2AD6AC13-2B91-449A-8FD6-CAC7CCACB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5334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Data Mining in Business Intelligence</a:t>
            </a:r>
            <a:r>
              <a:rPr lang="en-US" altLang="zh-TW" sz="2800" b="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23556" name="AutoShape 3">
            <a:extLst>
              <a:ext uri="{FF2B5EF4-FFF2-40B4-BE49-F238E27FC236}">
                <a16:creationId xmlns:a16="http://schemas.microsoft.com/office/drawing/2014/main" id="{BD476C89-94BD-4595-AA43-0AB8CA872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467600" cy="5029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3557" name="Line 4">
            <a:extLst>
              <a:ext uri="{FF2B5EF4-FFF2-40B4-BE49-F238E27FC236}">
                <a16:creationId xmlns:a16="http://schemas.microsoft.com/office/drawing/2014/main" id="{6618479B-26F6-4782-A328-BFD3C8253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8674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8" name="Line 5">
            <a:extLst>
              <a:ext uri="{FF2B5EF4-FFF2-40B4-BE49-F238E27FC236}">
                <a16:creationId xmlns:a16="http://schemas.microsoft.com/office/drawing/2014/main" id="{C77B9799-B17A-4789-A56A-B63561C8E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2578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9" name="Line 6">
            <a:extLst>
              <a:ext uri="{FF2B5EF4-FFF2-40B4-BE49-F238E27FC236}">
                <a16:creationId xmlns:a16="http://schemas.microsoft.com/office/drawing/2014/main" id="{136691B8-4415-4156-9442-E6D170729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0" name="Line 7">
            <a:extLst>
              <a:ext uri="{FF2B5EF4-FFF2-40B4-BE49-F238E27FC236}">
                <a16:creationId xmlns:a16="http://schemas.microsoft.com/office/drawing/2014/main" id="{57C30428-517F-40CC-A6C4-D8B6BC1CE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733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1" name="Line 8">
            <a:extLst>
              <a:ext uri="{FF2B5EF4-FFF2-40B4-BE49-F238E27FC236}">
                <a16:creationId xmlns:a16="http://schemas.microsoft.com/office/drawing/2014/main" id="{9CFC9902-7A68-47AE-AEB4-4682E00A0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895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2" name="Line 9">
            <a:extLst>
              <a:ext uri="{FF2B5EF4-FFF2-40B4-BE49-F238E27FC236}">
                <a16:creationId xmlns:a16="http://schemas.microsoft.com/office/drawing/2014/main" id="{FA6DFBA5-1036-4F92-B53E-034B1E1429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3" name="Line 10">
            <a:extLst>
              <a:ext uri="{FF2B5EF4-FFF2-40B4-BE49-F238E27FC236}">
                <a16:creationId xmlns:a16="http://schemas.microsoft.com/office/drawing/2014/main" id="{74C291BC-1ADA-4268-B780-504374DA56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4" name="Text Box 11">
            <a:extLst>
              <a:ext uri="{FF2B5EF4-FFF2-40B4-BE49-F238E27FC236}">
                <a16:creationId xmlns:a16="http://schemas.microsoft.com/office/drawing/2014/main" id="{E4675CC1-1F66-46F6-8382-036950B13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509713"/>
            <a:ext cx="1920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Increasing potential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to </a:t>
            </a:r>
            <a:r>
              <a:rPr lang="en-US" altLang="zh-TW" sz="1600" b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support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business decisions</a:t>
            </a:r>
          </a:p>
        </p:txBody>
      </p:sp>
      <p:sp>
        <p:nvSpPr>
          <p:cNvPr id="23565" name="Text Box 12">
            <a:extLst>
              <a:ext uri="{FF2B5EF4-FFF2-40B4-BE49-F238E27FC236}">
                <a16:creationId xmlns:a16="http://schemas.microsoft.com/office/drawing/2014/main" id="{EA754885-BECD-47E9-AFEE-46C3B085D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1955800"/>
            <a:ext cx="1001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End User</a:t>
            </a:r>
            <a:endParaRPr lang="en-US" altLang="zh-TW" sz="16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3566" name="Text Box 13">
            <a:extLst>
              <a:ext uri="{FF2B5EF4-FFF2-40B4-BE49-F238E27FC236}">
                <a16:creationId xmlns:a16="http://schemas.microsoft.com/office/drawing/2014/main" id="{871E7151-4056-4F95-A6ED-A6B4A147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946400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Business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  Analyst</a:t>
            </a:r>
          </a:p>
        </p:txBody>
      </p:sp>
      <p:sp>
        <p:nvSpPr>
          <p:cNvPr id="23567" name="Text Box 14">
            <a:extLst>
              <a:ext uri="{FF2B5EF4-FFF2-40B4-BE49-F238E27FC236}">
                <a16:creationId xmlns:a16="http://schemas.microsoft.com/office/drawing/2014/main" id="{EE4827D7-617A-4128-9DA7-DEA85EB9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663" y="3784600"/>
            <a:ext cx="855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    Data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Analyst</a:t>
            </a:r>
          </a:p>
        </p:txBody>
      </p:sp>
      <p:sp>
        <p:nvSpPr>
          <p:cNvPr id="23568" name="Text Box 15">
            <a:extLst>
              <a:ext uri="{FF2B5EF4-FFF2-40B4-BE49-F238E27FC236}">
                <a16:creationId xmlns:a16="http://schemas.microsoft.com/office/drawing/2014/main" id="{F963A305-7FF9-410E-B030-330D43314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5689600"/>
            <a:ext cx="61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DBA</a:t>
            </a:r>
          </a:p>
        </p:txBody>
      </p:sp>
      <p:sp>
        <p:nvSpPr>
          <p:cNvPr id="23569" name="Text Box 16">
            <a:extLst>
              <a:ext uri="{FF2B5EF4-FFF2-40B4-BE49-F238E27FC236}">
                <a16:creationId xmlns:a16="http://schemas.microsoft.com/office/drawing/2014/main" id="{684A863D-1F19-4916-9E4E-2A5FFB3A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1780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ea typeface="新細明體" panose="02020500000000000000" pitchFamily="18" charset="-120"/>
              </a:rPr>
              <a:t>Decision</a:t>
            </a:r>
            <a:r>
              <a:rPr lang="en-US" altLang="zh-TW" sz="180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 b="1">
                <a:solidFill>
                  <a:srgbClr val="FF0000"/>
                </a:solidFill>
                <a:ea typeface="新細明體" panose="02020500000000000000" pitchFamily="18" charset="-120"/>
              </a:rPr>
              <a:t>Making</a:t>
            </a:r>
          </a:p>
        </p:txBody>
      </p:sp>
      <p:sp>
        <p:nvSpPr>
          <p:cNvPr id="23570" name="Text Box 17">
            <a:extLst>
              <a:ext uri="{FF2B5EF4-FFF2-40B4-BE49-F238E27FC236}">
                <a16:creationId xmlns:a16="http://schemas.microsoft.com/office/drawing/2014/main" id="{7583A9B6-46ED-4018-BFF7-910CB8473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92438"/>
            <a:ext cx="226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ea typeface="新細明體" panose="02020500000000000000" pitchFamily="18" charset="-120"/>
              </a:rPr>
              <a:t>Data Presentation</a:t>
            </a:r>
          </a:p>
        </p:txBody>
      </p:sp>
      <p:sp>
        <p:nvSpPr>
          <p:cNvPr id="23571" name="Text Box 18">
            <a:extLst>
              <a:ext uri="{FF2B5EF4-FFF2-40B4-BE49-F238E27FC236}">
                <a16:creationId xmlns:a16="http://schemas.microsoft.com/office/drawing/2014/main" id="{AFFC5B6A-B46A-498E-8643-A715F20FE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52800"/>
            <a:ext cx="257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Visualization Techniques</a:t>
            </a:r>
          </a:p>
        </p:txBody>
      </p:sp>
      <p:sp>
        <p:nvSpPr>
          <p:cNvPr id="23572" name="Text Box 19">
            <a:extLst>
              <a:ext uri="{FF2B5EF4-FFF2-40B4-BE49-F238E27FC236}">
                <a16:creationId xmlns:a16="http://schemas.microsoft.com/office/drawing/2014/main" id="{07E29772-7E45-4C6F-97C7-B29B0A020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765550"/>
            <a:ext cx="1782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ea typeface="新細明體" panose="02020500000000000000" pitchFamily="18" charset="-120"/>
              </a:rPr>
              <a:t>Data Mining</a:t>
            </a:r>
          </a:p>
        </p:txBody>
      </p:sp>
      <p:sp>
        <p:nvSpPr>
          <p:cNvPr id="23573" name="Text Box 20">
            <a:extLst>
              <a:ext uri="{FF2B5EF4-FFF2-40B4-BE49-F238E27FC236}">
                <a16:creationId xmlns:a16="http://schemas.microsoft.com/office/drawing/2014/main" id="{4A0985C9-F27D-41AE-88E5-4596332A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Information Discovery</a:t>
            </a:r>
          </a:p>
        </p:txBody>
      </p:sp>
      <p:sp>
        <p:nvSpPr>
          <p:cNvPr id="23574" name="Text Box 21">
            <a:extLst>
              <a:ext uri="{FF2B5EF4-FFF2-40B4-BE49-F238E27FC236}">
                <a16:creationId xmlns:a16="http://schemas.microsoft.com/office/drawing/2014/main" id="{99EF99FE-FEA2-4DC2-A606-494F9317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4572000"/>
            <a:ext cx="234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ea typeface="新細明體" panose="02020500000000000000" pitchFamily="18" charset="-120"/>
              </a:rPr>
              <a:t>Data Exploration</a:t>
            </a:r>
          </a:p>
        </p:txBody>
      </p:sp>
      <p:sp>
        <p:nvSpPr>
          <p:cNvPr id="23575" name="Text Box 23">
            <a:extLst>
              <a:ext uri="{FF2B5EF4-FFF2-40B4-BE49-F238E27FC236}">
                <a16:creationId xmlns:a16="http://schemas.microsoft.com/office/drawing/2014/main" id="{CE32D1B6-E642-4BF8-9DBB-2EA4734B3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Statistical Summary, Querying, and Reporting</a:t>
            </a:r>
            <a:endParaRPr lang="en-US" altLang="zh-TW" sz="1800" b="1" i="1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3576" name="Text Box 24">
            <a:extLst>
              <a:ext uri="{FF2B5EF4-FFF2-40B4-BE49-F238E27FC236}">
                <a16:creationId xmlns:a16="http://schemas.microsoft.com/office/drawing/2014/main" id="{6550FEA8-933D-4E9A-8E75-B036E1C7B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10200"/>
            <a:ext cx="602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ea typeface="新細明體" panose="02020500000000000000" pitchFamily="18" charset="-120"/>
              </a:rPr>
              <a:t>Data Preprocessing/Integration, Data Warehouses</a:t>
            </a:r>
          </a:p>
        </p:txBody>
      </p:sp>
      <p:sp>
        <p:nvSpPr>
          <p:cNvPr id="23577" name="Text Box 25">
            <a:extLst>
              <a:ext uri="{FF2B5EF4-FFF2-40B4-BE49-F238E27FC236}">
                <a16:creationId xmlns:a16="http://schemas.microsoft.com/office/drawing/2014/main" id="{8350017B-DB52-45A6-A847-D444A3D70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791200"/>
            <a:ext cx="169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ea typeface="新細明體" panose="02020500000000000000" pitchFamily="18" charset="-120"/>
              </a:rPr>
              <a:t>Data Sources</a:t>
            </a:r>
            <a:endParaRPr lang="en-US" altLang="zh-TW" sz="1800" b="1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23578" name="Text Box 26">
            <a:extLst>
              <a:ext uri="{FF2B5EF4-FFF2-40B4-BE49-F238E27FC236}">
                <a16:creationId xmlns:a16="http://schemas.microsoft.com/office/drawing/2014/main" id="{8A9FC659-A9C9-471C-B74D-8CC1720A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96000"/>
            <a:ext cx="711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Paper, Files, Web documents, Scientific experiments, Database Systems</a:t>
            </a:r>
          </a:p>
        </p:txBody>
      </p:sp>
      <p:sp>
        <p:nvSpPr>
          <p:cNvPr id="23579" name="Line 27">
            <a:extLst>
              <a:ext uri="{FF2B5EF4-FFF2-40B4-BE49-F238E27FC236}">
                <a16:creationId xmlns:a16="http://schemas.microsoft.com/office/drawing/2014/main" id="{D6D56845-B6EC-4A20-8FAF-06FF9266B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477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3857-244F-43FE-9B67-6448BD3F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00063"/>
            <a:ext cx="8229600" cy="917575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cs typeface="+mj-cs"/>
              </a:rPr>
              <a:t>A typical DM System Architecture (1/2)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4A6AD13-F269-467A-95CD-3057A05D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Database, data warehouse, WWW or other information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z="2400" dirty="0"/>
              <a:t>	repository </a:t>
            </a:r>
            <a:r>
              <a:rPr lang="en-US" altLang="zh-TW" sz="2400" dirty="0">
                <a:solidFill>
                  <a:srgbClr val="0070C0"/>
                </a:solidFill>
              </a:rPr>
              <a:t>(store data)</a:t>
            </a:r>
          </a:p>
          <a:p>
            <a:pPr eaLnBrk="1" hangingPunct="1"/>
            <a:r>
              <a:rPr lang="en-US" altLang="zh-TW" sz="2400" dirty="0"/>
              <a:t>Database or data warehouse server </a:t>
            </a:r>
            <a:r>
              <a:rPr lang="en-US" altLang="zh-TW" sz="2400" dirty="0">
                <a:solidFill>
                  <a:srgbClr val="0070C0"/>
                </a:solidFill>
              </a:rPr>
              <a:t>(fetch and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z="2400" dirty="0">
                <a:solidFill>
                  <a:srgbClr val="0070C0"/>
                </a:solidFill>
              </a:rPr>
              <a:t>	combine data)</a:t>
            </a:r>
          </a:p>
          <a:p>
            <a:pPr eaLnBrk="1" hangingPunct="1"/>
            <a:r>
              <a:rPr lang="en-US" altLang="zh-TW" sz="2400" dirty="0"/>
              <a:t>Knowledge base </a:t>
            </a:r>
            <a:r>
              <a:rPr lang="en-US" altLang="zh-TW" sz="2400" dirty="0">
                <a:solidFill>
                  <a:srgbClr val="0070C0"/>
                </a:solidFill>
              </a:rPr>
              <a:t>(turn data into meaningful groups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z="2400" dirty="0">
                <a:solidFill>
                  <a:srgbClr val="0070C0"/>
                </a:solidFill>
              </a:rPr>
              <a:t>	according to domain knowledge)</a:t>
            </a:r>
          </a:p>
          <a:p>
            <a:pPr eaLnBrk="1" hangingPunct="1"/>
            <a:r>
              <a:rPr lang="en-US" altLang="zh-TW" sz="2400" dirty="0"/>
              <a:t>Data mining engine </a:t>
            </a:r>
            <a:r>
              <a:rPr lang="en-US" altLang="zh-TW" sz="2400" dirty="0">
                <a:solidFill>
                  <a:srgbClr val="0070C0"/>
                </a:solidFill>
              </a:rPr>
              <a:t>(perform mining tasks)</a:t>
            </a:r>
          </a:p>
          <a:p>
            <a:pPr eaLnBrk="1" hangingPunct="1"/>
            <a:r>
              <a:rPr lang="en-US" altLang="zh-TW" sz="2400" dirty="0"/>
              <a:t>Pattern evaluation module </a:t>
            </a:r>
            <a:r>
              <a:rPr lang="en-US" altLang="zh-TW" sz="2400" dirty="0">
                <a:solidFill>
                  <a:srgbClr val="0070C0"/>
                </a:solidFill>
              </a:rPr>
              <a:t>(find interesting patterns)</a:t>
            </a:r>
          </a:p>
          <a:p>
            <a:pPr eaLnBrk="1" hangingPunct="1"/>
            <a:r>
              <a:rPr lang="en-US" altLang="zh-TW" sz="2400" dirty="0"/>
              <a:t>User interface </a:t>
            </a:r>
            <a:r>
              <a:rPr lang="en-US" altLang="zh-TW" sz="2400" dirty="0">
                <a:solidFill>
                  <a:srgbClr val="0070C0"/>
                </a:solidFill>
              </a:rPr>
              <a:t>(interact with the user)</a:t>
            </a:r>
          </a:p>
          <a:p>
            <a:pPr eaLnBrk="1" hangingPunct="1"/>
            <a:endParaRPr lang="en-US" altLang="zh-TW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F43A7-7808-48A2-86D1-AF7FE8A6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917596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A typical DM System Architecture (2/2)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A7946EC8-5181-4DD7-9BEC-59FE2D4F8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endParaRPr lang="en-US" altLang="zh-TW"/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id="{96DCD68F-F3A3-4D0B-8BD3-C2D2301D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553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6278B293-DB1A-4D74-BFD5-B98AE15A1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9877"/>
            <a:ext cx="8229600" cy="990600"/>
          </a:xfrm>
        </p:spPr>
        <p:txBody>
          <a:bodyPr/>
          <a:lstStyle/>
          <a:p>
            <a:r>
              <a:rPr lang="en-US" altLang="zh-TW" dirty="0"/>
              <a:t>Multi-Dimensional View of Data Mining (1/2)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BAA95A2-99BC-4033-BDB7-D65B49A58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928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TW" sz="2400" dirty="0"/>
              <a:t>Data to be mined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Database data (extended-relational, object-oriented, heterogeneous, legacy)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Data warehouse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Transactional data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Stream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Spatiotemporal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Time-series, sequence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Text and web, multi-media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Graphs &amp; social and information networks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Knowledge to be mined (or: Data mining functions)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Characterization, discrimination, association, classification, clustering, trend/deviation, outlier analysis, etc.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Descriptive vs. predictive data mining 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Multiple/integrated functions and mining at multiple levels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6E3C729C-0000-4532-B4CD-63E1AFD5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Multi-Dimensional View of Data Mining 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0C56D1-446C-47F5-92E9-EB4975400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2400" dirty="0"/>
              <a:t>Techniques utilized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Data warehouse (OLAP)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Machine learning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Statistics 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Pattern recognition 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Visualization … etc.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Applications adapted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Retail, telecommunication, banking, fraud analysis, bio-data mining, stock market analysis, text mining, Web mining, etc.</a:t>
            </a:r>
          </a:p>
          <a:p>
            <a:pPr>
              <a:lnSpc>
                <a:spcPct val="130000"/>
              </a:lnSpc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19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98CDF2DE-5C2C-4532-BB41-BAE1ECA85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Outline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79DF991-8CE8-41FC-9514-DD522E6CF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zh-TW" sz="2000" dirty="0">
                <a:ea typeface="新細明體" panose="02020500000000000000" pitchFamily="18" charset="-120"/>
              </a:rPr>
              <a:t>Motivation: Why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zh-TW" sz="2000" dirty="0">
                <a:ea typeface="新細明體" panose="02020500000000000000" pitchFamily="18" charset="-120"/>
              </a:rPr>
              <a:t>What Is Data Mining?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zh-TW" sz="2000" dirty="0">
                <a:ea typeface="新細明體" panose="02020500000000000000" pitchFamily="18" charset="-120"/>
              </a:rPr>
              <a:t>A Multi-Dimensional View of Data Mining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zh-TW" sz="2000" dirty="0">
                <a:ea typeface="新細明體" panose="02020500000000000000" pitchFamily="18" charset="-120"/>
              </a:rPr>
              <a:t>Data Mining: What Kind of Data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zh-TW" sz="2000" dirty="0">
                <a:ea typeface="新細明體" panose="02020500000000000000" pitchFamily="18" charset="-120"/>
              </a:rPr>
              <a:t>Data Mining functionality: What Kinds of Patterns Can Be Mined?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zh-TW" sz="2000" dirty="0">
                <a:ea typeface="新細明體" panose="02020500000000000000" pitchFamily="18" charset="-120"/>
              </a:rPr>
              <a:t>What Technology Are Used?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zh-TW" sz="2000" dirty="0">
                <a:ea typeface="新細明體" panose="02020500000000000000" pitchFamily="18" charset="-120"/>
              </a:rPr>
              <a:t>What Kind of Applications Are Targeted? </a:t>
            </a:r>
          </a:p>
          <a:p>
            <a:pPr eaLnBrk="1" hangingPunct="1">
              <a:lnSpc>
                <a:spcPct val="150000"/>
              </a:lnSpc>
              <a:tabLst>
                <a:tab pos="6178550" algn="l"/>
              </a:tabLst>
            </a:pPr>
            <a:r>
              <a:rPr lang="en-US" altLang="zh-TW" sz="2000" dirty="0">
                <a:ea typeface="新細明體" panose="02020500000000000000" pitchFamily="18" charset="-120"/>
              </a:rPr>
              <a:t>Major Issues in Data Mining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306687F0-F272-4633-A015-5882EAA63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Data Mining: On What Kinds of Data?</a:t>
            </a:r>
            <a:endParaRPr lang="en-US" altLang="zh-TW" sz="3200" b="0" u="sng">
              <a:ea typeface="新細明體" panose="02020500000000000000" pitchFamily="18" charset="-12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0A4FF14-1D03-4969-B844-8683BA027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Database-oriented data sets and applications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1800" dirty="0">
                <a:solidFill>
                  <a:srgbClr val="FF0000"/>
                </a:solidFill>
                <a:ea typeface="新細明體" panose="02020500000000000000" pitchFamily="18" charset="-120"/>
              </a:rPr>
              <a:t>Relational database, data warehouse, transactional database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Advanced data sets and advanced applications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Data streams and sensor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Time-series data, temporal data, sequence data (incl. bio-sequences)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Structure data, graphs, social networks and multi-linked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Object-relational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Heterogeneous databases and legacy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Spatial data and spatiotemporal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Multimedia database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Text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The World-Wide Web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116C-409B-4B35-8C76-CCED8307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Databases (1/3)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FEED439-3673-4DD5-9711-8BCD5E830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DBMS – database management system, contains a collection of interrelated databases</a:t>
            </a:r>
          </a:p>
          <a:p>
            <a:pPr lvl="1"/>
            <a:r>
              <a:rPr lang="en-US" altLang="zh-TW" sz="1800" dirty="0"/>
              <a:t>e.g. Faculty database, student database, publications database</a:t>
            </a:r>
          </a:p>
          <a:p>
            <a:r>
              <a:rPr lang="en-US" altLang="zh-TW" sz="2400" dirty="0"/>
              <a:t>Each database contains a collection of tables and functions to manage and access the data.</a:t>
            </a:r>
          </a:p>
          <a:p>
            <a:pPr lvl="1"/>
            <a:r>
              <a:rPr lang="en-US" altLang="zh-TW" sz="2100" dirty="0"/>
              <a:t>e.g. </a:t>
            </a:r>
            <a:r>
              <a:rPr lang="en-US" altLang="zh-TW" sz="2100" dirty="0" err="1"/>
              <a:t>student_bio</a:t>
            </a:r>
            <a:r>
              <a:rPr lang="en-US" altLang="zh-TW" sz="2100" dirty="0"/>
              <a:t>, </a:t>
            </a:r>
            <a:r>
              <a:rPr lang="en-US" altLang="zh-TW" sz="2100" dirty="0" err="1"/>
              <a:t>student_graduation</a:t>
            </a:r>
            <a:r>
              <a:rPr lang="en-US" altLang="zh-TW" sz="2100" dirty="0"/>
              <a:t>, </a:t>
            </a:r>
            <a:r>
              <a:rPr lang="en-US" altLang="zh-TW" sz="2100" dirty="0" err="1"/>
              <a:t>student_parking</a:t>
            </a:r>
            <a:endParaRPr lang="en-US" altLang="zh-TW" sz="2100" dirty="0"/>
          </a:p>
          <a:p>
            <a:r>
              <a:rPr lang="en-US" altLang="zh-TW" sz="2400" dirty="0"/>
              <a:t>Each table contains columns and rows, with </a:t>
            </a:r>
            <a:r>
              <a:rPr lang="en-US" altLang="zh-TW" sz="2400" dirty="0">
                <a:solidFill>
                  <a:srgbClr val="FF0000"/>
                </a:solidFill>
              </a:rPr>
              <a:t>columns as attributes of data </a:t>
            </a:r>
            <a:r>
              <a:rPr lang="en-US" altLang="zh-TW" sz="2400" dirty="0"/>
              <a:t>and </a:t>
            </a:r>
            <a:r>
              <a:rPr lang="en-US" altLang="zh-TW" sz="2400" dirty="0">
                <a:solidFill>
                  <a:srgbClr val="FF0000"/>
                </a:solidFill>
              </a:rPr>
              <a:t>rows as records</a:t>
            </a:r>
            <a:r>
              <a:rPr lang="en-US" altLang="zh-TW" sz="2400" dirty="0"/>
              <a:t>. </a:t>
            </a:r>
          </a:p>
          <a:p>
            <a:r>
              <a:rPr lang="en-US" altLang="zh-TW" sz="2400" dirty="0"/>
              <a:t>Tables can be used to represent the relationships between or among multiple tables. 		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A805-1D78-4DED-8E2A-E54E26C0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9267"/>
          </a:xfrm>
        </p:spPr>
        <p:txBody>
          <a:bodyPr/>
          <a:lstStyle/>
          <a:p>
            <a:r>
              <a:rPr lang="en-US" dirty="0"/>
              <a:t>Relational Databases (2/3) – </a:t>
            </a:r>
            <a:r>
              <a:rPr lang="en-US" sz="2400" i="1" dirty="0" err="1"/>
              <a:t>AllElectronics</a:t>
            </a:r>
            <a:r>
              <a:rPr lang="en-US" sz="2400" dirty="0"/>
              <a:t> store</a:t>
            </a:r>
            <a:endParaRPr lang="en-US" dirty="0"/>
          </a:p>
        </p:txBody>
      </p:sp>
      <p:sp>
        <p:nvSpPr>
          <p:cNvPr id="19468" name="內容版面配置區 19467">
            <a:extLst>
              <a:ext uri="{FF2B5EF4-FFF2-40B4-BE49-F238E27FC236}">
                <a16:creationId xmlns:a16="http://schemas.microsoft.com/office/drawing/2014/main" id="{D2F4A27D-DDDB-4D53-B72A-F8C69FF9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44F15CB1-0AA8-4820-B383-BC8E11F8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9" y="1040341"/>
            <a:ext cx="7540623" cy="565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6" name="群組 19465">
            <a:extLst>
              <a:ext uri="{FF2B5EF4-FFF2-40B4-BE49-F238E27FC236}">
                <a16:creationId xmlns:a16="http://schemas.microsoft.com/office/drawing/2014/main" id="{DB1A60F7-EE54-477B-817D-6192F1EAB258}"/>
              </a:ext>
            </a:extLst>
          </p:cNvPr>
          <p:cNvGrpSpPr/>
          <p:nvPr/>
        </p:nvGrpSpPr>
        <p:grpSpPr>
          <a:xfrm>
            <a:off x="699640" y="1491448"/>
            <a:ext cx="7343530" cy="5063230"/>
            <a:chOff x="149224" y="1219200"/>
            <a:chExt cx="8081964" cy="54117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30B8D8E-7AF3-4C77-A3F7-EB5353BDE24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04800" y="1219200"/>
              <a:ext cx="457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0F04F9-4F27-4AF5-8DB7-80F946AA78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716087" y="3238500"/>
              <a:ext cx="4040188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70A4AE-7445-4D5F-8C5E-553D10523318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" y="5257800"/>
              <a:ext cx="24384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A1F719-ECC3-48DB-BBFA-57001508AB3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514601" y="5029200"/>
              <a:ext cx="457200" cy="31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72072CA-A41C-4510-9130-35846382E12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53988" y="2132013"/>
              <a:ext cx="457200" cy="317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0941A8B-E3DB-4C7C-92E1-4A98ABB92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224" y="2132013"/>
              <a:ext cx="4764" cy="396398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87AE010-CED4-4AAE-A618-D248151BD2C6}"/>
                </a:ext>
              </a:extLst>
            </p:cNvPr>
            <p:cNvCxnSpPr>
              <a:cxnSpLocks/>
            </p:cNvCxnSpPr>
            <p:nvPr/>
          </p:nvCxnSpPr>
          <p:spPr>
            <a:xfrm>
              <a:off x="150810" y="6072188"/>
              <a:ext cx="4649790" cy="23812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336B6E-30FB-42C5-910B-4093F85BD1B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686301" y="5981700"/>
              <a:ext cx="228600" cy="317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4A58F4B-933B-4406-A637-09682D0E401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41413" y="3124200"/>
              <a:ext cx="457200" cy="1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53DF65-92D7-418C-ACA4-EED71AE2BD4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1607" y="4114006"/>
              <a:ext cx="1981200" cy="158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4F939FE-6D6A-4B1C-B910-EAA705D3A836}"/>
                </a:ext>
              </a:extLst>
            </p:cNvPr>
            <p:cNvCxnSpPr>
              <a:cxnSpLocks/>
            </p:cNvCxnSpPr>
            <p:nvPr/>
          </p:nvCxnSpPr>
          <p:spPr>
            <a:xfrm>
              <a:off x="1141413" y="5105400"/>
              <a:ext cx="2438400" cy="1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36E5204-02E5-4B28-B08A-1380479A95B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466307" y="4990306"/>
              <a:ext cx="228600" cy="158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A48768D-AC46-427F-AD0D-7DC626D182C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25587" y="5256213"/>
              <a:ext cx="760413" cy="158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353472-6CD4-4D56-AFBB-02749CB05537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5637213"/>
              <a:ext cx="1752600" cy="15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5794335-58C3-4585-927F-064A8E2B6D70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6629400"/>
              <a:ext cx="289560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569785D-982E-40A0-8D36-D0CC40C04F4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048501" y="5448300"/>
              <a:ext cx="2362200" cy="31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3A300F0-585D-4F69-AD21-922678D60016}"/>
                </a:ext>
              </a:extLst>
            </p:cNvPr>
            <p:cNvCxnSpPr>
              <a:cxnSpLocks/>
            </p:cNvCxnSpPr>
            <p:nvPr/>
          </p:nvCxnSpPr>
          <p:spPr>
            <a:xfrm>
              <a:off x="2667000" y="4267200"/>
              <a:ext cx="556260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B80CAFA-5DDC-475E-AC4C-DAF27DA9F40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552701" y="4152900"/>
              <a:ext cx="228600" cy="31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>
              <a:extLst>
                <a:ext uri="{FF2B5EF4-FFF2-40B4-BE49-F238E27FC236}">
                  <a16:creationId xmlns:a16="http://schemas.microsoft.com/office/drawing/2014/main" id="{C6B5FF8A-6DC9-4BFF-907F-65678DA63DCA}"/>
                </a:ext>
              </a:extLst>
            </p:cNvPr>
            <p:cNvCxnSpPr>
              <a:cxnSpLocks/>
            </p:cNvCxnSpPr>
            <p:nvPr/>
          </p:nvCxnSpPr>
          <p:spPr>
            <a:xfrm>
              <a:off x="861134" y="3027285"/>
              <a:ext cx="73747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57" name="直線接點 19456">
              <a:extLst>
                <a:ext uri="{FF2B5EF4-FFF2-40B4-BE49-F238E27FC236}">
                  <a16:creationId xmlns:a16="http://schemas.microsoft.com/office/drawing/2014/main" id="{2C2679F8-C70F-428C-8B6A-FAA9B90CB300}"/>
                </a:ext>
              </a:extLst>
            </p:cNvPr>
            <p:cNvCxnSpPr>
              <a:cxnSpLocks/>
            </p:cNvCxnSpPr>
            <p:nvPr/>
          </p:nvCxnSpPr>
          <p:spPr>
            <a:xfrm>
              <a:off x="861134" y="3036163"/>
              <a:ext cx="0" cy="359323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60" name="直線接點 19459">
              <a:extLst>
                <a:ext uri="{FF2B5EF4-FFF2-40B4-BE49-F238E27FC236}">
                  <a16:creationId xmlns:a16="http://schemas.microsoft.com/office/drawing/2014/main" id="{857C0D20-EB34-4653-BBAA-59E67FA16AAA}"/>
                </a:ext>
              </a:extLst>
            </p:cNvPr>
            <p:cNvCxnSpPr>
              <a:cxnSpLocks/>
            </p:cNvCxnSpPr>
            <p:nvPr/>
          </p:nvCxnSpPr>
          <p:spPr>
            <a:xfrm>
              <a:off x="861134" y="6620523"/>
              <a:ext cx="2965142" cy="887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17">
              <a:extLst>
                <a:ext uri="{FF2B5EF4-FFF2-40B4-BE49-F238E27FC236}">
                  <a16:creationId xmlns:a16="http://schemas.microsoft.com/office/drawing/2014/main" id="{387F2790-B479-4290-9858-7B85292C901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53989" y="2132013"/>
              <a:ext cx="457200" cy="31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8">
              <a:extLst>
                <a:ext uri="{FF2B5EF4-FFF2-40B4-BE49-F238E27FC236}">
                  <a16:creationId xmlns:a16="http://schemas.microsoft.com/office/drawing/2014/main" id="{5448D298-7071-4EBC-90CD-B18BA71469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225" y="2132013"/>
              <a:ext cx="4764" cy="39639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19">
              <a:extLst>
                <a:ext uri="{FF2B5EF4-FFF2-40B4-BE49-F238E27FC236}">
                  <a16:creationId xmlns:a16="http://schemas.microsoft.com/office/drawing/2014/main" id="{AC04D450-99D9-4816-9F88-836E47BAA2E2}"/>
                </a:ext>
              </a:extLst>
            </p:cNvPr>
            <p:cNvCxnSpPr>
              <a:cxnSpLocks/>
            </p:cNvCxnSpPr>
            <p:nvPr/>
          </p:nvCxnSpPr>
          <p:spPr>
            <a:xfrm>
              <a:off x="150811" y="6072188"/>
              <a:ext cx="4649790" cy="238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0">
              <a:extLst>
                <a:ext uri="{FF2B5EF4-FFF2-40B4-BE49-F238E27FC236}">
                  <a16:creationId xmlns:a16="http://schemas.microsoft.com/office/drawing/2014/main" id="{CA9CAFC7-728B-4D4A-B330-8B9A499CFDB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686302" y="5981700"/>
              <a:ext cx="228600" cy="317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05DC-00A4-4A0C-B44A-A4B3B1B0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Databases (3/3)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4B9C21F-545A-43BD-BE43-1E2910543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With a relational query language, e.g. </a:t>
            </a:r>
            <a:r>
              <a:rPr lang="en-US" altLang="zh-TW" sz="2400" dirty="0">
                <a:solidFill>
                  <a:srgbClr val="FF0000"/>
                </a:solidFill>
              </a:rPr>
              <a:t>SQL</a:t>
            </a:r>
            <a:r>
              <a:rPr lang="en-US" altLang="zh-TW" sz="2400" dirty="0"/>
              <a:t>, we will be able to find answers to questions such as: </a:t>
            </a:r>
          </a:p>
          <a:p>
            <a:pPr lvl="1"/>
            <a:r>
              <a:rPr lang="en-US" altLang="zh-TW" sz="1800" dirty="0"/>
              <a:t>How many items were sold last year?</a:t>
            </a:r>
          </a:p>
          <a:p>
            <a:pPr lvl="1"/>
            <a:r>
              <a:rPr lang="en-US" altLang="zh-TW" sz="1800" dirty="0"/>
              <a:t>Who has earned commissions higher than 10%?</a:t>
            </a:r>
          </a:p>
          <a:p>
            <a:pPr lvl="1"/>
            <a:r>
              <a:rPr lang="en-US" altLang="zh-TW" sz="1800" dirty="0"/>
              <a:t>What is the total sales of last month for Dell laptops?</a:t>
            </a:r>
          </a:p>
          <a:p>
            <a:r>
              <a:rPr lang="en-US" altLang="zh-TW" sz="2400" dirty="0"/>
              <a:t>When data mining is applied to relational databases, we can </a:t>
            </a:r>
            <a:r>
              <a:rPr lang="en-US" altLang="zh-TW" sz="2400" dirty="0">
                <a:solidFill>
                  <a:srgbClr val="FF0000"/>
                </a:solidFill>
              </a:rPr>
              <a:t>search for trends or data patterns</a:t>
            </a:r>
            <a:r>
              <a:rPr lang="en-US" altLang="zh-TW" sz="2400" dirty="0"/>
              <a:t>. </a:t>
            </a:r>
          </a:p>
          <a:p>
            <a:r>
              <a:rPr lang="en-US" altLang="zh-TW" sz="2400" dirty="0"/>
              <a:t>Relational databases are one of the most commonly available and rich information repositories, and thus are a major data form in our study.</a:t>
            </a:r>
          </a:p>
          <a:p>
            <a:pPr marL="0" indent="0">
              <a:buNone/>
            </a:pPr>
            <a:endParaRPr lang="en-US" altLang="zh-TW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D4B6-3798-4C08-9FBE-DEFE4EC5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Data Warehouses (1/3)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38DED49-B4ED-4CB2-ACE8-27798654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2823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2000" dirty="0"/>
              <a:t>A repository of information collected from multiple sources, stored under a unified schema, and that usually resides at a single site. </a:t>
            </a:r>
          </a:p>
          <a:p>
            <a:pPr>
              <a:lnSpc>
                <a:spcPct val="130000"/>
              </a:lnSpc>
            </a:pPr>
            <a:r>
              <a:rPr lang="en-US" altLang="zh-TW" sz="2000" dirty="0"/>
              <a:t>Constructed via a process of data cleaning, data integration, data transformation, data loading and periodic data refreshing. </a:t>
            </a:r>
          </a:p>
          <a:p>
            <a:pPr>
              <a:lnSpc>
                <a:spcPct val="130000"/>
              </a:lnSpc>
            </a:pPr>
            <a:endParaRPr lang="en-US" altLang="zh-TW" sz="2000" dirty="0"/>
          </a:p>
          <a:p>
            <a:pPr>
              <a:lnSpc>
                <a:spcPct val="130000"/>
              </a:lnSpc>
            </a:pPr>
            <a:endParaRPr lang="en-US" altLang="zh-TW" sz="2000" dirty="0"/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75FABFA6-F2B8-4DD5-B768-42EC31E61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46" y="3108664"/>
            <a:ext cx="65119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56ED-6348-45CD-B5BE-EDCD734CA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Warehouses (2/3)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684BE14-E52A-4D55-B440-677D697C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2400" dirty="0"/>
              <a:t>Data are organized around major subjects</a:t>
            </a:r>
          </a:p>
          <a:p>
            <a:pPr lvl="1">
              <a:lnSpc>
                <a:spcPct val="130000"/>
              </a:lnSpc>
            </a:pPr>
            <a:r>
              <a:rPr lang="en-US" altLang="zh-TW" sz="2000" dirty="0"/>
              <a:t>e.g. customer, item, supplier and activity. 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Provide information from a historical perspective (e.g. from the past 5 – 10 years)</a:t>
            </a:r>
          </a:p>
          <a:p>
            <a:pPr>
              <a:lnSpc>
                <a:spcPct val="13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Typically summarized to a higher level </a:t>
            </a:r>
            <a:r>
              <a:rPr lang="en-US" altLang="zh-TW" sz="2400" dirty="0"/>
              <a:t>(e.g. a summary of the transactions per item type for each store)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User can perform </a:t>
            </a:r>
            <a:r>
              <a:rPr lang="en-US" altLang="zh-TW" sz="2400" dirty="0">
                <a:solidFill>
                  <a:srgbClr val="FF0000"/>
                </a:solidFill>
              </a:rPr>
              <a:t>drill-down or roll-up operation </a:t>
            </a:r>
            <a:r>
              <a:rPr lang="en-US" altLang="zh-TW" sz="2400" dirty="0"/>
              <a:t>to view the data at different degrees of summarization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>
            <a:extLst>
              <a:ext uri="{FF2B5EF4-FFF2-40B4-BE49-F238E27FC236}">
                <a16:creationId xmlns:a16="http://schemas.microsoft.com/office/drawing/2014/main" id="{67CE8D7F-7240-4A33-8EA8-A6B173FD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6128"/>
            <a:ext cx="8229600" cy="905522"/>
          </a:xfrm>
        </p:spPr>
        <p:txBody>
          <a:bodyPr/>
          <a:lstStyle/>
          <a:p>
            <a:r>
              <a:rPr lang="en-US" altLang="zh-TW" dirty="0"/>
              <a:t>Data Warehouses (3/3)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44035" name="Picture 2" descr="f04-03-9780123814791.jpg">
            <a:extLst>
              <a:ext uri="{FF2B5EF4-FFF2-40B4-BE49-F238E27FC236}">
                <a16:creationId xmlns:a16="http://schemas.microsoft.com/office/drawing/2014/main" id="{D7B1FB05-41A0-4A8C-952A-A224BEBDC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1432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f04-04-9780123814791.jpg">
            <a:extLst>
              <a:ext uri="{FF2B5EF4-FFF2-40B4-BE49-F238E27FC236}">
                <a16:creationId xmlns:a16="http://schemas.microsoft.com/office/drawing/2014/main" id="{7ACC1FE3-D46B-427B-BC8E-13B42BE89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29075"/>
            <a:ext cx="66246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字方塊 9">
            <a:extLst>
              <a:ext uri="{FF2B5EF4-FFF2-40B4-BE49-F238E27FC236}">
                <a16:creationId xmlns:a16="http://schemas.microsoft.com/office/drawing/2014/main" id="{F8B74D03-FD94-4452-B08E-00A723CC8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105025"/>
            <a:ext cx="1693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</a:rPr>
              <a:t>3D data cube</a:t>
            </a:r>
            <a:endParaRPr lang="zh-TW" altLang="en-US" sz="200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44038" name="文字方塊 10">
            <a:extLst>
              <a:ext uri="{FF2B5EF4-FFF2-40B4-BE49-F238E27FC236}">
                <a16:creationId xmlns:a16="http://schemas.microsoft.com/office/drawing/2014/main" id="{AD0D6C88-249D-4386-84D7-A8C5A058B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172200"/>
            <a:ext cx="1693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</a:rPr>
              <a:t>4D data cube</a:t>
            </a:r>
            <a:endParaRPr lang="zh-TW" altLang="en-US" sz="200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D876A57-F823-4E4C-B431-D52E8E6F55C1}"/>
              </a:ext>
            </a:extLst>
          </p:cNvPr>
          <p:cNvSpPr txBox="1"/>
          <p:nvPr/>
        </p:nvSpPr>
        <p:spPr>
          <a:xfrm>
            <a:off x="541538" y="1331650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Data cube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C911E-F13D-416C-8E8E-7907010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Transactional Databases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4DE57415-C670-4FA9-940E-4D0B22127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Consists of a file where </a:t>
            </a:r>
            <a:r>
              <a:rPr lang="en-US" altLang="zh-TW" sz="2400" dirty="0">
                <a:solidFill>
                  <a:srgbClr val="FF0000"/>
                </a:solidFill>
              </a:rPr>
              <a:t>each record represents a transaction</a:t>
            </a:r>
          </a:p>
          <a:p>
            <a:r>
              <a:rPr lang="en-US" altLang="zh-TW" sz="2400" dirty="0"/>
              <a:t>A transaction typically includes a unique transaction ID and a list of the items making up the transaction.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Either stored in a flat file or unfolded into relational tables</a:t>
            </a:r>
          </a:p>
          <a:p>
            <a:r>
              <a:rPr lang="en-US" altLang="zh-TW" sz="2400" dirty="0"/>
              <a:t>Easy to identify items that are frequently sold together</a:t>
            </a:r>
          </a:p>
        </p:txBody>
      </p:sp>
      <p:pic>
        <p:nvPicPr>
          <p:cNvPr id="24581" name="Picture 6">
            <a:extLst>
              <a:ext uri="{FF2B5EF4-FFF2-40B4-BE49-F238E27FC236}">
                <a16:creationId xmlns:a16="http://schemas.microsoft.com/office/drawing/2014/main" id="{55EBC7E1-59BC-4ECD-86B3-7C7A39EA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64" y="3323947"/>
            <a:ext cx="36576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E4EA34E4-116F-4FEA-B860-50899D03D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 Mining Function: (1) Generalization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5137738-3D3C-41D4-ABB4-6502B3270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2400"/>
              <a:t>Information integration and data warehouse construction</a:t>
            </a:r>
          </a:p>
          <a:p>
            <a:pPr lvl="1">
              <a:lnSpc>
                <a:spcPct val="130000"/>
              </a:lnSpc>
            </a:pPr>
            <a:r>
              <a:rPr lang="en-US" altLang="zh-TW" sz="1800"/>
              <a:t>Data cleaning, transformation, integration, and multidimensional data model</a:t>
            </a:r>
          </a:p>
          <a:p>
            <a:pPr>
              <a:lnSpc>
                <a:spcPct val="130000"/>
              </a:lnSpc>
            </a:pPr>
            <a:r>
              <a:rPr lang="en-US" altLang="zh-TW" sz="2400"/>
              <a:t>Data cube technology</a:t>
            </a:r>
          </a:p>
          <a:p>
            <a:pPr lvl="1">
              <a:lnSpc>
                <a:spcPct val="130000"/>
              </a:lnSpc>
            </a:pPr>
            <a:r>
              <a:rPr lang="en-US" altLang="zh-TW" sz="1800"/>
              <a:t>Scalable methods for computing (i.e., materializing) multidimensional aggregates</a:t>
            </a:r>
          </a:p>
          <a:p>
            <a:pPr lvl="1">
              <a:lnSpc>
                <a:spcPct val="130000"/>
              </a:lnSpc>
            </a:pPr>
            <a:r>
              <a:rPr lang="en-US" altLang="zh-TW" sz="1800"/>
              <a:t>OLAP (online analytical processing)</a:t>
            </a:r>
          </a:p>
          <a:p>
            <a:pPr>
              <a:lnSpc>
                <a:spcPct val="130000"/>
              </a:lnSpc>
            </a:pPr>
            <a:r>
              <a:rPr lang="en-US" altLang="zh-TW" sz="2400"/>
              <a:t>Multidimensional concept description: Characterization and discrimination</a:t>
            </a:r>
          </a:p>
          <a:p>
            <a:pPr lvl="1">
              <a:lnSpc>
                <a:spcPct val="130000"/>
              </a:lnSpc>
            </a:pPr>
            <a:r>
              <a:rPr lang="en-US" altLang="zh-TW" sz="1800"/>
              <a:t>Generalize, summarize, and contrast data characteristics, e.g., dry vs. wet region</a:t>
            </a:r>
            <a:endParaRPr lang="en-US" altLang="zh-TW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標題 1">
            <a:extLst>
              <a:ext uri="{FF2B5EF4-FFF2-40B4-BE49-F238E27FC236}">
                <a16:creationId xmlns:a16="http://schemas.microsoft.com/office/drawing/2014/main" id="{AC5D5530-DC0D-40C4-9AEB-CF4523ED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Data Mining Function: (1) Generalization</a:t>
            </a:r>
            <a:endParaRPr lang="zh-TW" altLang="en-US" sz="2800">
              <a:ea typeface="新細明體" panose="02020500000000000000" pitchFamily="18" charset="-120"/>
            </a:endParaRPr>
          </a:p>
        </p:txBody>
      </p:sp>
      <p:sp>
        <p:nvSpPr>
          <p:cNvPr id="45060" name="內容版面配置區 2">
            <a:extLst>
              <a:ext uri="{FF2B5EF4-FFF2-40B4-BE49-F238E27FC236}">
                <a16:creationId xmlns:a16="http://schemas.microsoft.com/office/drawing/2014/main" id="{CB52E9CF-C304-4C78-8EBE-AD5C66060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7360328" cy="510540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Characterization</a:t>
            </a:r>
          </a:p>
          <a:p>
            <a:pPr lvl="1"/>
            <a:r>
              <a:rPr lang="en-US" altLang="zh-TW" sz="2000" b="1" dirty="0">
                <a:solidFill>
                  <a:srgbClr val="FF0000"/>
                </a:solidFill>
                <a:ea typeface="新細明體" panose="02020500000000000000" pitchFamily="18" charset="-120"/>
              </a:rPr>
              <a:t>Summarization</a:t>
            </a:r>
            <a:r>
              <a:rPr lang="en-US" altLang="zh-TW" sz="2000" dirty="0">
                <a:ea typeface="新細明體" panose="02020500000000000000" pitchFamily="18" charset="-120"/>
              </a:rPr>
              <a:t> of the </a:t>
            </a:r>
            <a:r>
              <a:rPr lang="en-US" altLang="zh-TW" sz="2000" u="sng" dirty="0">
                <a:solidFill>
                  <a:srgbClr val="0000FF"/>
                </a:solidFill>
                <a:ea typeface="新細明體" panose="02020500000000000000" pitchFamily="18" charset="-120"/>
              </a:rPr>
              <a:t>general characteristics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or </a:t>
            </a:r>
            <a:r>
              <a:rPr lang="en-US" altLang="zh-TW" sz="2000" u="sng" dirty="0">
                <a:ea typeface="新細明體" panose="02020500000000000000" pitchFamily="18" charset="-120"/>
              </a:rPr>
              <a:t>features of a target class</a:t>
            </a:r>
            <a:r>
              <a:rPr lang="en-US" altLang="zh-TW" sz="2000" dirty="0">
                <a:ea typeface="新細明體" panose="02020500000000000000" pitchFamily="18" charset="-120"/>
              </a:rPr>
              <a:t> of data.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Example: </a:t>
            </a:r>
            <a:r>
              <a:rPr lang="en-US" altLang="zh-TW" sz="1850" dirty="0">
                <a:ea typeface="新細明體" panose="02020500000000000000" pitchFamily="18" charset="-120"/>
              </a:rPr>
              <a:t>The features of customers who spend more than $1,000 (large customers) are extracted from the database </a:t>
            </a:r>
          </a:p>
          <a:p>
            <a:pPr lvl="2"/>
            <a:r>
              <a:rPr lang="en-US" altLang="zh-TW" sz="1650" dirty="0">
                <a:ea typeface="新細明體" panose="02020500000000000000" pitchFamily="18" charset="-120"/>
              </a:rPr>
              <a:t>Age in 40 - 50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Have a job</a:t>
            </a: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Good credit rating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r>
              <a:rPr lang="en-US" altLang="zh-TW" sz="2400" dirty="0">
                <a:ea typeface="新細明體" panose="02020500000000000000" pitchFamily="18" charset="-120"/>
              </a:rPr>
              <a:t>The output of data characterization can be presented in various forms: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Pie charts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Bar charts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Curve …</a:t>
            </a:r>
          </a:p>
          <a:p>
            <a:endParaRPr lang="zh-TW" altLang="en-US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344F4155-7233-4BCD-B595-208F6A1BB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457200"/>
            <a:ext cx="81534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Why Data Mining? 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FBDA3CF-34CE-4C72-8CAA-5EFA60DAC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1054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The Explosive Growth of Data: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terabytes to yottabytes</a:t>
            </a:r>
          </a:p>
          <a:p>
            <a:pPr lvl="1">
              <a:lnSpc>
                <a:spcPct val="13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Data collection and data availability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Automated data collection tools, database systems, Web, computerized society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Major sources of abundant data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Business: Web, e-commerce, transactions, stocks, …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Science: Remote sensing, bioinformatics, scientific simulation, …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Society and everyone: news, digital cameras, YouTube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u="sng" dirty="0">
                <a:solidFill>
                  <a:srgbClr val="FF0000"/>
                </a:solidFill>
                <a:ea typeface="新細明體" panose="02020500000000000000" pitchFamily="18" charset="-120"/>
              </a:rPr>
              <a:t>We are drowning in data, but starving for knowledge!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“Necessity is the mother of invention”</a:t>
            </a:r>
            <a:r>
              <a:rPr lang="en-US" altLang="zh-TW" sz="2000" dirty="0">
                <a:ea typeface="新細明體" panose="02020500000000000000" pitchFamily="18" charset="-120"/>
                <a:cs typeface="Tahoma" panose="020B0604030504040204" pitchFamily="34" charset="0"/>
              </a:rPr>
              <a:t>—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Data mining—Automated analysis of massive data sets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標題 1">
            <a:extLst>
              <a:ext uri="{FF2B5EF4-FFF2-40B4-BE49-F238E27FC236}">
                <a16:creationId xmlns:a16="http://schemas.microsoft.com/office/drawing/2014/main" id="{422689F1-7253-436F-9515-46549238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Data Mining Function: (1) Generalization</a:t>
            </a:r>
            <a:endParaRPr lang="zh-TW" altLang="en-US" sz="2800" dirty="0">
              <a:ea typeface="新細明體" panose="02020500000000000000" pitchFamily="18" charset="-120"/>
            </a:endParaRPr>
          </a:p>
        </p:txBody>
      </p:sp>
      <p:sp>
        <p:nvSpPr>
          <p:cNvPr id="46084" name="內容版面配置區 2">
            <a:extLst>
              <a:ext uri="{FF2B5EF4-FFF2-40B4-BE49-F238E27FC236}">
                <a16:creationId xmlns:a16="http://schemas.microsoft.com/office/drawing/2014/main" id="{4EB78EE7-B474-40C9-B8AB-BAC56F93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Discrimination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Comparing the target class with one or a set of comparative classes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Example: A comparison should be made in the database between all customers who regularly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(more than 2 times per month) </a:t>
            </a:r>
            <a:r>
              <a:rPr lang="en-US" altLang="zh-TW" sz="2000" dirty="0">
                <a:ea typeface="新細明體" panose="02020500000000000000" pitchFamily="18" charset="-120"/>
              </a:rPr>
              <a:t>purchase computer products and those who occasionally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(less than 3 times per year) </a:t>
            </a:r>
            <a:r>
              <a:rPr lang="en-US" altLang="zh-TW" sz="2000" dirty="0">
                <a:ea typeface="新細明體" panose="02020500000000000000" pitchFamily="18" charset="-120"/>
              </a:rPr>
              <a:t>purchase such products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Features</a:t>
            </a:r>
          </a:p>
          <a:p>
            <a:pPr lvl="2">
              <a:lnSpc>
                <a:spcPct val="120000"/>
              </a:lnSpc>
            </a:pPr>
            <a:r>
              <a:rPr lang="en-US" altLang="zh-TW" sz="1850" dirty="0">
                <a:ea typeface="新細明體" panose="02020500000000000000" pitchFamily="18" charset="-120"/>
              </a:rPr>
              <a:t>80% of frequent buyers are between 20 - 40 years old and have a college education</a:t>
            </a:r>
          </a:p>
          <a:p>
            <a:pPr lvl="2">
              <a:lnSpc>
                <a:spcPct val="120000"/>
              </a:lnSpc>
            </a:pPr>
            <a:r>
              <a:rPr lang="en-US" altLang="zh-TW" sz="1850" dirty="0">
                <a:ea typeface="新細明體" panose="02020500000000000000" pitchFamily="18" charset="-120"/>
              </a:rPr>
              <a:t>60% of occasional purchasers are too old or too young and have no college education</a:t>
            </a:r>
          </a:p>
          <a:p>
            <a:pPr lvl="1">
              <a:lnSpc>
                <a:spcPct val="12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1">
              <a:lnSpc>
                <a:spcPct val="12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D604DB1A-0887-4345-99A1-61DAE1349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Data Mining Function: (2) Association and Correlation Analysis</a:t>
            </a:r>
            <a:endParaRPr lang="en-US" altLang="zh-TW" dirty="0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0D27747-6554-4F87-BFE2-7212A5342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TW" dirty="0"/>
              <a:t>Frequent itemset (or Frequent patterns)</a:t>
            </a:r>
          </a:p>
          <a:p>
            <a:pPr lvl="1">
              <a:lnSpc>
                <a:spcPct val="130000"/>
              </a:lnSpc>
            </a:pPr>
            <a:r>
              <a:rPr lang="en-US" altLang="zh-TW" dirty="0"/>
              <a:t>A set of items that frequently appear together in a transactional data set (e.g. milk and bread)</a:t>
            </a:r>
          </a:p>
          <a:p>
            <a:pPr>
              <a:lnSpc>
                <a:spcPct val="130000"/>
              </a:lnSpc>
            </a:pPr>
            <a:r>
              <a:rPr lang="en-US" altLang="zh-TW" dirty="0"/>
              <a:t>Frequent subsequence</a:t>
            </a:r>
          </a:p>
          <a:p>
            <a:pPr lvl="1">
              <a:lnSpc>
                <a:spcPct val="130000"/>
              </a:lnSpc>
            </a:pPr>
            <a:r>
              <a:rPr lang="en-US" altLang="zh-TW" dirty="0"/>
              <a:t>A pattern that customers tend to purchase product A, followed by a purchase of product B</a:t>
            </a:r>
          </a:p>
          <a:p>
            <a:pPr>
              <a:lnSpc>
                <a:spcPct val="130000"/>
              </a:lnSpc>
            </a:pPr>
            <a:r>
              <a:rPr lang="en-US" altLang="zh-TW" dirty="0"/>
              <a:t>Association Analysis: </a:t>
            </a:r>
            <a:r>
              <a:rPr lang="en-US" altLang="zh-TW" dirty="0">
                <a:solidFill>
                  <a:srgbClr val="FF0000"/>
                </a:solidFill>
              </a:rPr>
              <a:t>find frequent patterns</a:t>
            </a:r>
          </a:p>
          <a:p>
            <a:pPr lvl="1">
              <a:lnSpc>
                <a:spcPct val="130000"/>
              </a:lnSpc>
            </a:pPr>
            <a:r>
              <a:rPr lang="en-US" altLang="zh-TW" dirty="0"/>
              <a:t>E.g. a sample analysis result – an association rule:</a:t>
            </a:r>
          </a:p>
          <a:p>
            <a:pPr marL="205740" lvl="1" indent="0">
              <a:lnSpc>
                <a:spcPct val="130000"/>
              </a:lnSpc>
              <a:buNone/>
            </a:pPr>
            <a:r>
              <a:rPr lang="en-US" altLang="zh-TW" dirty="0">
                <a:solidFill>
                  <a:srgbClr val="0070C0"/>
                </a:solidFill>
              </a:rPr>
              <a:t>buys(X, “computer”) =&gt; buys(X, “software”) [support = 1%, confidence = 50%]</a:t>
            </a:r>
          </a:p>
          <a:p>
            <a:pPr marL="205740" lvl="1" indent="0">
              <a:lnSpc>
                <a:spcPct val="130000"/>
              </a:lnSpc>
              <a:buNone/>
            </a:pPr>
            <a:r>
              <a:rPr lang="en-US" altLang="zh-TW" dirty="0"/>
              <a:t>(if a customer buys a computer, there is a 50% chance that she will buy software. 1% of all of the transactions under analysis showed that computer and software are purchased together. )</a:t>
            </a:r>
          </a:p>
          <a:p>
            <a:pPr lvl="1">
              <a:lnSpc>
                <a:spcPct val="130000"/>
              </a:lnSpc>
            </a:pPr>
            <a:r>
              <a:rPr lang="en-US" altLang="zh-TW" dirty="0"/>
              <a:t>Associations rules are discarded as uninteresting if they do not satisfy both a minimum support threshold and a minimum confidence threshold. </a:t>
            </a:r>
          </a:p>
          <a:p>
            <a:pPr>
              <a:lnSpc>
                <a:spcPct val="130000"/>
              </a:lnSpc>
            </a:pPr>
            <a:r>
              <a:rPr lang="en-US" altLang="zh-TW" dirty="0"/>
              <a:t>Correlation Analysis: additional analysis to </a:t>
            </a:r>
            <a:r>
              <a:rPr lang="en-US" altLang="zh-TW" dirty="0">
                <a:solidFill>
                  <a:srgbClr val="FF0000"/>
                </a:solidFill>
              </a:rPr>
              <a:t>find statistical correlations</a:t>
            </a:r>
            <a:r>
              <a:rPr lang="en-US" altLang="zh-TW" dirty="0"/>
              <a:t> between associated pairs</a:t>
            </a:r>
          </a:p>
          <a:p>
            <a:pPr>
              <a:lnSpc>
                <a:spcPct val="130000"/>
              </a:lnSpc>
            </a:pPr>
            <a:endParaRPr lang="en-US" altLang="zh-TW" dirty="0"/>
          </a:p>
          <a:p>
            <a:pPr>
              <a:lnSpc>
                <a:spcPct val="130000"/>
              </a:lnSpc>
            </a:pPr>
            <a:endParaRPr lang="en-US" altLang="zh-TW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6B46EA19-A9C2-46F3-BE61-7B1FAFB99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 Mining Function: (3) Classification</a:t>
            </a:r>
            <a:endParaRPr lang="en-US" altLang="zh-TW" dirty="0"/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EBE3727-D53F-4637-B05F-4041981D9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US" altLang="zh-TW" sz="2400" dirty="0"/>
              <a:t>Classification and label prediction  </a:t>
            </a:r>
          </a:p>
          <a:p>
            <a:pPr lvl="1">
              <a:lnSpc>
                <a:spcPct val="140000"/>
              </a:lnSpc>
            </a:pPr>
            <a:r>
              <a:rPr lang="en-US" altLang="zh-TW" sz="1800" dirty="0"/>
              <a:t>Construct models (functions) based on some training examples</a:t>
            </a:r>
          </a:p>
          <a:p>
            <a:pPr lvl="1">
              <a:lnSpc>
                <a:spcPct val="140000"/>
              </a:lnSpc>
            </a:pPr>
            <a:r>
              <a:rPr lang="en-US" altLang="zh-TW" sz="1800" dirty="0"/>
              <a:t>Describe and distinguish classes or concepts for future prediction</a:t>
            </a:r>
          </a:p>
          <a:p>
            <a:pPr lvl="2">
              <a:lnSpc>
                <a:spcPct val="140000"/>
              </a:lnSpc>
            </a:pPr>
            <a:r>
              <a:rPr lang="en-US" altLang="zh-TW" sz="1600" dirty="0"/>
              <a:t>E.g., classify countries based on (climate), or classify cars based on (gas mileage)</a:t>
            </a:r>
          </a:p>
          <a:p>
            <a:pPr lvl="1">
              <a:lnSpc>
                <a:spcPct val="140000"/>
              </a:lnSpc>
            </a:pPr>
            <a:r>
              <a:rPr lang="en-US" altLang="zh-TW" sz="1800" dirty="0"/>
              <a:t>Predict some unknown class labels</a:t>
            </a:r>
          </a:p>
          <a:p>
            <a:pPr lvl="1">
              <a:lnSpc>
                <a:spcPct val="140000"/>
              </a:lnSpc>
            </a:pPr>
            <a:r>
              <a:rPr lang="en-US" altLang="zh-TW" sz="1800" dirty="0"/>
              <a:t>The model can be represented in </a:t>
            </a:r>
            <a:r>
              <a:rPr lang="en-US" altLang="zh-TW" sz="1800" dirty="0">
                <a:solidFill>
                  <a:srgbClr val="FF0000"/>
                </a:solidFill>
              </a:rPr>
              <a:t>classification (IF-THEN) rules, decision trees, neural networks, etc.  </a:t>
            </a:r>
          </a:p>
          <a:p>
            <a:pPr>
              <a:lnSpc>
                <a:spcPct val="140000"/>
              </a:lnSpc>
            </a:pPr>
            <a:r>
              <a:rPr lang="en-US" altLang="zh-TW" sz="2400" dirty="0"/>
              <a:t>Typical methods</a:t>
            </a:r>
          </a:p>
          <a:p>
            <a:pPr lvl="1">
              <a:lnSpc>
                <a:spcPct val="140000"/>
              </a:lnSpc>
            </a:pPr>
            <a:r>
              <a:rPr lang="en-US" altLang="zh-TW" sz="1800" dirty="0"/>
              <a:t>Decision trees, naïve Bayesian classification, support vector machines, neural networks, rule-based classification, pattern-based classification, logistic regression, …</a:t>
            </a:r>
          </a:p>
          <a:p>
            <a:pPr>
              <a:lnSpc>
                <a:spcPct val="140000"/>
              </a:lnSpc>
            </a:pPr>
            <a:r>
              <a:rPr lang="en-US" altLang="zh-TW" sz="2400" dirty="0"/>
              <a:t>Typical applications:</a:t>
            </a:r>
          </a:p>
          <a:p>
            <a:pPr lvl="1">
              <a:lnSpc>
                <a:spcPct val="140000"/>
              </a:lnSpc>
            </a:pPr>
            <a:r>
              <a:rPr lang="en-US" altLang="zh-TW" sz="1800" dirty="0"/>
              <a:t>Credit card fraud detection, direct marketing, classifying stars, diseases,  web-pages, …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>
            <a:extLst>
              <a:ext uri="{FF2B5EF4-FFF2-40B4-BE49-F238E27FC236}">
                <a16:creationId xmlns:a16="http://schemas.microsoft.com/office/drawing/2014/main" id="{A9FAA039-B139-43FE-8BBA-C6779900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Predictive analysis</a:t>
            </a:r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E31C059-3592-431A-A98B-D09705B31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04" name="Picture 2" descr="f01-09-9780123814791.jpg">
            <a:extLst>
              <a:ext uri="{FF2B5EF4-FFF2-40B4-BE49-F238E27FC236}">
                <a16:creationId xmlns:a16="http://schemas.microsoft.com/office/drawing/2014/main" id="{DB49C03F-0A62-415C-A142-28C83626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99" y="1600200"/>
            <a:ext cx="7102474" cy="434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4">
            <a:extLst>
              <a:ext uri="{FF2B5EF4-FFF2-40B4-BE49-F238E27FC236}">
                <a16:creationId xmlns:a16="http://schemas.microsoft.com/office/drawing/2014/main" id="{1CFD9C24-7946-4F49-BFE3-03468541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353" y="5948957"/>
            <a:ext cx="720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1" dirty="0">
                <a:latin typeface="Arial" panose="020B0604020202020204" pitchFamily="34" charset="0"/>
                <a:ea typeface="新細明體" panose="02020500000000000000" pitchFamily="18" charset="-120"/>
              </a:rPr>
              <a:t>Figure 1.9 </a:t>
            </a:r>
            <a:r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  <a:t>A classification model can be represented in various forms: (a) IF-THEN rules, (b) a decision tree, or (c) a neural network.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A4741E5B-F822-4379-8E10-FD363F70E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 Mining Function: (4) Cluster Analysis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BE84F13-2A7D-456D-8101-8D4D9A574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Unsupervised learning </a:t>
            </a:r>
            <a:r>
              <a:rPr lang="en-US" altLang="zh-TW" sz="2400" dirty="0"/>
              <a:t>(i.e., </a:t>
            </a:r>
            <a:r>
              <a:rPr lang="en-US" altLang="zh-TW" sz="2400" dirty="0">
                <a:solidFill>
                  <a:srgbClr val="FF0000"/>
                </a:solidFill>
              </a:rPr>
              <a:t>Class label is unknown</a:t>
            </a:r>
            <a:r>
              <a:rPr lang="en-US" altLang="zh-TW" sz="2400" dirty="0"/>
              <a:t>)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Group data to form new categories (i.e., clusters), e.g., cluster houses to find distribution patterns</a:t>
            </a:r>
          </a:p>
          <a:p>
            <a:pPr>
              <a:lnSpc>
                <a:spcPct val="13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Principle: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Maximizing intra-class similarity &amp; minimizing interclass similarity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Many methods and applications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>
            <a:extLst>
              <a:ext uri="{FF2B5EF4-FFF2-40B4-BE49-F238E27FC236}">
                <a16:creationId xmlns:a16="http://schemas.microsoft.com/office/drawing/2014/main" id="{75363F3C-B80D-4181-8988-36349FE3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Example of cluster analysis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54275" name="Picture 2" descr="f01-10-9780123814791.jpg">
            <a:extLst>
              <a:ext uri="{FF2B5EF4-FFF2-40B4-BE49-F238E27FC236}">
                <a16:creationId xmlns:a16="http://schemas.microsoft.com/office/drawing/2014/main" id="{A3BEE146-2A11-4162-81D6-BA36298E6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47800"/>
            <a:ext cx="5964238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>
            <a:extLst>
              <a:ext uri="{FF2B5EF4-FFF2-40B4-BE49-F238E27FC236}">
                <a16:creationId xmlns:a16="http://schemas.microsoft.com/office/drawing/2014/main" id="{44077309-2303-49B5-9080-B58B0A270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027738"/>
            <a:ext cx="720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1">
                <a:latin typeface="Arial" panose="020B0604020202020204" pitchFamily="34" charset="0"/>
                <a:ea typeface="新細明體" panose="02020500000000000000" pitchFamily="18" charset="-120"/>
              </a:rPr>
              <a:t>Figure 1.10 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A 2-D plot of customer data with respect to customer locations in a city, showing three data clusters.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>
            <a:extLst>
              <a:ext uri="{FF2B5EF4-FFF2-40B4-BE49-F238E27FC236}">
                <a16:creationId xmlns:a16="http://schemas.microsoft.com/office/drawing/2014/main" id="{AB017C64-2C49-4730-83BF-955B06F76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 Mining Function: (5) Outlier Analysis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957A761-8B68-4141-B0CB-78FBB685E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2800" dirty="0"/>
              <a:t>Outlier analysis</a:t>
            </a:r>
          </a:p>
          <a:p>
            <a:pPr lvl="1">
              <a:lnSpc>
                <a:spcPct val="130000"/>
              </a:lnSpc>
            </a:pPr>
            <a:r>
              <a:rPr lang="en-US" altLang="zh-TW" sz="2000" dirty="0"/>
              <a:t>Outlier: A data object that does not comply with the general behavior of the data</a:t>
            </a:r>
          </a:p>
          <a:p>
            <a:pPr lvl="1">
              <a:lnSpc>
                <a:spcPct val="130000"/>
              </a:lnSpc>
            </a:pPr>
            <a:r>
              <a:rPr lang="en-US" altLang="zh-TW" sz="2000" dirty="0">
                <a:solidFill>
                  <a:srgbClr val="FF0000"/>
                </a:solidFill>
              </a:rPr>
              <a:t>Outliers are usually discarded as noise or exceptions. </a:t>
            </a:r>
          </a:p>
          <a:p>
            <a:pPr lvl="1">
              <a:lnSpc>
                <a:spcPct val="130000"/>
              </a:lnSpc>
            </a:pPr>
            <a:r>
              <a:rPr lang="en-US" altLang="zh-TW" sz="2000" dirty="0"/>
              <a:t>Methods: by product of clustering or regression analysis, …</a:t>
            </a:r>
          </a:p>
          <a:p>
            <a:pPr lvl="1">
              <a:lnSpc>
                <a:spcPct val="130000"/>
              </a:lnSpc>
            </a:pPr>
            <a:r>
              <a:rPr lang="en-US" altLang="zh-TW" sz="2000" dirty="0"/>
              <a:t>Useful in fraud detection, rare events analysis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E33A8D25-CA56-40E2-A6F8-3DD978305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Time and Ordering: Sequential Pattern, Trend and Evolution Analysis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1E955A4-21A9-42A8-A782-FAD9C3F09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2400" dirty="0"/>
              <a:t>Sequence, trend and evolution analysis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Trend, time-series, and deviation analysis: e.g., regression and value prediction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Sequential pattern mining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e.g., first buy digital camera, then buy </a:t>
            </a:r>
            <a:r>
              <a:rPr lang="en-US" altLang="zh-TW" sz="1600" dirty="0">
                <a:sym typeface="Wingdings" panose="05000000000000000000" pitchFamily="2" charset="2"/>
              </a:rPr>
              <a:t>large SD memory cards</a:t>
            </a:r>
            <a:endParaRPr lang="en-US" altLang="zh-TW" sz="1600" dirty="0"/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Periodicity analysis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Motifs and biological sequence analysis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Approximate and consecutive motifs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Similarity-based analysis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Mining data streams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Ordered, time-varying, potentially infinite, data streams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261E5BF6-27A0-4B08-A512-D6F23E163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 and Network Analysis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AF2357D-D07C-4422-9E0A-42F87BAAC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US" altLang="zh-TW" sz="2400" dirty="0"/>
              <a:t>Graph mining</a:t>
            </a:r>
          </a:p>
          <a:p>
            <a:pPr lvl="1">
              <a:lnSpc>
                <a:spcPct val="140000"/>
              </a:lnSpc>
            </a:pPr>
            <a:r>
              <a:rPr lang="en-US" altLang="zh-TW" sz="2000" dirty="0"/>
              <a:t>Finding frequent subgraphs (e.g., chemical compounds), trees (XML), substructures (web fragments)</a:t>
            </a:r>
          </a:p>
          <a:p>
            <a:pPr>
              <a:lnSpc>
                <a:spcPct val="140000"/>
              </a:lnSpc>
            </a:pPr>
            <a:r>
              <a:rPr lang="en-US" altLang="zh-TW" sz="2400" dirty="0"/>
              <a:t>Information network analysis</a:t>
            </a:r>
          </a:p>
          <a:p>
            <a:pPr lvl="1">
              <a:lnSpc>
                <a:spcPct val="140000"/>
              </a:lnSpc>
            </a:pPr>
            <a:r>
              <a:rPr lang="en-US" altLang="zh-TW" sz="2000" dirty="0"/>
              <a:t>Social networks: actors (objects, nodes) and relationships (edges)</a:t>
            </a:r>
          </a:p>
          <a:p>
            <a:pPr lvl="2">
              <a:lnSpc>
                <a:spcPct val="140000"/>
              </a:lnSpc>
            </a:pPr>
            <a:r>
              <a:rPr lang="en-US" altLang="zh-TW" sz="1800" dirty="0"/>
              <a:t>e.g., author networks in CS, terrorist networks</a:t>
            </a:r>
          </a:p>
          <a:p>
            <a:pPr lvl="1">
              <a:lnSpc>
                <a:spcPct val="140000"/>
              </a:lnSpc>
            </a:pPr>
            <a:r>
              <a:rPr lang="en-US" altLang="zh-TW" sz="2000" dirty="0"/>
              <a:t>Multiple heterogeneous networks</a:t>
            </a:r>
          </a:p>
          <a:p>
            <a:pPr lvl="2">
              <a:lnSpc>
                <a:spcPct val="140000"/>
              </a:lnSpc>
            </a:pPr>
            <a:r>
              <a:rPr lang="en-US" altLang="zh-TW" sz="1800" dirty="0"/>
              <a:t>A person could be multiple information networks: friends, family, classmates, …</a:t>
            </a:r>
          </a:p>
          <a:p>
            <a:pPr lvl="1">
              <a:lnSpc>
                <a:spcPct val="140000"/>
              </a:lnSpc>
            </a:pPr>
            <a:r>
              <a:rPr lang="en-US" altLang="zh-TW" sz="2000" dirty="0"/>
              <a:t>Links carry a lot of semantic information: Link mining</a:t>
            </a:r>
          </a:p>
          <a:p>
            <a:pPr>
              <a:lnSpc>
                <a:spcPct val="140000"/>
              </a:lnSpc>
            </a:pPr>
            <a:r>
              <a:rPr lang="en-US" altLang="zh-TW" sz="2400" dirty="0"/>
              <a:t>Web mining</a:t>
            </a:r>
          </a:p>
          <a:p>
            <a:pPr lvl="1">
              <a:lnSpc>
                <a:spcPct val="140000"/>
              </a:lnSpc>
            </a:pPr>
            <a:r>
              <a:rPr lang="en-US" altLang="zh-TW" sz="2000" dirty="0"/>
              <a:t>Web is a big information network: from PageRank to Google</a:t>
            </a:r>
          </a:p>
          <a:p>
            <a:pPr lvl="1">
              <a:lnSpc>
                <a:spcPct val="140000"/>
              </a:lnSpc>
            </a:pPr>
            <a:r>
              <a:rPr lang="en-US" altLang="zh-TW" sz="2000" dirty="0"/>
              <a:t>Analysis of Web information networks</a:t>
            </a:r>
          </a:p>
          <a:p>
            <a:pPr lvl="2">
              <a:lnSpc>
                <a:spcPct val="140000"/>
              </a:lnSpc>
            </a:pPr>
            <a:r>
              <a:rPr lang="en-US" altLang="zh-TW" sz="1800" dirty="0"/>
              <a:t>Web community discovery, opinion mining, usage mining, 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4BD40E9B-A913-4DD0-B752-B12DB1FEB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All of the Patterns Interesting? (1/3)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8D4C1D8-3EF2-454A-8186-8AC6F0B3B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524000"/>
            <a:ext cx="84582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Are all mined knowledge interesting?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One can mine tremendous amount of “patterns” and knowledge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Some may fit only certain dimension space (time, location, …)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Some may not be representative, may be transient, …</a:t>
            </a:r>
          </a:p>
          <a:p>
            <a:pPr>
              <a:lnSpc>
                <a:spcPct val="12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Interesting patterns = knowledge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Easily understand by humans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Valid on new or test data with some degree of certainty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Potentially useful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Novel</a:t>
            </a:r>
          </a:p>
          <a:p>
            <a:pPr eaLnBrk="1" hangingPunct="1">
              <a:lnSpc>
                <a:spcPct val="12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33681-EA72-4F2D-9AB4-7F12E7FF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Volume Units</a:t>
            </a:r>
            <a:endParaRPr lang="zh-TW" altLang="en-US" dirty="0"/>
          </a:p>
        </p:txBody>
      </p:sp>
      <p:pic>
        <p:nvPicPr>
          <p:cNvPr id="2050" name="Picture 2" descr="Dr. Kushal Pathak på Twitter: &quot;Studying introduction to #Bigdata. Only now  I learned units beyond PetaByte.. https://t.co/13Mk2IH75A&quot; / Twitter">
            <a:extLst>
              <a:ext uri="{FF2B5EF4-FFF2-40B4-BE49-F238E27FC236}">
                <a16:creationId xmlns:a16="http://schemas.microsoft.com/office/drawing/2014/main" id="{6BE2815A-DF17-40F6-91F8-1CB23B09B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12" y="1446981"/>
            <a:ext cx="7315200" cy="50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12BB21-0CD3-4CDD-8FBC-1F9030F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All of the Patterns Interesting? (2/3)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B9158B-5A46-4DD1-9B6F-5B130CE2E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US" altLang="zh-TW" sz="2800" dirty="0"/>
              <a:t>Objective measures</a:t>
            </a:r>
          </a:p>
          <a:p>
            <a:pPr lvl="1">
              <a:lnSpc>
                <a:spcPct val="140000"/>
              </a:lnSpc>
            </a:pPr>
            <a:r>
              <a:rPr lang="en-US" altLang="zh-TW" sz="2000" dirty="0"/>
              <a:t>Based on </a:t>
            </a:r>
            <a:r>
              <a:rPr lang="en-US" altLang="zh-TW" sz="2000" dirty="0">
                <a:solidFill>
                  <a:srgbClr val="FF0000"/>
                </a:solidFill>
              </a:rPr>
              <a:t>statistics and structures of patterns</a:t>
            </a:r>
            <a:r>
              <a:rPr lang="en-US" altLang="zh-TW" sz="2000" dirty="0"/>
              <a:t>, e.g., support, confidence, etc. (Rules that do not satisfy a threshold are considered uninteresting.)</a:t>
            </a:r>
          </a:p>
          <a:p>
            <a:pPr>
              <a:lnSpc>
                <a:spcPct val="140000"/>
              </a:lnSpc>
            </a:pPr>
            <a:r>
              <a:rPr lang="en-US" altLang="zh-TW" sz="2800" dirty="0"/>
              <a:t>Subjective measures</a:t>
            </a:r>
          </a:p>
          <a:p>
            <a:pPr lvl="1">
              <a:lnSpc>
                <a:spcPct val="140000"/>
              </a:lnSpc>
            </a:pPr>
            <a:r>
              <a:rPr lang="en-US" altLang="zh-TW" sz="2000" dirty="0"/>
              <a:t>Reflect the </a:t>
            </a:r>
            <a:r>
              <a:rPr lang="en-US" altLang="zh-TW" sz="2000" dirty="0">
                <a:solidFill>
                  <a:srgbClr val="FF0000"/>
                </a:solidFill>
              </a:rPr>
              <a:t>needs and interests </a:t>
            </a:r>
            <a:r>
              <a:rPr lang="en-US" altLang="zh-TW" sz="2000" dirty="0"/>
              <a:t>of a particular user.</a:t>
            </a:r>
          </a:p>
          <a:p>
            <a:pPr lvl="2">
              <a:lnSpc>
                <a:spcPct val="140000"/>
              </a:lnSpc>
            </a:pPr>
            <a:r>
              <a:rPr lang="en-US" altLang="zh-TW" sz="1800" dirty="0"/>
              <a:t>e.g. A marketing manager is only interested in characteristics of customers who shop frequently.</a:t>
            </a:r>
          </a:p>
          <a:p>
            <a:pPr lvl="1">
              <a:lnSpc>
                <a:spcPct val="140000"/>
              </a:lnSpc>
            </a:pPr>
            <a:r>
              <a:rPr lang="en-US" altLang="zh-TW" sz="2000" dirty="0"/>
              <a:t>Based on </a:t>
            </a:r>
            <a:r>
              <a:rPr lang="en-US" altLang="zh-TW" sz="2000" dirty="0">
                <a:solidFill>
                  <a:srgbClr val="FF0000"/>
                </a:solidFill>
              </a:rPr>
              <a:t>user’s belief</a:t>
            </a:r>
            <a:r>
              <a:rPr lang="en-US" altLang="zh-TW" sz="2000" dirty="0"/>
              <a:t> in the data.</a:t>
            </a:r>
          </a:p>
          <a:p>
            <a:pPr lvl="2">
              <a:lnSpc>
                <a:spcPct val="140000"/>
              </a:lnSpc>
            </a:pPr>
            <a:r>
              <a:rPr lang="en-US" altLang="zh-TW" sz="1800" dirty="0"/>
              <a:t> e.g., Patterns are interesting if they are unexpected, or can be used for strategic planning, etc.</a:t>
            </a:r>
          </a:p>
          <a:p>
            <a:pPr>
              <a:lnSpc>
                <a:spcPct val="140000"/>
              </a:lnSpc>
            </a:pPr>
            <a:r>
              <a:rPr lang="en-US" altLang="zh-TW" sz="2800" dirty="0"/>
              <a:t>Objective and subjective measures need to be combined.</a:t>
            </a:r>
          </a:p>
          <a:p>
            <a:pPr>
              <a:lnSpc>
                <a:spcPct val="140000"/>
              </a:lnSpc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48128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05050AE6-C433-475C-A4DC-35793066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All of the Patterns Interesting? (3/3)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FB4147-295C-4651-9E94-8155725FA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2400" dirty="0"/>
              <a:t>Find </a:t>
            </a:r>
            <a:r>
              <a:rPr lang="en-US" altLang="zh-TW" sz="2400" dirty="0">
                <a:solidFill>
                  <a:srgbClr val="FF0000"/>
                </a:solidFill>
              </a:rPr>
              <a:t>all</a:t>
            </a:r>
            <a:r>
              <a:rPr lang="en-US" altLang="zh-TW" sz="2400" dirty="0"/>
              <a:t> the interesting patterns: </a:t>
            </a:r>
            <a:r>
              <a:rPr lang="en-US" altLang="zh-TW" sz="2400" dirty="0">
                <a:solidFill>
                  <a:srgbClr val="FF0000"/>
                </a:solidFill>
              </a:rPr>
              <a:t>Completeness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Unrealistic and inefficient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User-provided constraints and interestingness measures should be used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Search for </a:t>
            </a:r>
            <a:r>
              <a:rPr lang="en-US" altLang="zh-TW" sz="2400" dirty="0">
                <a:solidFill>
                  <a:srgbClr val="FF0000"/>
                </a:solidFill>
              </a:rPr>
              <a:t>only</a:t>
            </a:r>
            <a:r>
              <a:rPr lang="en-US" altLang="zh-TW" sz="2400" dirty="0"/>
              <a:t> interesting patterns: </a:t>
            </a:r>
            <a:r>
              <a:rPr lang="en-US" altLang="zh-TW" sz="2400" dirty="0">
                <a:solidFill>
                  <a:srgbClr val="FF0000"/>
                </a:solidFill>
              </a:rPr>
              <a:t>An optimization problem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Highly desirable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No need to search through the generated patterns to identify truly interesting ones.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Measures can be used to rank the discovered patterns according their interestingness. </a:t>
            </a:r>
          </a:p>
          <a:p>
            <a:pPr>
              <a:lnSpc>
                <a:spcPct val="130000"/>
              </a:lnSpc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2438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>
            <a:extLst>
              <a:ext uri="{FF2B5EF4-FFF2-40B4-BE49-F238E27FC236}">
                <a16:creationId xmlns:a16="http://schemas.microsoft.com/office/drawing/2014/main" id="{14271D0A-9389-4E2B-B467-581D4E647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Mining: Confluence of Multiple Disciplines </a:t>
            </a:r>
          </a:p>
        </p:txBody>
      </p:sp>
      <p:sp>
        <p:nvSpPr>
          <p:cNvPr id="66564" name="Oval 19">
            <a:extLst>
              <a:ext uri="{FF2B5EF4-FFF2-40B4-BE49-F238E27FC236}">
                <a16:creationId xmlns:a16="http://schemas.microsoft.com/office/drawing/2014/main" id="{007C4E88-87B7-4CAF-8BD6-B066463B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367" y="3653161"/>
            <a:ext cx="2286000" cy="1066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>
                <a:ea typeface="新細明體" panose="02020500000000000000" pitchFamily="18" charset="-120"/>
              </a:rPr>
              <a:t>Data Mining</a:t>
            </a:r>
          </a:p>
        </p:txBody>
      </p:sp>
      <p:sp>
        <p:nvSpPr>
          <p:cNvPr id="66565" name="Line 13">
            <a:extLst>
              <a:ext uri="{FF2B5EF4-FFF2-40B4-BE49-F238E27FC236}">
                <a16:creationId xmlns:a16="http://schemas.microsoft.com/office/drawing/2014/main" id="{5A894DBF-76D4-4C5C-BBF8-E1E222806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567" y="4110361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6566" name="Line 14">
            <a:extLst>
              <a:ext uri="{FF2B5EF4-FFF2-40B4-BE49-F238E27FC236}">
                <a16:creationId xmlns:a16="http://schemas.microsoft.com/office/drawing/2014/main" id="{0C15F423-0570-4AAF-A143-B65983BDB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367" y="2891161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6567" name="Line 15">
            <a:extLst>
              <a:ext uri="{FF2B5EF4-FFF2-40B4-BE49-F238E27FC236}">
                <a16:creationId xmlns:a16="http://schemas.microsoft.com/office/drawing/2014/main" id="{1E2536F5-AB63-41E4-9B58-1DD7A969D5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0167" y="2814961"/>
            <a:ext cx="1905000" cy="838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6568" name="Line 16">
            <a:extLst>
              <a:ext uri="{FF2B5EF4-FFF2-40B4-BE49-F238E27FC236}">
                <a16:creationId xmlns:a16="http://schemas.microsoft.com/office/drawing/2014/main" id="{A5C4D882-61E7-4659-8F53-5BC78CCCE7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8367" y="4110361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6569" name="Line 17">
            <a:extLst>
              <a:ext uri="{FF2B5EF4-FFF2-40B4-BE49-F238E27FC236}">
                <a16:creationId xmlns:a16="http://schemas.microsoft.com/office/drawing/2014/main" id="{A98FC089-21A6-4F72-8891-76EFCEC40E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2567" y="4643761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6570" name="Line 18">
            <a:extLst>
              <a:ext uri="{FF2B5EF4-FFF2-40B4-BE49-F238E27FC236}">
                <a16:creationId xmlns:a16="http://schemas.microsoft.com/office/drawing/2014/main" id="{39261E29-2353-4A52-91BA-8A1122BB70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767" y="4643761"/>
            <a:ext cx="160020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6571" name="Oval 21">
            <a:extLst>
              <a:ext uri="{FF2B5EF4-FFF2-40B4-BE49-F238E27FC236}">
                <a16:creationId xmlns:a16="http://schemas.microsoft.com/office/drawing/2014/main" id="{70062C36-D0F1-4211-A31D-23B2CB6FB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167" y="2052961"/>
            <a:ext cx="2057400" cy="838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Machine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Learning</a:t>
            </a:r>
          </a:p>
        </p:txBody>
      </p:sp>
      <p:sp>
        <p:nvSpPr>
          <p:cNvPr id="66572" name="Oval 22">
            <a:extLst>
              <a:ext uri="{FF2B5EF4-FFF2-40B4-BE49-F238E27FC236}">
                <a16:creationId xmlns:a16="http://schemas.microsoft.com/office/drawing/2014/main" id="{72C2FE8B-CA37-457F-B2F7-5A9978031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767" y="2052961"/>
            <a:ext cx="2057400" cy="7620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Statistics</a:t>
            </a:r>
          </a:p>
        </p:txBody>
      </p:sp>
      <p:sp>
        <p:nvSpPr>
          <p:cNvPr id="66573" name="Oval 23">
            <a:extLst>
              <a:ext uri="{FF2B5EF4-FFF2-40B4-BE49-F238E27FC236}">
                <a16:creationId xmlns:a16="http://schemas.microsoft.com/office/drawing/2014/main" id="{E764820E-11E1-412B-9B30-BDF96FDE4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67" y="3729361"/>
            <a:ext cx="2057400" cy="838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Applications</a:t>
            </a:r>
          </a:p>
        </p:txBody>
      </p:sp>
      <p:sp>
        <p:nvSpPr>
          <p:cNvPr id="66574" name="Oval 24">
            <a:extLst>
              <a:ext uri="{FF2B5EF4-FFF2-40B4-BE49-F238E27FC236}">
                <a16:creationId xmlns:a16="http://schemas.microsoft.com/office/drawing/2014/main" id="{C3952203-0C31-420E-ABFB-8BD98FF2A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67" y="5177161"/>
            <a:ext cx="2057400" cy="838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Algorithms</a:t>
            </a:r>
          </a:p>
        </p:txBody>
      </p:sp>
      <p:sp>
        <p:nvSpPr>
          <p:cNvPr id="66575" name="Oval 25">
            <a:extLst>
              <a:ext uri="{FF2B5EF4-FFF2-40B4-BE49-F238E27FC236}">
                <a16:creationId xmlns:a16="http://schemas.microsoft.com/office/drawing/2014/main" id="{4359DA4A-353B-4174-9505-54C82C58A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567" y="2052961"/>
            <a:ext cx="2057400" cy="838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Pattern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Recognition</a:t>
            </a:r>
          </a:p>
        </p:txBody>
      </p:sp>
      <p:sp>
        <p:nvSpPr>
          <p:cNvPr id="66576" name="Oval 26">
            <a:extLst>
              <a:ext uri="{FF2B5EF4-FFF2-40B4-BE49-F238E27FC236}">
                <a16:creationId xmlns:a16="http://schemas.microsoft.com/office/drawing/2014/main" id="{5107CE99-E3FC-4F7F-9499-12761DEDA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167" y="5329561"/>
            <a:ext cx="2057400" cy="838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High-Performance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Computing</a:t>
            </a:r>
          </a:p>
        </p:txBody>
      </p:sp>
      <p:sp>
        <p:nvSpPr>
          <p:cNvPr id="66577" name="Oval 27">
            <a:extLst>
              <a:ext uri="{FF2B5EF4-FFF2-40B4-BE49-F238E27FC236}">
                <a16:creationId xmlns:a16="http://schemas.microsoft.com/office/drawing/2014/main" id="{80E4C59E-D71C-4397-B348-0CC71ABB8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167" y="3653161"/>
            <a:ext cx="2057400" cy="838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Visualization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66578" name="Line 28">
            <a:extLst>
              <a:ext uri="{FF2B5EF4-FFF2-40B4-BE49-F238E27FC236}">
                <a16:creationId xmlns:a16="http://schemas.microsoft.com/office/drawing/2014/main" id="{0BB137F3-77FE-43F3-A936-F45385FE9D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69167" y="4719961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6579" name="Oval 30">
            <a:extLst>
              <a:ext uri="{FF2B5EF4-FFF2-40B4-BE49-F238E27FC236}">
                <a16:creationId xmlns:a16="http://schemas.microsoft.com/office/drawing/2014/main" id="{8F926C4E-7FCB-405F-B28D-BAC0130DC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567" y="5253361"/>
            <a:ext cx="2057400" cy="838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Database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Technology</a:t>
            </a:r>
          </a:p>
        </p:txBody>
      </p:sp>
      <p:sp>
        <p:nvSpPr>
          <p:cNvPr id="66580" name="Line 31">
            <a:extLst>
              <a:ext uri="{FF2B5EF4-FFF2-40B4-BE49-F238E27FC236}">
                <a16:creationId xmlns:a16="http://schemas.microsoft.com/office/drawing/2014/main" id="{77FE0763-0964-4C9C-BDEC-17C7670FA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9167" y="2891161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>
            <a:extLst>
              <a:ext uri="{FF2B5EF4-FFF2-40B4-BE49-F238E27FC236}">
                <a16:creationId xmlns:a16="http://schemas.microsoft.com/office/drawing/2014/main" id="{C1F64DFB-4EA8-4A27-B914-881D3D8B2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Why Confluence of Multiple Disciplines?</a:t>
            </a:r>
            <a:endParaRPr lang="en-US" altLang="zh-TW" sz="3200" b="0" u="sng">
              <a:ea typeface="新細明體" panose="02020500000000000000" pitchFamily="18" charset="-120"/>
            </a:endParaRP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8A4A2BE2-F220-4213-9BD5-561E3E370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0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Tremendous amount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Algorithms must be highly scalable to handle such as tera-bytes of data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High-dimensionality of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Micro-array may have tens of thousands of dimensions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High complexity of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Data streams and sensor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Time-series data, temporal data, sequence data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Structure data, graphs, social networks and multi-linked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Heterogeneous databases and legacy databases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Spatial, spatiotemporal, multimedia, text and Web data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Software programs, scientific simulations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New and sophisticated applications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>
            <a:extLst>
              <a:ext uri="{FF2B5EF4-FFF2-40B4-BE49-F238E27FC236}">
                <a16:creationId xmlns:a16="http://schemas.microsoft.com/office/drawing/2014/main" id="{18209198-D941-4110-B252-15C3EBD2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Applications of Data Mining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29A6BF20-867D-456B-8F4B-797F5068C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TW" sz="2400" dirty="0"/>
              <a:t>Web page analysis: from web page classification, clustering to PageRank &amp; HITS algorithms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Collaborative analysis &amp; recommender systems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Basket data analysis to targeted marketing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Biological and medical data analysis: classification, cluster analysis (microarray data analysis),  biological sequence analysis, biological network analysis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Data mining and software engineering (e.g., IEEE Computer, Aug. 2009 issue)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From major dedicated data mining systems/tools (e.g., SAS, MS SQL-Server Analysis Manager, Oracle Data Mining Tools) to invisible data mining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>
            <a:extLst>
              <a:ext uri="{FF2B5EF4-FFF2-40B4-BE49-F238E27FC236}">
                <a16:creationId xmlns:a16="http://schemas.microsoft.com/office/drawing/2014/main" id="{A4FCE69E-0631-457F-935E-935240E00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Issues in Data Mining</a:t>
            </a:r>
            <a:endParaRPr lang="en-US" dirty="0"/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6BAE665D-E3A8-4D06-B72F-C06B2DE55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zh-TW" sz="2400" dirty="0"/>
              <a:t>Mining methodology and User interaction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Mining different kinds of knowledge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DM should cover a wide spectrum of data analysis and knowledge discovery tasks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Enable to use the database in different ways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Require the development of numerous data mining techniques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Interactive mining of knowledge at multiple levels of abstraction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Difficult to know exactly what will be discovered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Allow users to focus the search, refine data mining requests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Incorporation of background knowledge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Guide the discovery process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Allow discovered patterns to be expressed in concise terms and different levels of abstraction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Data mining query languages and ad hoc data mining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High-level query languages need to be developed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Should be integrated with a DB/DW query language</a:t>
            </a:r>
            <a:endParaRPr lang="en-US" altLang="zh-TW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>
            <a:extLst>
              <a:ext uri="{FF2B5EF4-FFF2-40B4-BE49-F238E27FC236}">
                <a16:creationId xmlns:a16="http://schemas.microsoft.com/office/drawing/2014/main" id="{E15F5B31-7C71-499E-A6EE-D71BCCE2D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Issues in Data Mining</a:t>
            </a:r>
            <a:endParaRPr lang="en-US" dirty="0"/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0A3139C8-3219-46A0-A5C6-EB0E819DF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altLang="zh-TW" sz="2300" dirty="0"/>
              <a:t>Presentation and visualization of results</a:t>
            </a:r>
          </a:p>
          <a:p>
            <a:pPr lvl="1">
              <a:lnSpc>
                <a:spcPct val="130000"/>
              </a:lnSpc>
            </a:pPr>
            <a:r>
              <a:rPr lang="en-US" altLang="zh-TW" sz="1950" dirty="0"/>
              <a:t>Knowledge should be easily understood and directly usable</a:t>
            </a:r>
          </a:p>
          <a:p>
            <a:pPr lvl="1">
              <a:lnSpc>
                <a:spcPct val="130000"/>
              </a:lnSpc>
            </a:pPr>
            <a:r>
              <a:rPr lang="en-US" altLang="zh-TW" sz="1950" dirty="0"/>
              <a:t>High level languages, visual representations or other expressive forms</a:t>
            </a:r>
          </a:p>
          <a:p>
            <a:pPr lvl="1">
              <a:lnSpc>
                <a:spcPct val="130000"/>
              </a:lnSpc>
            </a:pPr>
            <a:r>
              <a:rPr lang="en-US" altLang="zh-TW" sz="1950" dirty="0"/>
              <a:t>Require the DM system to adopt the above techniques</a:t>
            </a:r>
          </a:p>
          <a:p>
            <a:pPr>
              <a:lnSpc>
                <a:spcPct val="130000"/>
              </a:lnSpc>
            </a:pPr>
            <a:r>
              <a:rPr lang="en-US" altLang="zh-TW" sz="2300" dirty="0"/>
              <a:t>Handling noisy or incomplete data</a:t>
            </a:r>
          </a:p>
          <a:p>
            <a:pPr lvl="1">
              <a:lnSpc>
                <a:spcPct val="130000"/>
              </a:lnSpc>
            </a:pPr>
            <a:r>
              <a:rPr lang="en-US" altLang="zh-TW" sz="1950" dirty="0"/>
              <a:t>Require data cleaning methods and data analysis methods that can handle noise</a:t>
            </a:r>
          </a:p>
          <a:p>
            <a:pPr>
              <a:lnSpc>
                <a:spcPct val="130000"/>
              </a:lnSpc>
            </a:pPr>
            <a:r>
              <a:rPr lang="en-US" altLang="zh-TW" sz="2300" dirty="0"/>
              <a:t>Pattern evaluation – the interestingness problem</a:t>
            </a:r>
          </a:p>
          <a:p>
            <a:pPr lvl="1">
              <a:lnSpc>
                <a:spcPct val="130000"/>
              </a:lnSpc>
            </a:pPr>
            <a:r>
              <a:rPr lang="en-US" altLang="zh-TW" sz="1950" dirty="0"/>
              <a:t>How to develop techniques to access the interestingness of discovered patterns, especially with subjective measures bases on user beliefs or expectations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>
            <a:extLst>
              <a:ext uri="{FF2B5EF4-FFF2-40B4-BE49-F238E27FC236}">
                <a16:creationId xmlns:a16="http://schemas.microsoft.com/office/drawing/2014/main" id="{1C969FBB-BB16-4C6A-936E-04935C820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Issues in Data Mining</a:t>
            </a:r>
            <a:endParaRPr lang="en-US" dirty="0"/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7D488062-362F-49E3-B641-CB2D4673D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TW" sz="2400" dirty="0"/>
              <a:t>Performance Issues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Efficiency and scalability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Huge amount of data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Running time must be predictable and acceptable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Parallel, distributed and incremental mining algorithms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Divide the data into partitions and processed in parallel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Incorporate database updates without having to mine the entire data again from scratch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Diversity of Database Types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Other database that contain complex data objects, multimedia data, spatial data, etc.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Expect to have different DM systems for different kinds of data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Heterogeneous databases and global information systems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Web mining becomes a very challenging and fast-evolving field in data mining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0DAF-62B6-44E9-9830-154F6207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fld id="{05861416-0709-401F-A24B-883796FB1394}" type="slidenum">
              <a:rPr lang="en-US" altLang="zh-TW" smtClean="0"/>
              <a:pPr/>
              <a:t>47</a:t>
            </a:fld>
            <a:endParaRPr lang="en-US" altLang="zh-TW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>
            <a:extLst>
              <a:ext uri="{FF2B5EF4-FFF2-40B4-BE49-F238E27FC236}">
                <a16:creationId xmlns:a16="http://schemas.microsoft.com/office/drawing/2014/main" id="{9B642D8F-4BF2-4CEB-9CBC-8BDF52A96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Summary</a:t>
            </a:r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81BF8B5F-1959-4558-A4C8-5805B9CD6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TW" sz="2000" dirty="0"/>
              <a:t>Data mining: Discovering interesting patterns and knowledge from massive amount of data</a:t>
            </a:r>
          </a:p>
          <a:p>
            <a:pPr>
              <a:lnSpc>
                <a:spcPct val="130000"/>
              </a:lnSpc>
            </a:pPr>
            <a:r>
              <a:rPr lang="en-US" altLang="zh-TW" sz="2000" dirty="0"/>
              <a:t>A natural evolution of database technology, in great demand, with wide applications</a:t>
            </a:r>
          </a:p>
          <a:p>
            <a:pPr>
              <a:lnSpc>
                <a:spcPct val="130000"/>
              </a:lnSpc>
            </a:pPr>
            <a:r>
              <a:rPr lang="en-US" altLang="zh-TW" sz="2000" dirty="0"/>
              <a:t>A KDD process includes data cleaning, data integration, data selection, transformation, data mining, pattern evaluation, and knowledge presentation</a:t>
            </a:r>
          </a:p>
          <a:p>
            <a:pPr>
              <a:lnSpc>
                <a:spcPct val="130000"/>
              </a:lnSpc>
            </a:pPr>
            <a:r>
              <a:rPr lang="en-US" altLang="zh-TW" sz="2000" dirty="0"/>
              <a:t>Mining can be performed in a variety of data</a:t>
            </a:r>
          </a:p>
          <a:p>
            <a:pPr>
              <a:lnSpc>
                <a:spcPct val="130000"/>
              </a:lnSpc>
            </a:pPr>
            <a:r>
              <a:rPr lang="en-US" altLang="zh-TW" sz="2000" dirty="0"/>
              <a:t>Data mining functionalities: characterization, discrimination, association, classification, clustering, outlier and trend analysis, etc.</a:t>
            </a:r>
          </a:p>
          <a:p>
            <a:pPr>
              <a:lnSpc>
                <a:spcPct val="130000"/>
              </a:lnSpc>
            </a:pPr>
            <a:r>
              <a:rPr lang="en-US" altLang="zh-TW" sz="2000" dirty="0"/>
              <a:t>Data mining technologies and applications</a:t>
            </a:r>
          </a:p>
          <a:p>
            <a:pPr>
              <a:lnSpc>
                <a:spcPct val="130000"/>
              </a:lnSpc>
            </a:pPr>
            <a:r>
              <a:rPr lang="en-US" altLang="zh-TW" sz="2000" dirty="0"/>
              <a:t>Major issues in data mining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>
            <a:extLst>
              <a:ext uri="{FF2B5EF4-FFF2-40B4-BE49-F238E27FC236}">
                <a16:creationId xmlns:a16="http://schemas.microsoft.com/office/drawing/2014/main" id="{88134497-11C9-4D27-AEDA-0C679DAA9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Evolution of Database Technology</a:t>
            </a:r>
            <a:endParaRPr lang="en-US" altLang="zh-TW" dirty="0"/>
          </a:p>
        </p:txBody>
      </p:sp>
      <p:sp>
        <p:nvSpPr>
          <p:cNvPr id="13316" name="Rectangle 1027">
            <a:extLst>
              <a:ext uri="{FF2B5EF4-FFF2-40B4-BE49-F238E27FC236}">
                <a16:creationId xmlns:a16="http://schemas.microsoft.com/office/drawing/2014/main" id="{317F2B7A-AFFE-49B3-9E6C-7A007E1FE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altLang="zh-TW" dirty="0"/>
              <a:t>1960s:</a:t>
            </a:r>
          </a:p>
          <a:p>
            <a:pPr lvl="1">
              <a:lnSpc>
                <a:spcPct val="140000"/>
              </a:lnSpc>
            </a:pPr>
            <a:r>
              <a:rPr lang="en-US" altLang="zh-TW" dirty="0"/>
              <a:t>Data collection, database creation, IMS and network DBMS</a:t>
            </a:r>
          </a:p>
          <a:p>
            <a:pPr>
              <a:lnSpc>
                <a:spcPct val="140000"/>
              </a:lnSpc>
            </a:pPr>
            <a:r>
              <a:rPr lang="en-US" altLang="zh-TW" dirty="0"/>
              <a:t>1970s: </a:t>
            </a:r>
          </a:p>
          <a:p>
            <a:pPr lvl="1">
              <a:lnSpc>
                <a:spcPct val="140000"/>
              </a:lnSpc>
            </a:pPr>
            <a:r>
              <a:rPr lang="en-US" altLang="zh-TW" dirty="0"/>
              <a:t>Relational data model, relational DBMS implementation</a:t>
            </a:r>
          </a:p>
          <a:p>
            <a:pPr>
              <a:lnSpc>
                <a:spcPct val="140000"/>
              </a:lnSpc>
            </a:pPr>
            <a:r>
              <a:rPr lang="en-US" altLang="zh-TW" dirty="0"/>
              <a:t>1980s: </a:t>
            </a:r>
          </a:p>
          <a:p>
            <a:pPr lvl="1">
              <a:lnSpc>
                <a:spcPct val="140000"/>
              </a:lnSpc>
            </a:pPr>
            <a:r>
              <a:rPr lang="en-US" altLang="zh-TW" dirty="0"/>
              <a:t>RDBMS, advanced data models (extended-relational, OO, deductive, etc.) </a:t>
            </a:r>
          </a:p>
          <a:p>
            <a:pPr lvl="1">
              <a:lnSpc>
                <a:spcPct val="140000"/>
              </a:lnSpc>
            </a:pPr>
            <a:r>
              <a:rPr lang="en-US" altLang="zh-TW" dirty="0"/>
              <a:t>Application-oriented DBMS (spatial, scientific, engineering, etc.)</a:t>
            </a:r>
          </a:p>
          <a:p>
            <a:pPr>
              <a:lnSpc>
                <a:spcPct val="140000"/>
              </a:lnSpc>
            </a:pPr>
            <a:r>
              <a:rPr lang="en-US" altLang="zh-TW" dirty="0"/>
              <a:t>1990s: </a:t>
            </a:r>
          </a:p>
          <a:p>
            <a:pPr lvl="1">
              <a:lnSpc>
                <a:spcPct val="140000"/>
              </a:lnSpc>
            </a:pPr>
            <a:r>
              <a:rPr lang="en-US" altLang="zh-TW" dirty="0"/>
              <a:t>Data mining, data warehousing, multimedia databases, and Web databases</a:t>
            </a:r>
          </a:p>
          <a:p>
            <a:pPr>
              <a:lnSpc>
                <a:spcPct val="140000"/>
              </a:lnSpc>
            </a:pPr>
            <a:r>
              <a:rPr lang="en-US" altLang="zh-TW" dirty="0"/>
              <a:t>2000s</a:t>
            </a:r>
          </a:p>
          <a:p>
            <a:pPr lvl="1">
              <a:lnSpc>
                <a:spcPct val="140000"/>
              </a:lnSpc>
            </a:pPr>
            <a:r>
              <a:rPr lang="en-US" altLang="zh-TW" dirty="0"/>
              <a:t>Stream data management and mining</a:t>
            </a:r>
          </a:p>
          <a:p>
            <a:pPr lvl="1">
              <a:lnSpc>
                <a:spcPct val="140000"/>
              </a:lnSpc>
            </a:pPr>
            <a:r>
              <a:rPr lang="en-US" altLang="zh-TW" dirty="0"/>
              <a:t>Data mining and its applications</a:t>
            </a:r>
          </a:p>
          <a:p>
            <a:pPr lvl="1">
              <a:lnSpc>
                <a:spcPct val="140000"/>
              </a:lnSpc>
            </a:pPr>
            <a:r>
              <a:rPr lang="en-US" altLang="zh-TW" dirty="0"/>
              <a:t>Web technology (XML, data integration) and global information systems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2CBB28-8C49-4294-A67D-949C0F09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9121C0-49A3-4B36-9548-C9E5EEE21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636B3A7-9031-4A76-B42E-8E3272B0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7620" y="533400"/>
            <a:ext cx="6324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5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87307DB7-7231-469C-9B25-1E24AACB3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Data Mining?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D049DB4-359D-41C1-8128-C19D444BD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/>
              <a:t>Data mining (knowledge discovery from data) 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/>
              <a:t>Extraction of </a:t>
            </a:r>
            <a:r>
              <a:rPr lang="en-US" altLang="zh-TW" sz="2000" dirty="0">
                <a:solidFill>
                  <a:srgbClr val="FF0000"/>
                </a:solidFill>
              </a:rPr>
              <a:t>interesting (</a:t>
            </a:r>
            <a:r>
              <a:rPr lang="en-GB" altLang="zh-TW" sz="2000" dirty="0">
                <a:solidFill>
                  <a:srgbClr val="FF0000"/>
                </a:solidFill>
              </a:rPr>
              <a:t>non-trivial, implicit, previously unknown and potentially useful) patterns or knowledge </a:t>
            </a:r>
            <a:r>
              <a:rPr lang="en-GB" altLang="zh-TW" sz="2000" dirty="0"/>
              <a:t>from huge amount of data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Alternative names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>
                <a:solidFill>
                  <a:srgbClr val="FF0000"/>
                </a:solidFill>
              </a:rPr>
              <a:t>Knowledge discovery</a:t>
            </a:r>
            <a:r>
              <a:rPr lang="en-US" altLang="zh-TW" sz="2000" dirty="0"/>
              <a:t> (mining) in databases (</a:t>
            </a:r>
            <a:r>
              <a:rPr lang="en-US" altLang="zh-TW" sz="2000" dirty="0">
                <a:solidFill>
                  <a:srgbClr val="FF0000"/>
                </a:solidFill>
              </a:rPr>
              <a:t>KDD</a:t>
            </a:r>
            <a:r>
              <a:rPr lang="en-US" altLang="zh-TW" sz="2000" dirty="0"/>
              <a:t>), knowledge extraction, </a:t>
            </a:r>
            <a:r>
              <a:rPr lang="en-US" altLang="zh-TW" sz="2000" dirty="0">
                <a:solidFill>
                  <a:srgbClr val="FF0000"/>
                </a:solidFill>
              </a:rPr>
              <a:t>data/pattern analysis</a:t>
            </a:r>
            <a:r>
              <a:rPr lang="en-US" altLang="zh-TW" sz="2000" dirty="0"/>
              <a:t>, data archeology, data dredging, information harvesting, </a:t>
            </a:r>
            <a:r>
              <a:rPr lang="en-US" altLang="zh-TW" sz="2000" dirty="0">
                <a:solidFill>
                  <a:srgbClr val="FF0000"/>
                </a:solidFill>
              </a:rPr>
              <a:t>business intelligence</a:t>
            </a:r>
            <a:r>
              <a:rPr lang="en-US" altLang="zh-TW" sz="2000" dirty="0"/>
              <a:t>, etc.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Watch out: Is everything “data mining”? 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/>
              <a:t>Simple search and query processing   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/>
              <a:t>(Deductive) expert systems</a:t>
            </a:r>
          </a:p>
        </p:txBody>
      </p:sp>
      <p:graphicFrame>
        <p:nvGraphicFramePr>
          <p:cNvPr id="17413" name="Object 2048">
            <a:extLst>
              <a:ext uri="{FF2B5EF4-FFF2-40B4-BE49-F238E27FC236}">
                <a16:creationId xmlns:a16="http://schemas.microsoft.com/office/drawing/2014/main" id="{FC843009-ED41-42A2-95AE-0655C4EA6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08281"/>
              </p:ext>
            </p:extLst>
          </p:nvPr>
        </p:nvGraphicFramePr>
        <p:xfrm>
          <a:off x="7892988" y="609600"/>
          <a:ext cx="10874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lip" r:id="rId4" imgW="1089050" imgH="1175004" progId="MS_ClipArt_Gallery.2">
                  <p:embed/>
                </p:oleObj>
              </mc:Choice>
              <mc:Fallback>
                <p:oleObj name="Clip" r:id="rId4" imgW="1089050" imgH="1175004" progId="MS_ClipArt_Gallery.2">
                  <p:embed/>
                  <p:pic>
                    <p:nvPicPr>
                      <p:cNvPr id="17413" name="Object 2048">
                        <a:extLst>
                          <a:ext uri="{FF2B5EF4-FFF2-40B4-BE49-F238E27FC236}">
                            <a16:creationId xmlns:a16="http://schemas.microsoft.com/office/drawing/2014/main" id="{FC843009-ED41-42A2-95AE-0655C4EA66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988" y="609600"/>
                        <a:ext cx="10874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2049">
            <a:extLst>
              <a:ext uri="{FF2B5EF4-FFF2-40B4-BE49-F238E27FC236}">
                <a16:creationId xmlns:a16="http://schemas.microsoft.com/office/drawing/2014/main" id="{5E9CC30E-3A27-4EED-88AB-8E94B88C1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739531"/>
              </p:ext>
            </p:extLst>
          </p:nvPr>
        </p:nvGraphicFramePr>
        <p:xfrm>
          <a:off x="7075426" y="5080000"/>
          <a:ext cx="1905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6" imgW="4582562" imgH="3358836" progId="MS_ClipArt_Gallery.2">
                  <p:embed/>
                </p:oleObj>
              </mc:Choice>
              <mc:Fallback>
                <p:oleObj name="Clip" r:id="rId6" imgW="4582562" imgH="3358836" progId="MS_ClipArt_Gallery.2">
                  <p:embed/>
                  <p:pic>
                    <p:nvPicPr>
                      <p:cNvPr id="17414" name="Object 2049">
                        <a:extLst>
                          <a:ext uri="{FF2B5EF4-FFF2-40B4-BE49-F238E27FC236}">
                            <a16:creationId xmlns:a16="http://schemas.microsoft.com/office/drawing/2014/main" id="{5E9CC30E-3A27-4EED-88AB-8E94B88C1E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26" y="5080000"/>
                        <a:ext cx="1905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3CBC-95B4-460E-99C1-BAEBA5BB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Applications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45F9542-9AAE-4FA1-A25A-5823C165B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TW" sz="2400" dirty="0"/>
              <a:t>Data analysis and decision support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Market analysis and management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Target marketing, customer relationship management (CRM),  market basket analysis, cross selling, market segmentation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Risk analysis and management</a:t>
            </a:r>
          </a:p>
          <a:p>
            <a:pPr lvl="2">
              <a:lnSpc>
                <a:spcPct val="130000"/>
              </a:lnSpc>
            </a:pPr>
            <a:r>
              <a:rPr lang="en-US" altLang="zh-TW" sz="1600" dirty="0"/>
              <a:t>Forecasting, customer retention, improved underwriting, quality control, competitive analysis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Fraud detection and detection of unusual patterns (outliers)</a:t>
            </a:r>
          </a:p>
          <a:p>
            <a:pPr>
              <a:lnSpc>
                <a:spcPct val="130000"/>
              </a:lnSpc>
            </a:pPr>
            <a:r>
              <a:rPr lang="en-US" altLang="zh-TW" sz="2400" dirty="0"/>
              <a:t>Other Applications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Text mining (news group, email, documents) and Web mining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Stream data mining</a:t>
            </a:r>
          </a:p>
          <a:p>
            <a:pPr lvl="1">
              <a:lnSpc>
                <a:spcPct val="130000"/>
              </a:lnSpc>
            </a:pPr>
            <a:r>
              <a:rPr lang="en-US" altLang="zh-TW" sz="1800" dirty="0"/>
              <a:t>Bioinformatics and bio-data analysis</a:t>
            </a:r>
          </a:p>
          <a:p>
            <a:pPr>
              <a:lnSpc>
                <a:spcPct val="130000"/>
              </a:lnSpc>
            </a:pPr>
            <a:endParaRPr lang="en-US" altLang="zh-TW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026">
            <a:extLst>
              <a:ext uri="{FF2B5EF4-FFF2-40B4-BE49-F238E27FC236}">
                <a16:creationId xmlns:a16="http://schemas.microsoft.com/office/drawing/2014/main" id="{5D486CC1-4DA0-4E9E-B165-BA283B77A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Ex.: Market Analysis and Management (1/2)</a:t>
            </a:r>
          </a:p>
        </p:txBody>
      </p:sp>
      <p:sp>
        <p:nvSpPr>
          <p:cNvPr id="9220" name="Rectangle 1027">
            <a:extLst>
              <a:ext uri="{FF2B5EF4-FFF2-40B4-BE49-F238E27FC236}">
                <a16:creationId xmlns:a16="http://schemas.microsoft.com/office/drawing/2014/main" id="{C6F2A20D-640A-4452-BA4E-15606F8D4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2000" dirty="0"/>
              <a:t>Where does the data come from?—Credit card transactions, loyalty cards, discount coupons, customer complaint calls, surveys</a:t>
            </a:r>
            <a:r>
              <a:rPr lang="en-US" altLang="zh-TW" dirty="0"/>
              <a:t> …</a:t>
            </a:r>
          </a:p>
          <a:p>
            <a:pPr>
              <a:lnSpc>
                <a:spcPct val="130000"/>
              </a:lnSpc>
            </a:pPr>
            <a:r>
              <a:rPr lang="en-US" altLang="zh-TW" sz="2000" dirty="0"/>
              <a:t>Target marketing</a:t>
            </a:r>
          </a:p>
          <a:p>
            <a:pPr lvl="1">
              <a:lnSpc>
                <a:spcPct val="130000"/>
              </a:lnSpc>
            </a:pPr>
            <a:r>
              <a:rPr lang="en-US" altLang="zh-TW" sz="1600" dirty="0"/>
              <a:t>Find clusters of “model” customers who share the same characteristics: interest, income level, spending habits, etc., </a:t>
            </a:r>
          </a:p>
          <a:p>
            <a:pPr lvl="2">
              <a:lnSpc>
                <a:spcPct val="130000"/>
              </a:lnSpc>
            </a:pPr>
            <a:r>
              <a:rPr lang="en-US" altLang="zh-TW" sz="1400" dirty="0"/>
              <a:t>E.g. Most customers with income level 60k – 80k with food expenses $600 - $800 a month live in that area</a:t>
            </a:r>
          </a:p>
          <a:p>
            <a:pPr lvl="1">
              <a:lnSpc>
                <a:spcPct val="130000"/>
              </a:lnSpc>
            </a:pPr>
            <a:r>
              <a:rPr lang="en-US" altLang="zh-TW" sz="1600" dirty="0"/>
              <a:t>Determine customer purchasing patterns over time</a:t>
            </a:r>
          </a:p>
          <a:p>
            <a:pPr lvl="2">
              <a:lnSpc>
                <a:spcPct val="130000"/>
              </a:lnSpc>
            </a:pPr>
            <a:r>
              <a:rPr lang="en-US" altLang="zh-TW" sz="1400" dirty="0"/>
              <a:t>E.g. Customers who are between 20 and 29 years old, with income of 20k – 29k usually buy this type of  CD player</a:t>
            </a:r>
          </a:p>
          <a:p>
            <a:pPr>
              <a:lnSpc>
                <a:spcPct val="130000"/>
              </a:lnSpc>
            </a:pPr>
            <a:r>
              <a:rPr lang="en-US" altLang="zh-TW" sz="2000" dirty="0"/>
              <a:t>Cross-market analysis—Find associations/co-relations between product sales, &amp; predict based on such association </a:t>
            </a:r>
          </a:p>
          <a:p>
            <a:pPr lvl="1">
              <a:lnSpc>
                <a:spcPct val="130000"/>
              </a:lnSpc>
            </a:pPr>
            <a:r>
              <a:rPr lang="en-US" altLang="zh-TW" sz="1600" dirty="0"/>
              <a:t>E.g. Customers who buy computer A usually buy software B</a:t>
            </a:r>
            <a:endParaRPr lang="en-US" altLang="zh-TW" sz="1200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300F97EB-5D8B-4D43-90D2-E1C06EB67D3F}" vid="{8FA7D2BC-B3E3-4AC1-80DE-D73818C065E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903</TotalTime>
  <Words>3733</Words>
  <Application>Microsoft Office PowerPoint</Application>
  <PresentationFormat>如螢幕大小 (4:3)</PresentationFormat>
  <Paragraphs>490</Paragraphs>
  <Slides>48</Slides>
  <Notes>25</Notes>
  <HiddenSlides>3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9" baseType="lpstr">
      <vt:lpstr>맑은 고딕</vt:lpstr>
      <vt:lpstr>微軟正黑體</vt:lpstr>
      <vt:lpstr>新細明體</vt:lpstr>
      <vt:lpstr>Arial</vt:lpstr>
      <vt:lpstr>Calibri</vt:lpstr>
      <vt:lpstr>Impact</vt:lpstr>
      <vt:lpstr>Tahoma</vt:lpstr>
      <vt:lpstr>Times New Roman</vt:lpstr>
      <vt:lpstr>Wingdings</vt:lpstr>
      <vt:lpstr>佈景主題1</vt:lpstr>
      <vt:lpstr>Clip</vt:lpstr>
      <vt:lpstr>Chapter 01 Introduction</vt:lpstr>
      <vt:lpstr>Outline</vt:lpstr>
      <vt:lpstr>Why Data Mining? </vt:lpstr>
      <vt:lpstr>Data Volume Units</vt:lpstr>
      <vt:lpstr>Evolution of Database Technology</vt:lpstr>
      <vt:lpstr>PowerPoint 簡報</vt:lpstr>
      <vt:lpstr>What Is Data Mining?</vt:lpstr>
      <vt:lpstr>Potential Applications</vt:lpstr>
      <vt:lpstr>Ex.: Market Analysis and Management (1/2)</vt:lpstr>
      <vt:lpstr>Ex.: Market Analysis and Management (2/2)</vt:lpstr>
      <vt:lpstr>Knowledge Discovery (KDD) Process</vt:lpstr>
      <vt:lpstr>KDD Process: Several Key Steps</vt:lpstr>
      <vt:lpstr>KDD Process: A Typical View from ML and Statistics</vt:lpstr>
      <vt:lpstr>Example: Medical Data Mining </vt:lpstr>
      <vt:lpstr>Data Mining in Business Intelligence </vt:lpstr>
      <vt:lpstr>A typical DM System Architecture (1/2)</vt:lpstr>
      <vt:lpstr>A typical DM System Architecture (2/2)</vt:lpstr>
      <vt:lpstr>Multi-Dimensional View of Data Mining (1/2)</vt:lpstr>
      <vt:lpstr>Multi-Dimensional View of Data Mining (2/2)</vt:lpstr>
      <vt:lpstr>Data Mining: On What Kinds of Data?</vt:lpstr>
      <vt:lpstr>Relational Databases (1/3)</vt:lpstr>
      <vt:lpstr>Relational Databases (2/3) – AllElectronics store</vt:lpstr>
      <vt:lpstr>Relational Databases (3/3)</vt:lpstr>
      <vt:lpstr>Data Warehouses (1/3)</vt:lpstr>
      <vt:lpstr>Data Warehouses (2/3)</vt:lpstr>
      <vt:lpstr>Data Warehouses (3/3)</vt:lpstr>
      <vt:lpstr>Transactional Databases</vt:lpstr>
      <vt:lpstr>Data Mining Function: (1) Generalization</vt:lpstr>
      <vt:lpstr>Data Mining Function: (1) Generalization</vt:lpstr>
      <vt:lpstr>Data Mining Function: (1) Generalization</vt:lpstr>
      <vt:lpstr>Data Mining Function: (2) Association and Correlation Analysis</vt:lpstr>
      <vt:lpstr>Data Mining Function: (3) Classification</vt:lpstr>
      <vt:lpstr>Predictive analysis</vt:lpstr>
      <vt:lpstr>Data Mining Function: (4) Cluster Analysis</vt:lpstr>
      <vt:lpstr>Example of cluster analysis</vt:lpstr>
      <vt:lpstr>Data Mining Function: (5) Outlier Analysis</vt:lpstr>
      <vt:lpstr>Time and Ordering: Sequential Pattern, Trend and Evolution Analysis</vt:lpstr>
      <vt:lpstr>Structure and Network Analysis</vt:lpstr>
      <vt:lpstr>Are All of the Patterns Interesting? (1/3)</vt:lpstr>
      <vt:lpstr>Are All of the Patterns Interesting? (2/3)</vt:lpstr>
      <vt:lpstr>Are All of the Patterns Interesting? (3/3)</vt:lpstr>
      <vt:lpstr>Data Mining: Confluence of Multiple Disciplines </vt:lpstr>
      <vt:lpstr>Why Confluence of Multiple Disciplines?</vt:lpstr>
      <vt:lpstr>Applications of Data Mining</vt:lpstr>
      <vt:lpstr>Major Issues in Data Mining</vt:lpstr>
      <vt:lpstr>Major Issues in Data Mining</vt:lpstr>
      <vt:lpstr>Major Issues in Data Mining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 Introduction</dc:title>
  <dc:creator>christine</dc:creator>
  <cp:lastModifiedBy>christine</cp:lastModifiedBy>
  <cp:revision>26</cp:revision>
  <dcterms:created xsi:type="dcterms:W3CDTF">2022-08-09T03:25:36Z</dcterms:created>
  <dcterms:modified xsi:type="dcterms:W3CDTF">2022-09-19T16:22:18Z</dcterms:modified>
</cp:coreProperties>
</file>