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3" r:id="rId7"/>
    <p:sldId id="261"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13AA6E-3289-4B7D-AB9B-AD7E58899F12}" type="datetimeFigureOut">
              <a:rPr lang="zh-TW" altLang="en-US" smtClean="0"/>
              <a:t>2024/4/7</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0069CD-9A97-4704-AD14-280E6E37F4BB}"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20069CD-9A97-4704-AD14-280E6E37F4BB}" type="slidenum">
              <a:rPr lang="zh-TW" altLang="en-US" smtClean="0"/>
              <a:t>12</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DBC69913-44D8-4DF3-8208-FCF9C6D745A5}" type="datetimeFigureOut">
              <a:rPr lang="zh-TW" altLang="en-US" smtClean="0"/>
              <a:pPr/>
              <a:t>2024/4/7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4629408A-20ED-4017-B60C-ED5139F5E219}" type="slidenum">
              <a:rPr lang="zh-TW" altLang="en-US" smtClean="0"/>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BC69913-44D8-4DF3-8208-FCF9C6D745A5}" type="datetimeFigureOut">
              <a:rPr lang="zh-TW" altLang="en-US" smtClean="0"/>
              <a:pPr/>
              <a:t>2024/4/7</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629408A-20ED-4017-B60C-ED5139F5E219}" type="slidenum">
              <a:rPr lang="zh-TW" altLang="en-US" smtClean="0"/>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85720" y="0"/>
            <a:ext cx="8643998" cy="1354217"/>
          </a:xfrm>
          <a:prstGeom prst="rect">
            <a:avLst/>
          </a:prstGeom>
        </p:spPr>
        <p:txBody>
          <a:bodyPr wrap="square">
            <a:spAutoFit/>
          </a:bodyPr>
          <a:lstStyle/>
          <a:p>
            <a:endParaRPr lang="zh-TW" altLang="en-US" dirty="0"/>
          </a:p>
          <a:p>
            <a:pPr algn="ctr"/>
            <a:r>
              <a:rPr lang="en-US" altLang="zh-TW" b="1" dirty="0"/>
              <a:t> </a:t>
            </a:r>
            <a:r>
              <a:rPr lang="en-US" altLang="zh-TW" sz="3200" b="1" dirty="0">
                <a:latin typeface="Times New Roman" pitchFamily="18" charset="0"/>
                <a:ea typeface="標楷體" pitchFamily="65" charset="-120"/>
              </a:rPr>
              <a:t>From open business model to ecosystem business model: A processes view </a:t>
            </a:r>
            <a:endParaRPr lang="zh-TW" altLang="en-US" sz="3200" b="1" dirty="0">
              <a:latin typeface="Times New Roman" pitchFamily="18" charset="0"/>
              <a:ea typeface="標楷體" pitchFamily="65" charset="-120"/>
            </a:endParaRPr>
          </a:p>
        </p:txBody>
      </p:sp>
      <p:pic>
        <p:nvPicPr>
          <p:cNvPr id="1026" name="Picture 2"/>
          <p:cNvPicPr>
            <a:picLocks noChangeAspect="1" noChangeArrowheads="1"/>
          </p:cNvPicPr>
          <p:nvPr/>
        </p:nvPicPr>
        <p:blipFill>
          <a:blip r:embed="rId2"/>
          <a:srcRect/>
          <a:stretch>
            <a:fillRect/>
          </a:stretch>
        </p:blipFill>
        <p:spPr bwMode="auto">
          <a:xfrm>
            <a:off x="2714612" y="1571612"/>
            <a:ext cx="3592102" cy="2857520"/>
          </a:xfrm>
          <a:prstGeom prst="rect">
            <a:avLst/>
          </a:prstGeom>
          <a:noFill/>
          <a:ln w="9525">
            <a:noFill/>
            <a:miter lim="800000"/>
            <a:headEnd/>
            <a:tailEnd/>
          </a:ln>
          <a:effectLst/>
        </p:spPr>
      </p:pic>
      <p:sp>
        <p:nvSpPr>
          <p:cNvPr id="7" name="矩形 6"/>
          <p:cNvSpPr/>
          <p:nvPr/>
        </p:nvSpPr>
        <p:spPr>
          <a:xfrm>
            <a:off x="1571604" y="4929198"/>
            <a:ext cx="7072394" cy="1384995"/>
          </a:xfrm>
          <a:prstGeom prst="rect">
            <a:avLst/>
          </a:prstGeom>
        </p:spPr>
        <p:txBody>
          <a:bodyPr wrap="square">
            <a:spAutoFit/>
          </a:bodyPr>
          <a:lstStyle/>
          <a:p>
            <a:r>
              <a:rPr lang="en-US" altLang="zh-TW" sz="2800" dirty="0" smtClean="0">
                <a:latin typeface="Times New Roman" pitchFamily="18" charset="0"/>
                <a:ea typeface="標楷體" pitchFamily="65" charset="-120"/>
              </a:rPr>
              <a:t>Advisor</a:t>
            </a:r>
            <a:r>
              <a:rPr lang="zh-TW" altLang="en-US" sz="2800" dirty="0" smtClean="0">
                <a:latin typeface="Times New Roman" pitchFamily="18" charset="0"/>
                <a:ea typeface="標楷體" pitchFamily="65" charset="-120"/>
              </a:rPr>
              <a:t>：</a:t>
            </a:r>
            <a:r>
              <a:rPr lang="en-US" altLang="zh-TW" sz="2800" dirty="0" smtClean="0">
                <a:latin typeface="Times New Roman" pitchFamily="18" charset="0"/>
                <a:ea typeface="標楷體" pitchFamily="65" charset="-120"/>
              </a:rPr>
              <a:t>Cheng-</a:t>
            </a:r>
            <a:r>
              <a:rPr lang="en-US" altLang="zh-TW" sz="2800" dirty="0" err="1" smtClean="0">
                <a:latin typeface="Times New Roman" pitchFamily="18" charset="0"/>
                <a:ea typeface="標楷體" pitchFamily="65" charset="-120"/>
              </a:rPr>
              <a:t>Wen</a:t>
            </a:r>
            <a:r>
              <a:rPr lang="en-US" altLang="zh-TW" sz="2800" dirty="0" smtClean="0">
                <a:latin typeface="Times New Roman" pitchFamily="18" charset="0"/>
                <a:ea typeface="標楷體" pitchFamily="65" charset="-120"/>
              </a:rPr>
              <a:t>, Lee Ph. D</a:t>
            </a:r>
          </a:p>
          <a:p>
            <a:r>
              <a:rPr lang="en-US" altLang="zh-TW" sz="2800" dirty="0" smtClean="0">
                <a:latin typeface="Times New Roman" pitchFamily="18" charset="0"/>
                <a:ea typeface="標楷體" pitchFamily="65" charset="-120"/>
              </a:rPr>
              <a:t>Presenter</a:t>
            </a:r>
            <a:r>
              <a:rPr lang="zh-TW" altLang="en-US" sz="2800" dirty="0" smtClean="0">
                <a:latin typeface="Times New Roman" pitchFamily="18" charset="0"/>
                <a:ea typeface="標楷體" pitchFamily="65" charset="-120"/>
              </a:rPr>
              <a:t>：</a:t>
            </a:r>
            <a:r>
              <a:rPr lang="en-US" altLang="zh-TW" sz="2800" dirty="0" smtClean="0">
                <a:latin typeface="Times New Roman" pitchFamily="18" charset="0"/>
                <a:ea typeface="標楷體" pitchFamily="65" charset="-120"/>
              </a:rPr>
              <a:t>Tzu-I, </a:t>
            </a:r>
            <a:r>
              <a:rPr lang="en-US" altLang="zh-TW" sz="2800" dirty="0" err="1" smtClean="0">
                <a:latin typeface="Times New Roman" pitchFamily="18" charset="0"/>
                <a:ea typeface="標楷體" pitchFamily="65" charset="-120"/>
              </a:rPr>
              <a:t>Jou</a:t>
            </a:r>
            <a:r>
              <a:rPr lang="en-US" altLang="zh-TW" sz="2800" dirty="0" smtClean="0">
                <a:latin typeface="Times New Roman" pitchFamily="18" charset="0"/>
                <a:ea typeface="標楷體" pitchFamily="65" charset="-120"/>
              </a:rPr>
              <a:t> (Student ID</a:t>
            </a:r>
            <a:r>
              <a:rPr lang="zh-TW" altLang="en-US" sz="2800" dirty="0" smtClean="0">
                <a:latin typeface="Times New Roman" pitchFamily="18" charset="0"/>
                <a:ea typeface="標楷體" pitchFamily="65" charset="-120"/>
              </a:rPr>
              <a:t>：</a:t>
            </a:r>
            <a:r>
              <a:rPr lang="en-US" altLang="zh-TW" sz="2800" dirty="0" smtClean="0">
                <a:latin typeface="Times New Roman" pitchFamily="18" charset="0"/>
                <a:ea typeface="標楷體" pitchFamily="65" charset="-120"/>
              </a:rPr>
              <a:t>11104603</a:t>
            </a:r>
            <a:r>
              <a:rPr lang="zh-TW" altLang="en-US" sz="2800" dirty="0" smtClean="0">
                <a:latin typeface="Times New Roman" pitchFamily="18" charset="0"/>
                <a:ea typeface="標楷體" pitchFamily="65" charset="-120"/>
              </a:rPr>
              <a:t>）</a:t>
            </a:r>
            <a:endParaRPr lang="en-US" altLang="zh-TW" sz="2800" dirty="0" smtClean="0">
              <a:latin typeface="Times New Roman" pitchFamily="18" charset="0"/>
              <a:ea typeface="標楷體" pitchFamily="65" charset="-120"/>
            </a:endParaRPr>
          </a:p>
          <a:p>
            <a:r>
              <a:rPr lang="en-US" altLang="zh-TW" sz="2800" dirty="0" smtClean="0">
                <a:latin typeface="Times New Roman" pitchFamily="18" charset="0"/>
                <a:ea typeface="標楷體" pitchFamily="65" charset="-120"/>
              </a:rPr>
              <a:t>Present date</a:t>
            </a:r>
            <a:r>
              <a:rPr lang="zh-TW" altLang="en-US" sz="2800" dirty="0" smtClean="0">
                <a:latin typeface="Times New Roman" pitchFamily="18" charset="0"/>
                <a:ea typeface="標楷體" pitchFamily="65" charset="-120"/>
              </a:rPr>
              <a:t>：</a:t>
            </a:r>
            <a:r>
              <a:rPr lang="en-US" altLang="zh-TW" sz="2800" dirty="0" smtClean="0">
                <a:latin typeface="Times New Roman" pitchFamily="18" charset="0"/>
                <a:ea typeface="標楷體" pitchFamily="65" charset="-120"/>
              </a:rPr>
              <a:t>09 Apr, 2024</a:t>
            </a:r>
            <a:endParaRPr lang="zh-TW" altLang="en-US" sz="2800" dirty="0">
              <a:latin typeface="Times New Roman" pitchFamily="18" charset="0"/>
              <a:ea typeface="標楷體" pitchFamily="65"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2"/>
          <p:cNvSpPr txBox="1">
            <a:spLocks/>
          </p:cNvSpPr>
          <p:nvPr/>
        </p:nvSpPr>
        <p:spPr>
          <a:xfrm>
            <a:off x="1357290" y="-24"/>
            <a:ext cx="7406640" cy="857256"/>
          </a:xfrm>
          <a:prstGeom prst="rect">
            <a:avLst/>
          </a:prstGeom>
        </p:spPr>
        <p:txBody>
          <a:bodyPr>
            <a:normAutofit lnSpcReduction="10000"/>
          </a:bodyPr>
          <a:lstStyle/>
          <a:p>
            <a:pPr algn="ctr">
              <a:buNone/>
            </a:pPr>
            <a:r>
              <a:rPr lang="en-US" altLang="zh-TW" sz="5400" b="1" dirty="0" smtClean="0">
                <a:latin typeface="Times New Roman" pitchFamily="18" charset="0"/>
                <a:ea typeface="標楷體" pitchFamily="65" charset="-120"/>
              </a:rPr>
              <a:t>3. Methodology</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zh-TW"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矩形 4"/>
          <p:cNvSpPr/>
          <p:nvPr/>
        </p:nvSpPr>
        <p:spPr>
          <a:xfrm>
            <a:off x="142844" y="743153"/>
            <a:ext cx="8929718" cy="6186309"/>
          </a:xfrm>
          <a:prstGeom prst="rect">
            <a:avLst/>
          </a:prstGeom>
        </p:spPr>
        <p:txBody>
          <a:bodyPr wrap="square">
            <a:spAutoFit/>
          </a:bodyPr>
          <a:lstStyle/>
          <a:p>
            <a:r>
              <a:rPr lang="en-US" altLang="zh-TW" b="1" dirty="0" smtClean="0">
                <a:latin typeface="Times New Roman" pitchFamily="18" charset="0"/>
                <a:ea typeface="標楷體" pitchFamily="65" charset="-120"/>
              </a:rPr>
              <a:t>3.1. Case selection and data collection</a:t>
            </a:r>
          </a:p>
          <a:p>
            <a:endParaRPr lang="en-US" altLang="zh-TW" b="1" dirty="0" smtClean="0">
              <a:latin typeface="Times New Roman" pitchFamily="18" charset="0"/>
              <a:ea typeface="標楷體" pitchFamily="65" charset="-120"/>
            </a:endParaRPr>
          </a:p>
          <a:p>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This study used qualitative interview method</a:t>
            </a:r>
          </a:p>
          <a:p>
            <a:r>
              <a:rPr lang="en-US" altLang="zh-TW" b="1" dirty="0" smtClean="0">
                <a:latin typeface="Times New Roman" pitchFamily="18" charset="0"/>
                <a:ea typeface="標楷體" pitchFamily="65" charset="-120"/>
              </a:rPr>
              <a:t> </a:t>
            </a:r>
          </a:p>
          <a:p>
            <a:pPr algn="just"/>
            <a:r>
              <a:rPr lang="zh-TW" altLang="en-US" b="1"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Our starting point was to list companies that were market leaders and engaged in   transforming their BMs. Then, from a raw list of 30 companies, we identified four representative cases in which the phenomenon to be studied was observable and rich enough to identify patterns within and between cases .</a:t>
            </a:r>
          </a:p>
          <a:p>
            <a:pPr algn="just"/>
            <a:endParaRPr lang="en-US" altLang="zh-TW" b="1" dirty="0" smtClean="0">
              <a:latin typeface="Times New Roman" pitchFamily="18" charset="0"/>
              <a:ea typeface="標楷體" pitchFamily="65" charset="-120"/>
            </a:endParaRPr>
          </a:p>
          <a:p>
            <a:pPr algn="just"/>
            <a:r>
              <a:rPr lang="zh-TW" altLang="en-US" b="1"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The four corporations pertain to different industrial sectors, allowing us to simultaneously analyze whether critical particularities (e. g., barriers or alternative strategies employed during the BM transformation processes) can be attributed to a given sector (consistent with </a:t>
            </a:r>
            <a:r>
              <a:rPr lang="en-US" altLang="zh-TW" dirty="0" err="1" smtClean="0">
                <a:latin typeface="Times New Roman" pitchFamily="18" charset="0"/>
                <a:ea typeface="標楷體" pitchFamily="65" charset="-120"/>
              </a:rPr>
              <a:t>Eisenhardt</a:t>
            </a:r>
            <a:r>
              <a:rPr lang="en-US" altLang="zh-TW" dirty="0" smtClean="0">
                <a:latin typeface="Times New Roman" pitchFamily="18" charset="0"/>
                <a:ea typeface="標楷體" pitchFamily="65" charset="-120"/>
              </a:rPr>
              <a:t> and </a:t>
            </a:r>
            <a:r>
              <a:rPr lang="en-US" altLang="zh-TW" dirty="0" err="1" smtClean="0">
                <a:latin typeface="Times New Roman" pitchFamily="18" charset="0"/>
                <a:ea typeface="標楷體" pitchFamily="65" charset="-120"/>
              </a:rPr>
              <a:t>Graebner</a:t>
            </a:r>
            <a:r>
              <a:rPr lang="en-US" altLang="zh-TW" dirty="0" smtClean="0">
                <a:latin typeface="Times New Roman" pitchFamily="18" charset="0"/>
                <a:ea typeface="標楷體" pitchFamily="65" charset="-120"/>
              </a:rPr>
              <a:t>, 2007; Yin, 2009). More specifically, our sample comprises a multinational software company (</a:t>
            </a:r>
            <a:r>
              <a:rPr lang="en-US" altLang="zh-TW" dirty="0" err="1" smtClean="0">
                <a:latin typeface="Times New Roman" pitchFamily="18" charset="0"/>
                <a:ea typeface="標楷體" pitchFamily="65" charset="-120"/>
              </a:rPr>
              <a:t>CorpSoft</a:t>
            </a:r>
            <a:r>
              <a:rPr lang="en-US" altLang="zh-TW" dirty="0" smtClean="0">
                <a:latin typeface="Times New Roman" pitchFamily="18" charset="0"/>
                <a:ea typeface="標楷體" pitchFamily="65" charset="-120"/>
              </a:rPr>
              <a:t>), a multinational company in the beverage sector (</a:t>
            </a:r>
            <a:r>
              <a:rPr lang="en-US" altLang="zh-TW" dirty="0" err="1" smtClean="0">
                <a:latin typeface="Times New Roman" pitchFamily="18" charset="0"/>
                <a:ea typeface="標楷體" pitchFamily="65" charset="-120"/>
              </a:rPr>
              <a:t>MultiBev</a:t>
            </a:r>
            <a:r>
              <a:rPr lang="en-US" altLang="zh-TW" dirty="0" smtClean="0">
                <a:latin typeface="Times New Roman" pitchFamily="18" charset="0"/>
                <a:ea typeface="標楷體" pitchFamily="65" charset="-120"/>
              </a:rPr>
              <a:t>), a multinational company in the energy sector (</a:t>
            </a:r>
            <a:r>
              <a:rPr lang="en-US" altLang="zh-TW" dirty="0" err="1" smtClean="0">
                <a:latin typeface="Times New Roman" pitchFamily="18" charset="0"/>
                <a:ea typeface="標楷體" pitchFamily="65" charset="-120"/>
              </a:rPr>
              <a:t>EnerCorp</a:t>
            </a:r>
            <a:r>
              <a:rPr lang="en-US" altLang="zh-TW" dirty="0" smtClean="0">
                <a:latin typeface="Times New Roman" pitchFamily="18" charset="0"/>
                <a:ea typeface="標楷體" pitchFamily="65" charset="-120"/>
              </a:rPr>
              <a:t>), and a business group in the financial industry (</a:t>
            </a:r>
            <a:r>
              <a:rPr lang="en-US" altLang="zh-TW" dirty="0" err="1" smtClean="0">
                <a:latin typeface="Times New Roman" pitchFamily="18" charset="0"/>
                <a:ea typeface="標楷體" pitchFamily="65" charset="-120"/>
              </a:rPr>
              <a:t>FinanCorp</a:t>
            </a:r>
            <a:r>
              <a:rPr lang="en-US" altLang="zh-TW" dirty="0" smtClean="0">
                <a:latin typeface="Times New Roman" pitchFamily="18" charset="0"/>
                <a:ea typeface="標楷體" pitchFamily="65" charset="-120"/>
              </a:rPr>
              <a:t>). This sample allows us to explore possible variations between cases in which firms are highly regulated (</a:t>
            </a:r>
            <a:r>
              <a:rPr lang="en-US" altLang="zh-TW" dirty="0" err="1" smtClean="0">
                <a:latin typeface="Times New Roman" pitchFamily="18" charset="0"/>
                <a:ea typeface="標楷體" pitchFamily="65" charset="-120"/>
              </a:rPr>
              <a:t>EnerCorp</a:t>
            </a:r>
            <a:r>
              <a:rPr lang="en-US" altLang="zh-TW" dirty="0" smtClean="0">
                <a:latin typeface="Times New Roman" pitchFamily="18" charset="0"/>
                <a:ea typeface="標楷體" pitchFamily="65" charset="-120"/>
              </a:rPr>
              <a:t> and </a:t>
            </a:r>
            <a:r>
              <a:rPr lang="en-US" altLang="zh-TW" dirty="0" err="1" smtClean="0">
                <a:latin typeface="Times New Roman" pitchFamily="18" charset="0"/>
                <a:ea typeface="標楷體" pitchFamily="65" charset="-120"/>
              </a:rPr>
              <a:t>FinanCorp</a:t>
            </a:r>
            <a:r>
              <a:rPr lang="en-US" altLang="zh-TW" dirty="0" smtClean="0">
                <a:latin typeface="Times New Roman" pitchFamily="18" charset="0"/>
                <a:ea typeface="標楷體" pitchFamily="65" charset="-120"/>
              </a:rPr>
              <a:t>), cases of production and distribution of consumer goods (</a:t>
            </a:r>
            <a:r>
              <a:rPr lang="en-US" altLang="zh-TW" dirty="0" err="1" smtClean="0">
                <a:latin typeface="Times New Roman" pitchFamily="18" charset="0"/>
                <a:ea typeface="標楷體" pitchFamily="65" charset="-120"/>
              </a:rPr>
              <a:t>MultiBev</a:t>
            </a:r>
            <a:r>
              <a:rPr lang="en-US" altLang="zh-TW" dirty="0" smtClean="0">
                <a:latin typeface="Times New Roman" pitchFamily="18" charset="0"/>
                <a:ea typeface="標楷體" pitchFamily="65" charset="-120"/>
              </a:rPr>
              <a:t>), and cases of legacy digital products (</a:t>
            </a:r>
            <a:r>
              <a:rPr lang="en-US" altLang="zh-TW" dirty="0" err="1" smtClean="0">
                <a:latin typeface="Times New Roman" pitchFamily="18" charset="0"/>
                <a:ea typeface="標楷體" pitchFamily="65" charset="-120"/>
              </a:rPr>
              <a:t>CorpSoft</a:t>
            </a:r>
            <a:r>
              <a:rPr lang="en-US" altLang="zh-TW" dirty="0" smtClean="0">
                <a:latin typeface="Times New Roman" pitchFamily="18" charset="0"/>
                <a:ea typeface="標楷體" pitchFamily="65" charset="-120"/>
              </a:rPr>
              <a:t>). </a:t>
            </a:r>
          </a:p>
          <a:p>
            <a:pPr algn="just"/>
            <a:endParaRPr lang="en-US" altLang="zh-TW" b="1" dirty="0" smtClean="0">
              <a:latin typeface="Times New Roman" pitchFamily="18" charset="0"/>
              <a:ea typeface="標楷體" pitchFamily="65" charset="-120"/>
            </a:endParaRPr>
          </a:p>
          <a:p>
            <a:pPr algn="just"/>
            <a:r>
              <a:rPr lang="zh-TW" altLang="en-US" b="1"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Data collection was carried out between 2019 and 2022, which helped enrich the data collection and allowed us to observe the evolution of the transition of firms to EBMs.</a:t>
            </a:r>
            <a:endParaRPr lang="zh-TW" altLang="en-US" b="1" dirty="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8</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1.jpg"/>
          <p:cNvPicPr>
            <a:picLocks noChangeAspect="1"/>
          </p:cNvPicPr>
          <p:nvPr/>
        </p:nvPicPr>
        <p:blipFill>
          <a:blip r:embed="rId2"/>
          <a:stretch>
            <a:fillRect/>
          </a:stretch>
        </p:blipFill>
        <p:spPr>
          <a:xfrm>
            <a:off x="0" y="928670"/>
            <a:ext cx="9144000" cy="5929330"/>
          </a:xfrm>
          <a:prstGeom prst="rect">
            <a:avLst/>
          </a:prstGeom>
        </p:spPr>
      </p:pic>
      <p:sp>
        <p:nvSpPr>
          <p:cNvPr id="5" name="矩形 4"/>
          <p:cNvSpPr/>
          <p:nvPr/>
        </p:nvSpPr>
        <p:spPr>
          <a:xfrm>
            <a:off x="1571604" y="428604"/>
            <a:ext cx="7143800" cy="369332"/>
          </a:xfrm>
          <a:prstGeom prst="rect">
            <a:avLst/>
          </a:prstGeom>
        </p:spPr>
        <p:txBody>
          <a:bodyPr wrap="square">
            <a:spAutoFit/>
          </a:bodyPr>
          <a:lstStyle/>
          <a:p>
            <a:r>
              <a:rPr lang="en-US" altLang="zh-TW" b="1" dirty="0" smtClean="0">
                <a:latin typeface="Times New Roman" pitchFamily="18" charset="0"/>
                <a:ea typeface="標楷體" pitchFamily="65" charset="-120"/>
              </a:rPr>
              <a:t>Table 1 Description of cases and summary of data collection</a:t>
            </a:r>
            <a:r>
              <a:rPr lang="en-US" altLang="zh-TW" b="1" dirty="0" smtClean="0"/>
              <a:t>. </a:t>
            </a:r>
            <a:endParaRPr lang="zh-TW" altLang="en-US" dirty="0"/>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9</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85720" y="214290"/>
            <a:ext cx="1962397" cy="369332"/>
          </a:xfrm>
          <a:prstGeom prst="rect">
            <a:avLst/>
          </a:prstGeom>
        </p:spPr>
        <p:txBody>
          <a:bodyPr wrap="none">
            <a:spAutoFit/>
          </a:bodyPr>
          <a:lstStyle/>
          <a:p>
            <a:r>
              <a:rPr lang="en-US" altLang="zh-TW" b="1" dirty="0" smtClean="0">
                <a:latin typeface="Times New Roman" pitchFamily="18" charset="0"/>
                <a:ea typeface="標楷體" pitchFamily="65" charset="-120"/>
              </a:rPr>
              <a:t>3.2. Data analysis </a:t>
            </a:r>
          </a:p>
        </p:txBody>
      </p:sp>
      <p:sp>
        <p:nvSpPr>
          <p:cNvPr id="3" name="矩形 2"/>
          <p:cNvSpPr/>
          <p:nvPr/>
        </p:nvSpPr>
        <p:spPr>
          <a:xfrm>
            <a:off x="214282" y="714356"/>
            <a:ext cx="8643998" cy="2308324"/>
          </a:xfrm>
          <a:prstGeom prst="rect">
            <a:avLst/>
          </a:prstGeom>
        </p:spPr>
        <p:txBody>
          <a:bodyPr wrap="square">
            <a:spAutoFit/>
          </a:bodyPr>
          <a:lstStyle/>
          <a:p>
            <a:pPr algn="just"/>
            <a:r>
              <a:rPr lang="zh-TW" altLang="en-US" dirty="0" smtClean="0"/>
              <a:t>●</a:t>
            </a:r>
            <a:r>
              <a:rPr lang="en-US" altLang="zh-TW" dirty="0" smtClean="0">
                <a:latin typeface="Times New Roman" pitchFamily="18" charset="0"/>
                <a:ea typeface="標楷體" pitchFamily="65" charset="-120"/>
              </a:rPr>
              <a:t>T</a:t>
            </a:r>
            <a:r>
              <a:rPr lang="en-US" altLang="zh-TW" dirty="0" smtClean="0">
                <a:latin typeface="Times New Roman" pitchFamily="18" charset="0"/>
                <a:ea typeface="標楷體" pitchFamily="65" charset="-120"/>
              </a:rPr>
              <a:t>his </a:t>
            </a:r>
            <a:r>
              <a:rPr lang="en-US" altLang="zh-TW" dirty="0" smtClean="0">
                <a:latin typeface="Times New Roman" pitchFamily="18" charset="0"/>
                <a:ea typeface="標楷體" pitchFamily="65" charset="-120"/>
              </a:rPr>
              <a:t>study combines the visual mapping strategy </a:t>
            </a:r>
            <a:r>
              <a:rPr lang="en-US" altLang="zh-TW" dirty="0" smtClean="0">
                <a:latin typeface="Times New Roman" pitchFamily="18" charset="0"/>
                <a:ea typeface="標楷體" pitchFamily="65" charset="-120"/>
              </a:rPr>
              <a:t>,</a:t>
            </a:r>
            <a:r>
              <a:rPr lang="en-US" altLang="zh-TW" dirty="0" err="1" smtClean="0">
                <a:latin typeface="Times New Roman" pitchFamily="18" charset="0"/>
                <a:ea typeface="標楷體" pitchFamily="65" charset="-120"/>
              </a:rPr>
              <a:t>Gioia’s</a:t>
            </a:r>
            <a:r>
              <a:rPr lang="en-US" altLang="zh-TW" dirty="0" smtClean="0">
                <a:latin typeface="Times New Roman" pitchFamily="18" charset="0"/>
                <a:ea typeface="標楷體" pitchFamily="65" charset="-120"/>
              </a:rPr>
              <a:t> </a:t>
            </a:r>
            <a:r>
              <a:rPr lang="en-US" altLang="zh-TW" dirty="0" smtClean="0">
                <a:latin typeface="Times New Roman" pitchFamily="18" charset="0"/>
                <a:ea typeface="標楷體" pitchFamily="65" charset="-120"/>
              </a:rPr>
              <a:t>method </a:t>
            </a:r>
            <a:r>
              <a:rPr lang="en-US" altLang="zh-TW" dirty="0" smtClean="0">
                <a:latin typeface="Times New Roman" pitchFamily="18" charset="0"/>
                <a:ea typeface="標楷體" pitchFamily="65" charset="-120"/>
              </a:rPr>
              <a:t>and </a:t>
            </a:r>
            <a:r>
              <a:rPr lang="en-US" dirty="0" smtClean="0">
                <a:latin typeface="Times New Roman" pitchFamily="18" charset="0"/>
                <a:ea typeface="標楷體" pitchFamily="65" charset="-120"/>
              </a:rPr>
              <a:t>Thematic</a:t>
            </a:r>
          </a:p>
          <a:p>
            <a:pPr algn="just"/>
            <a:r>
              <a:rPr lang="en-US" dirty="0" smtClean="0">
                <a:latin typeface="Times New Roman" pitchFamily="18" charset="0"/>
                <a:ea typeface="標楷體" pitchFamily="65" charset="-120"/>
              </a:rPr>
              <a:t> </a:t>
            </a:r>
            <a:r>
              <a:rPr lang="en-US" dirty="0" smtClean="0">
                <a:latin typeface="Times New Roman" pitchFamily="18" charset="0"/>
                <a:ea typeface="標楷體" pitchFamily="65" charset="-120"/>
              </a:rPr>
              <a:t>   analysis.</a:t>
            </a:r>
          </a:p>
          <a:p>
            <a:pPr algn="just"/>
            <a:endParaRPr lang="en-US" altLang="zh-TW" dirty="0" smtClean="0">
              <a:latin typeface="Times New Roman" pitchFamily="18" charset="0"/>
              <a:ea typeface="標楷體" pitchFamily="65" charset="-120"/>
            </a:endParaRPr>
          </a:p>
          <a:p>
            <a:pPr algn="just"/>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In this study, </a:t>
            </a:r>
            <a:r>
              <a:rPr lang="en-US" altLang="zh-TW" dirty="0" smtClean="0">
                <a:latin typeface="Times New Roman" pitchFamily="18" charset="0"/>
                <a:ea typeface="標楷體" pitchFamily="65" charset="-120"/>
              </a:rPr>
              <a:t>w</a:t>
            </a:r>
            <a:r>
              <a:rPr lang="en-US" altLang="zh-TW" dirty="0" smtClean="0">
                <a:latin typeface="Times New Roman" pitchFamily="18" charset="0"/>
                <a:ea typeface="標楷體" pitchFamily="65" charset="-120"/>
              </a:rPr>
              <a:t>e </a:t>
            </a:r>
            <a:r>
              <a:rPr lang="en-US" altLang="zh-TW" dirty="0" smtClean="0">
                <a:latin typeface="Times New Roman" pitchFamily="18" charset="0"/>
                <a:ea typeface="標楷體" pitchFamily="65" charset="-120"/>
              </a:rPr>
              <a:t>analyzed the empirical data in four stages, as suggested by prior research (e.g</a:t>
            </a:r>
            <a:r>
              <a:rPr lang="en-US" altLang="zh-TW" dirty="0" smtClean="0">
                <a:latin typeface="Times New Roman" pitchFamily="18" charset="0"/>
                <a:ea typeface="標楷體" pitchFamily="65" charset="-120"/>
              </a:rPr>
              <a:t>., </a:t>
            </a:r>
            <a:r>
              <a:rPr lang="en-US" altLang="zh-TW" dirty="0" smtClean="0">
                <a:latin typeface="Times New Roman" pitchFamily="18" charset="0"/>
                <a:ea typeface="標楷體" pitchFamily="65" charset="-120"/>
              </a:rPr>
              <a:t>Corbin and Strauss, 2015; </a:t>
            </a:r>
            <a:r>
              <a:rPr lang="en-US" altLang="zh-TW" dirty="0" err="1" smtClean="0">
                <a:latin typeface="Times New Roman" pitchFamily="18" charset="0"/>
                <a:ea typeface="標楷體" pitchFamily="65" charset="-120"/>
              </a:rPr>
              <a:t>Eisenhardt</a:t>
            </a:r>
            <a:r>
              <a:rPr lang="en-US" altLang="zh-TW" dirty="0" smtClean="0">
                <a:latin typeface="Times New Roman" pitchFamily="18" charset="0"/>
                <a:ea typeface="標楷體" pitchFamily="65" charset="-120"/>
              </a:rPr>
              <a:t> and </a:t>
            </a:r>
            <a:r>
              <a:rPr lang="en-US" altLang="zh-TW" dirty="0" err="1" smtClean="0">
                <a:latin typeface="Times New Roman" pitchFamily="18" charset="0"/>
                <a:ea typeface="標楷體" pitchFamily="65" charset="-120"/>
              </a:rPr>
              <a:t>Graebner</a:t>
            </a:r>
            <a:r>
              <a:rPr lang="en-US" altLang="zh-TW" dirty="0" smtClean="0">
                <a:latin typeface="Times New Roman" pitchFamily="18" charset="0"/>
                <a:ea typeface="標楷體" pitchFamily="65" charset="-120"/>
              </a:rPr>
              <a:t>, 2007), namely: </a:t>
            </a:r>
            <a:r>
              <a:rPr lang="en-US" altLang="zh-TW" dirty="0" smtClean="0">
                <a:latin typeface="Times New Roman" pitchFamily="18" charset="0"/>
                <a:ea typeface="標楷體" pitchFamily="65" charset="-120"/>
              </a:rPr>
              <a:t>(1) </a:t>
            </a:r>
            <a:r>
              <a:rPr lang="en-US" altLang="zh-TW" dirty="0" smtClean="0">
                <a:latin typeface="Times New Roman" pitchFamily="18" charset="0"/>
                <a:ea typeface="標楷體" pitchFamily="65" charset="-120"/>
              </a:rPr>
              <a:t>consolidating each individual-case </a:t>
            </a:r>
            <a:r>
              <a:rPr lang="en-US" altLang="zh-TW" dirty="0" smtClean="0">
                <a:latin typeface="Times New Roman" pitchFamily="18" charset="0"/>
                <a:ea typeface="標楷體" pitchFamily="65" charset="-120"/>
              </a:rPr>
              <a:t>story. (2</a:t>
            </a:r>
            <a:r>
              <a:rPr lang="en-US" altLang="zh-TW" dirty="0" smtClean="0">
                <a:latin typeface="Times New Roman" pitchFamily="18" charset="0"/>
                <a:ea typeface="標楷體" pitchFamily="65" charset="-120"/>
              </a:rPr>
              <a:t>) identifying the initial open </a:t>
            </a:r>
            <a:r>
              <a:rPr lang="en-US" altLang="zh-TW" dirty="0" smtClean="0">
                <a:latin typeface="Times New Roman" pitchFamily="18" charset="0"/>
                <a:ea typeface="標楷體" pitchFamily="65" charset="-120"/>
              </a:rPr>
              <a:t>codes. (3</a:t>
            </a:r>
            <a:r>
              <a:rPr lang="en-US" altLang="zh-TW" dirty="0" smtClean="0">
                <a:latin typeface="Times New Roman" pitchFamily="18" charset="0"/>
                <a:ea typeface="標楷體" pitchFamily="65" charset="-120"/>
              </a:rPr>
              <a:t>) defining second-order themes and aggregating theoretical </a:t>
            </a:r>
            <a:r>
              <a:rPr lang="en-US" altLang="zh-TW" dirty="0" smtClean="0">
                <a:latin typeface="Times New Roman" pitchFamily="18" charset="0"/>
                <a:ea typeface="標楷體" pitchFamily="65" charset="-120"/>
              </a:rPr>
              <a:t>dimensions. (4</a:t>
            </a:r>
            <a:r>
              <a:rPr lang="en-US" altLang="zh-TW" dirty="0" smtClean="0">
                <a:latin typeface="Times New Roman" pitchFamily="18" charset="0"/>
                <a:ea typeface="標楷體" pitchFamily="65" charset="-120"/>
              </a:rPr>
              <a:t>) analyzing codes across cases to build an emerging framework that explains how companies transform their BM into an EBM. </a:t>
            </a:r>
            <a:endParaRPr lang="zh-TW" altLang="en-US" dirty="0">
              <a:latin typeface="Times New Roman" pitchFamily="18" charset="0"/>
              <a:ea typeface="標楷體" pitchFamily="65" charset="-120"/>
            </a:endParaRPr>
          </a:p>
        </p:txBody>
      </p:sp>
      <p:pic>
        <p:nvPicPr>
          <p:cNvPr id="5" name="圖片 4" descr="2.jpg"/>
          <p:cNvPicPr>
            <a:picLocks noChangeAspect="1"/>
          </p:cNvPicPr>
          <p:nvPr/>
        </p:nvPicPr>
        <p:blipFill>
          <a:blip r:embed="rId3"/>
          <a:stretch>
            <a:fillRect/>
          </a:stretch>
        </p:blipFill>
        <p:spPr>
          <a:xfrm>
            <a:off x="209550" y="2928934"/>
            <a:ext cx="8934450" cy="3929066"/>
          </a:xfrm>
          <a:prstGeom prst="rect">
            <a:avLst/>
          </a:prstGeom>
        </p:spPr>
      </p:pic>
      <p:sp>
        <p:nvSpPr>
          <p:cNvPr id="7"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10</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3.jpg"/>
          <p:cNvPicPr>
            <a:picLocks noChangeAspect="1"/>
          </p:cNvPicPr>
          <p:nvPr/>
        </p:nvPicPr>
        <p:blipFill>
          <a:blip r:embed="rId2"/>
          <a:stretch>
            <a:fillRect/>
          </a:stretch>
        </p:blipFill>
        <p:spPr>
          <a:xfrm>
            <a:off x="0" y="0"/>
            <a:ext cx="9144000" cy="6858000"/>
          </a:xfrm>
          <a:prstGeom prst="rect">
            <a:avLst/>
          </a:prstGeom>
        </p:spPr>
      </p:pic>
      <p:sp>
        <p:nvSpPr>
          <p:cNvPr id="5"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11</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85720" y="714356"/>
            <a:ext cx="8572560" cy="1754326"/>
          </a:xfrm>
          <a:prstGeom prst="rect">
            <a:avLst/>
          </a:prstGeom>
        </p:spPr>
        <p:txBody>
          <a:bodyPr wrap="square">
            <a:spAutoFit/>
          </a:bodyPr>
          <a:lstStyle/>
          <a:p>
            <a:pPr algn="just"/>
            <a:r>
              <a:rPr lang="en-US" dirty="0" smtClean="0">
                <a:latin typeface="Times New Roman" pitchFamily="18" charset="0"/>
                <a:ea typeface="標楷體" pitchFamily="65" charset="-120"/>
              </a:rPr>
              <a:t>This study aims to ensure the reliability and validity of the data. It utilizes multiple sources of evidence to support the research findings, conducts interviews and collects secondary data, and employs triangulation to ensure data consistency. Additionally, it establishes a chain of evidence to confirm the accuracy of events and verifies the results with relevant stakeholders and independent researchers. Finally, it enhances the reliability of the study through a rigorous coding process.</a:t>
            </a:r>
            <a:endParaRPr lang="zh-TW" altLang="en-US" dirty="0">
              <a:latin typeface="Times New Roman" pitchFamily="18" charset="0"/>
              <a:ea typeface="標楷體" pitchFamily="65" charset="-120"/>
            </a:endParaRPr>
          </a:p>
        </p:txBody>
      </p:sp>
      <p:sp>
        <p:nvSpPr>
          <p:cNvPr id="5" name="矩形 4"/>
          <p:cNvSpPr/>
          <p:nvPr/>
        </p:nvSpPr>
        <p:spPr>
          <a:xfrm>
            <a:off x="285720" y="214290"/>
            <a:ext cx="3857146" cy="369332"/>
          </a:xfrm>
          <a:prstGeom prst="rect">
            <a:avLst/>
          </a:prstGeom>
        </p:spPr>
        <p:txBody>
          <a:bodyPr wrap="none">
            <a:spAutoFit/>
          </a:bodyPr>
          <a:lstStyle/>
          <a:p>
            <a:r>
              <a:rPr lang="en-US" altLang="zh-TW" b="1" dirty="0" smtClean="0">
                <a:latin typeface="Times New Roman" pitchFamily="18" charset="0"/>
                <a:ea typeface="標楷體" pitchFamily="65" charset="-120"/>
              </a:rPr>
              <a:t>3.3 </a:t>
            </a:r>
            <a:r>
              <a:rPr lang="en-US" altLang="zh-TW" b="1" dirty="0" smtClean="0">
                <a:latin typeface="Times New Roman" pitchFamily="18" charset="0"/>
                <a:ea typeface="標楷體" pitchFamily="65" charset="-120"/>
              </a:rPr>
              <a:t>Methodology quality assessment</a:t>
            </a:r>
            <a:endParaRPr lang="en-US" altLang="zh-TW" b="1" dirty="0" smtClean="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12</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2"/>
          <p:cNvSpPr txBox="1">
            <a:spLocks/>
          </p:cNvSpPr>
          <p:nvPr/>
        </p:nvSpPr>
        <p:spPr>
          <a:xfrm>
            <a:off x="1357290" y="-24"/>
            <a:ext cx="7406640" cy="857256"/>
          </a:xfrm>
          <a:prstGeom prst="rect">
            <a:avLst/>
          </a:prstGeom>
        </p:spPr>
        <p:txBody>
          <a:bodyPr>
            <a:normAutofit lnSpcReduction="10000"/>
          </a:bodyPr>
          <a:lstStyle/>
          <a:p>
            <a:pPr algn="ctr">
              <a:buNone/>
            </a:pPr>
            <a:r>
              <a:rPr lang="en-US" altLang="zh-TW" sz="5400" b="1" dirty="0" smtClean="0">
                <a:latin typeface="Times New Roman" pitchFamily="18" charset="0"/>
                <a:ea typeface="標楷體" pitchFamily="65" charset="-120"/>
              </a:rPr>
              <a:t>4. Results analysis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zh-TW"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矩形 4"/>
          <p:cNvSpPr/>
          <p:nvPr/>
        </p:nvSpPr>
        <p:spPr>
          <a:xfrm>
            <a:off x="285720" y="857232"/>
            <a:ext cx="8572560" cy="646331"/>
          </a:xfrm>
          <a:prstGeom prst="rect">
            <a:avLst/>
          </a:prstGeom>
        </p:spPr>
        <p:txBody>
          <a:bodyPr wrap="square">
            <a:spAutoFit/>
          </a:bodyPr>
          <a:lstStyle/>
          <a:p>
            <a:r>
              <a:rPr lang="en-US" altLang="zh-TW" b="1" dirty="0" smtClean="0">
                <a:latin typeface="Times New Roman" pitchFamily="18" charset="0"/>
                <a:ea typeface="標楷體" pitchFamily="65" charset="-120"/>
              </a:rPr>
              <a:t>4.1 Findings</a:t>
            </a:r>
            <a:r>
              <a:rPr lang="en-US" altLang="zh-TW" b="1" dirty="0" smtClean="0">
                <a:latin typeface="Times New Roman" pitchFamily="18" charset="0"/>
                <a:ea typeface="標楷體" pitchFamily="65" charset="-120"/>
              </a:rPr>
              <a:t>: a multi-phase framework of how firms shift from open business model (OBM) to ecosystem business model (EBM) </a:t>
            </a:r>
            <a:endParaRPr lang="en-US" altLang="zh-TW" b="1" dirty="0" smtClean="0">
              <a:latin typeface="Times New Roman" pitchFamily="18" charset="0"/>
              <a:ea typeface="標楷體" pitchFamily="65" charset="-120"/>
            </a:endParaRPr>
          </a:p>
        </p:txBody>
      </p:sp>
      <p:pic>
        <p:nvPicPr>
          <p:cNvPr id="6" name="圖片 5" descr="4.jpg"/>
          <p:cNvPicPr>
            <a:picLocks noChangeAspect="1"/>
          </p:cNvPicPr>
          <p:nvPr/>
        </p:nvPicPr>
        <p:blipFill>
          <a:blip r:embed="rId2"/>
          <a:stretch>
            <a:fillRect/>
          </a:stretch>
        </p:blipFill>
        <p:spPr>
          <a:xfrm>
            <a:off x="0" y="1643050"/>
            <a:ext cx="9144000" cy="4143404"/>
          </a:xfrm>
          <a:prstGeom prst="rect">
            <a:avLst/>
          </a:prstGeom>
        </p:spPr>
      </p:pic>
      <p:sp>
        <p:nvSpPr>
          <p:cNvPr id="7"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13</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214290"/>
            <a:ext cx="3162084" cy="369332"/>
          </a:xfrm>
          <a:prstGeom prst="rect">
            <a:avLst/>
          </a:prstGeom>
        </p:spPr>
        <p:txBody>
          <a:bodyPr wrap="none">
            <a:spAutoFit/>
          </a:bodyPr>
          <a:lstStyle/>
          <a:p>
            <a:r>
              <a:rPr lang="en-US" altLang="zh-TW" b="1" dirty="0" smtClean="0">
                <a:latin typeface="Times New Roman" pitchFamily="18" charset="0"/>
                <a:ea typeface="標楷體" pitchFamily="65" charset="-120"/>
              </a:rPr>
              <a:t>4.1. Phase 1: broadening view </a:t>
            </a:r>
            <a:endParaRPr lang="zh-TW" altLang="en-US" b="1" dirty="0">
              <a:latin typeface="Times New Roman" pitchFamily="18" charset="0"/>
              <a:ea typeface="標楷體" pitchFamily="65" charset="-120"/>
            </a:endParaRPr>
          </a:p>
        </p:txBody>
      </p:sp>
      <p:sp>
        <p:nvSpPr>
          <p:cNvPr id="5" name="矩形 4"/>
          <p:cNvSpPr/>
          <p:nvPr/>
        </p:nvSpPr>
        <p:spPr>
          <a:xfrm>
            <a:off x="142844" y="785794"/>
            <a:ext cx="8501122" cy="1477328"/>
          </a:xfrm>
          <a:prstGeom prst="rect">
            <a:avLst/>
          </a:prstGeom>
        </p:spPr>
        <p:txBody>
          <a:bodyPr wrap="square">
            <a:spAutoFit/>
          </a:bodyPr>
          <a:lstStyle/>
          <a:p>
            <a:pPr algn="just"/>
            <a:r>
              <a:rPr lang="en-US" dirty="0" smtClean="0">
                <a:latin typeface="Times New Roman" pitchFamily="18" charset="0"/>
                <a:ea typeface="標楷體" pitchFamily="65" charset="-120"/>
              </a:rPr>
              <a:t>The focus of this chapter is to explore how businesses recognize the need to transform from an open business model to an ecosystem business model and establish the process of developing an ecosystem business model. This includes businesses acknowledging their participation in an ecosystem and initiating activities such as ecosystem reframing, ecosystem sensing, and competition within the ecosystem.</a:t>
            </a:r>
            <a:endParaRPr lang="zh-TW" altLang="en-US" dirty="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14</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5.jpg"/>
          <p:cNvPicPr>
            <a:picLocks noChangeAspect="1"/>
          </p:cNvPicPr>
          <p:nvPr/>
        </p:nvPicPr>
        <p:blipFill>
          <a:blip r:embed="rId2"/>
          <a:stretch>
            <a:fillRect/>
          </a:stretch>
        </p:blipFill>
        <p:spPr>
          <a:xfrm>
            <a:off x="0" y="0"/>
            <a:ext cx="9144000" cy="6858000"/>
          </a:xfrm>
          <a:prstGeom prst="rect">
            <a:avLst/>
          </a:prstGeom>
        </p:spPr>
      </p:pic>
      <p:sp>
        <p:nvSpPr>
          <p:cNvPr id="5" name="投影片編號版面配置區 3"/>
          <p:cNvSpPr>
            <a:spLocks noGrp="1"/>
          </p:cNvSpPr>
          <p:nvPr>
            <p:ph type="sldNum" sz="quarter" idx="12"/>
          </p:nvPr>
        </p:nvSpPr>
        <p:spPr>
          <a:xfrm>
            <a:off x="214282" y="6143644"/>
            <a:ext cx="457200" cy="476250"/>
          </a:xfrm>
        </p:spPr>
        <p:txBody>
          <a:bodyPr/>
          <a:lstStyle/>
          <a:p>
            <a:r>
              <a:rPr lang="en-US" altLang="zh-TW" dirty="0" smtClean="0">
                <a:solidFill>
                  <a:schemeClr val="tx1"/>
                </a:solidFill>
                <a:latin typeface="Times New Roman" pitchFamily="18" charset="0"/>
                <a:cs typeface="Times New Roman" pitchFamily="18" charset="0"/>
              </a:rPr>
              <a:t>15</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214290"/>
            <a:ext cx="2621230" cy="369332"/>
          </a:xfrm>
          <a:prstGeom prst="rect">
            <a:avLst/>
          </a:prstGeom>
        </p:spPr>
        <p:txBody>
          <a:bodyPr wrap="none">
            <a:spAutoFit/>
          </a:bodyPr>
          <a:lstStyle/>
          <a:p>
            <a:r>
              <a:rPr lang="en-US" altLang="zh-TW" b="1" dirty="0" smtClean="0">
                <a:latin typeface="Times New Roman" pitchFamily="18" charset="0"/>
                <a:ea typeface="標楷體" pitchFamily="65" charset="-120"/>
              </a:rPr>
              <a:t>4.2. Phase 2: integrating </a:t>
            </a:r>
            <a:endParaRPr lang="zh-TW" altLang="en-US" b="1" dirty="0">
              <a:latin typeface="Times New Roman" pitchFamily="18" charset="0"/>
              <a:ea typeface="標楷體" pitchFamily="65" charset="-120"/>
            </a:endParaRPr>
          </a:p>
        </p:txBody>
      </p:sp>
      <p:sp>
        <p:nvSpPr>
          <p:cNvPr id="5" name="矩形 4"/>
          <p:cNvSpPr/>
          <p:nvPr/>
        </p:nvSpPr>
        <p:spPr>
          <a:xfrm>
            <a:off x="285720" y="857232"/>
            <a:ext cx="8572560" cy="1200329"/>
          </a:xfrm>
          <a:prstGeom prst="rect">
            <a:avLst/>
          </a:prstGeom>
        </p:spPr>
        <p:txBody>
          <a:bodyPr wrap="square">
            <a:spAutoFit/>
          </a:bodyPr>
          <a:lstStyle/>
          <a:p>
            <a:pPr algn="just"/>
            <a:r>
              <a:rPr lang="en-US" dirty="0" smtClean="0">
                <a:latin typeface="Times New Roman" pitchFamily="18" charset="0"/>
                <a:ea typeface="標楷體" pitchFamily="65" charset="-120"/>
              </a:rPr>
              <a:t>The focus of this chapter is to explore how businesses establish coherence in the ecosystem business model, including defining the overall business model of the ecosystem, repositioning their own business model, and establishing alignment with the business models of other participants in the ecosystem.</a:t>
            </a:r>
            <a:endParaRPr lang="zh-TW" altLang="en-US" dirty="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16</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6.jpg"/>
          <p:cNvPicPr>
            <a:picLocks noChangeAspect="1"/>
          </p:cNvPicPr>
          <p:nvPr/>
        </p:nvPicPr>
        <p:blipFill>
          <a:blip r:embed="rId2"/>
          <a:stretch>
            <a:fillRect/>
          </a:stretch>
        </p:blipFill>
        <p:spPr>
          <a:xfrm>
            <a:off x="0" y="0"/>
            <a:ext cx="9144000" cy="6858000"/>
          </a:xfrm>
          <a:prstGeom prst="rect">
            <a:avLst/>
          </a:prstGeom>
        </p:spPr>
      </p:pic>
      <p:sp>
        <p:nvSpPr>
          <p:cNvPr id="5" name="投影片編號版面配置區 3"/>
          <p:cNvSpPr>
            <a:spLocks noGrp="1"/>
          </p:cNvSpPr>
          <p:nvPr>
            <p:ph type="sldNum" sz="quarter" idx="12"/>
          </p:nvPr>
        </p:nvSpPr>
        <p:spPr>
          <a:xfrm>
            <a:off x="8501090" y="6143644"/>
            <a:ext cx="457200" cy="476250"/>
          </a:xfrm>
        </p:spPr>
        <p:txBody>
          <a:bodyPr/>
          <a:lstStyle/>
          <a:p>
            <a:r>
              <a:rPr lang="en-US" altLang="zh-TW" dirty="0" smtClean="0">
                <a:solidFill>
                  <a:schemeClr val="tx1"/>
                </a:solidFill>
                <a:latin typeface="Times New Roman" pitchFamily="18" charset="0"/>
                <a:cs typeface="Times New Roman" pitchFamily="18" charset="0"/>
              </a:rPr>
              <a:t>17</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5400" b="1" dirty="0" smtClean="0">
                <a:effectLst/>
                <a:latin typeface="Times New Roman" pitchFamily="18" charset="0"/>
                <a:ea typeface="標楷體" pitchFamily="65" charset="-120"/>
              </a:rPr>
              <a:t>Content</a:t>
            </a:r>
            <a:endParaRPr lang="zh-TW" altLang="en-US" sz="5400" b="1" dirty="0">
              <a:effectLst/>
              <a:latin typeface="Times New Roman" pitchFamily="18" charset="0"/>
              <a:ea typeface="標楷體" pitchFamily="65" charset="-120"/>
            </a:endParaRPr>
          </a:p>
        </p:txBody>
      </p:sp>
      <p:sp>
        <p:nvSpPr>
          <p:cNvPr id="3" name="內容版面配置區 2"/>
          <p:cNvSpPr>
            <a:spLocks noGrp="1"/>
          </p:cNvSpPr>
          <p:nvPr>
            <p:ph idx="1"/>
          </p:nvPr>
        </p:nvSpPr>
        <p:spPr>
          <a:xfrm>
            <a:off x="1285852" y="2000240"/>
            <a:ext cx="7498080" cy="3624274"/>
          </a:xfrm>
        </p:spPr>
        <p:txBody>
          <a:bodyPr>
            <a:normAutofit/>
          </a:bodyPr>
          <a:lstStyle/>
          <a:p>
            <a:pPr>
              <a:buNone/>
            </a:pPr>
            <a:r>
              <a:rPr lang="en-US" altLang="zh-TW" sz="4000" dirty="0" smtClean="0">
                <a:latin typeface="Times New Roman" pitchFamily="18" charset="0"/>
                <a:ea typeface="標楷體" pitchFamily="65" charset="-120"/>
              </a:rPr>
              <a:t>1. Introduction</a:t>
            </a:r>
          </a:p>
          <a:p>
            <a:pPr>
              <a:buNone/>
            </a:pPr>
            <a:r>
              <a:rPr lang="en-US" altLang="zh-TW" sz="4000" dirty="0" smtClean="0">
                <a:latin typeface="Times New Roman" pitchFamily="18" charset="0"/>
                <a:ea typeface="標楷體" pitchFamily="65" charset="-120"/>
              </a:rPr>
              <a:t>2. Literature review</a:t>
            </a:r>
          </a:p>
          <a:p>
            <a:pPr>
              <a:buNone/>
            </a:pPr>
            <a:r>
              <a:rPr lang="en-US" altLang="zh-TW" sz="4000" dirty="0" smtClean="0">
                <a:latin typeface="Times New Roman" pitchFamily="18" charset="0"/>
                <a:ea typeface="標楷體" pitchFamily="65" charset="-120"/>
              </a:rPr>
              <a:t>3. Methodology</a:t>
            </a:r>
          </a:p>
          <a:p>
            <a:pPr>
              <a:buNone/>
            </a:pPr>
            <a:r>
              <a:rPr lang="en-US" altLang="zh-TW" sz="4000" dirty="0" smtClean="0">
                <a:latin typeface="Times New Roman" pitchFamily="18" charset="0"/>
                <a:ea typeface="標楷體" pitchFamily="65" charset="-120"/>
              </a:rPr>
              <a:t>4. Results analysis </a:t>
            </a:r>
          </a:p>
          <a:p>
            <a:pPr>
              <a:buNone/>
            </a:pPr>
            <a:r>
              <a:rPr lang="en-US" altLang="zh-TW" sz="4000" dirty="0" smtClean="0">
                <a:latin typeface="Times New Roman" pitchFamily="18" charset="0"/>
                <a:ea typeface="標楷體" pitchFamily="65" charset="-120"/>
              </a:rPr>
              <a:t>5. Discussion and implications</a:t>
            </a:r>
            <a:endParaRPr lang="zh-TW" altLang="en-US" sz="4000" dirty="0">
              <a:latin typeface="Times New Roman" pitchFamily="18" charset="0"/>
              <a:ea typeface="標楷體" pitchFamily="65" charset="-12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857232"/>
            <a:ext cx="8501122" cy="646331"/>
          </a:xfrm>
          <a:prstGeom prst="rect">
            <a:avLst/>
          </a:prstGeom>
        </p:spPr>
        <p:txBody>
          <a:bodyPr wrap="square">
            <a:spAutoFit/>
          </a:bodyPr>
          <a:lstStyle/>
          <a:p>
            <a:pPr algn="just"/>
            <a:r>
              <a:rPr lang="en-US" dirty="0" smtClean="0">
                <a:latin typeface="Times New Roman" pitchFamily="18" charset="0"/>
                <a:ea typeface="標楷體" pitchFamily="65" charset="-120"/>
              </a:rPr>
              <a:t>The focus of this chapter is to explore how businesses coordinate and organize various elements within the ecosystem to achieve overall value creation and value capture.</a:t>
            </a:r>
            <a:endParaRPr lang="zh-TW" altLang="en-US" dirty="0">
              <a:latin typeface="Times New Roman" pitchFamily="18" charset="0"/>
              <a:ea typeface="標楷體" pitchFamily="65" charset="-120"/>
            </a:endParaRPr>
          </a:p>
        </p:txBody>
      </p:sp>
      <p:sp>
        <p:nvSpPr>
          <p:cNvPr id="5" name="矩形 4"/>
          <p:cNvSpPr/>
          <p:nvPr/>
        </p:nvSpPr>
        <p:spPr>
          <a:xfrm>
            <a:off x="214282" y="214290"/>
            <a:ext cx="2836033" cy="369332"/>
          </a:xfrm>
          <a:prstGeom prst="rect">
            <a:avLst/>
          </a:prstGeom>
        </p:spPr>
        <p:txBody>
          <a:bodyPr wrap="none">
            <a:spAutoFit/>
          </a:bodyPr>
          <a:lstStyle/>
          <a:p>
            <a:r>
              <a:rPr lang="en-US" b="1" dirty="0" smtClean="0">
                <a:latin typeface="Times New Roman" pitchFamily="18" charset="0"/>
                <a:ea typeface="標楷體" pitchFamily="65" charset="-120"/>
              </a:rPr>
              <a:t>4.3. Phase 3: orchestrating</a:t>
            </a:r>
            <a:endParaRPr lang="zh-TW" altLang="en-US" b="1" dirty="0">
              <a:latin typeface="Times New Roman" pitchFamily="18" charset="0"/>
              <a:ea typeface="標楷體" pitchFamily="65" charset="-120"/>
            </a:endParaRPr>
          </a:p>
        </p:txBody>
      </p:sp>
      <p:pic>
        <p:nvPicPr>
          <p:cNvPr id="6" name="圖片 5" descr="7.jpg"/>
          <p:cNvPicPr>
            <a:picLocks noChangeAspect="1"/>
          </p:cNvPicPr>
          <p:nvPr/>
        </p:nvPicPr>
        <p:blipFill>
          <a:blip r:embed="rId2"/>
          <a:stretch>
            <a:fillRect/>
          </a:stretch>
        </p:blipFill>
        <p:spPr>
          <a:xfrm>
            <a:off x="0" y="1714488"/>
            <a:ext cx="9144000" cy="4500593"/>
          </a:xfrm>
          <a:prstGeom prst="rect">
            <a:avLst/>
          </a:prstGeom>
        </p:spPr>
      </p:pic>
      <p:sp>
        <p:nvSpPr>
          <p:cNvPr id="7"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18</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2"/>
          <p:cNvSpPr txBox="1">
            <a:spLocks/>
          </p:cNvSpPr>
          <p:nvPr/>
        </p:nvSpPr>
        <p:spPr>
          <a:xfrm>
            <a:off x="1357290" y="142852"/>
            <a:ext cx="7406640" cy="857256"/>
          </a:xfrm>
          <a:prstGeom prst="rect">
            <a:avLst/>
          </a:prstGeom>
        </p:spPr>
        <p:txBody>
          <a:bodyPr>
            <a:normAutofit fontScale="62500" lnSpcReduction="20000"/>
          </a:bodyPr>
          <a:lstStyle/>
          <a:p>
            <a:pPr>
              <a:buNone/>
            </a:pPr>
            <a:r>
              <a:rPr lang="en-US" altLang="zh-TW" sz="6400" b="1" dirty="0" smtClean="0">
                <a:latin typeface="Times New Roman" pitchFamily="18" charset="0"/>
                <a:ea typeface="標楷體" pitchFamily="65" charset="-120"/>
              </a:rPr>
              <a:t>5. Discussion and implications</a:t>
            </a:r>
            <a:endParaRPr lang="zh-TW" altLang="en-US" sz="6400" b="1" dirty="0" smtClean="0">
              <a:latin typeface="Times New Roman" pitchFamily="18" charset="0"/>
              <a:ea typeface="標楷體" pitchFamily="65" charset="-12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zh-TW"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矩形 4"/>
          <p:cNvSpPr/>
          <p:nvPr/>
        </p:nvSpPr>
        <p:spPr>
          <a:xfrm>
            <a:off x="214282" y="857232"/>
            <a:ext cx="4594528" cy="369332"/>
          </a:xfrm>
          <a:prstGeom prst="rect">
            <a:avLst/>
          </a:prstGeom>
        </p:spPr>
        <p:txBody>
          <a:bodyPr wrap="none">
            <a:spAutoFit/>
          </a:bodyPr>
          <a:lstStyle/>
          <a:p>
            <a:r>
              <a:rPr lang="en-US" altLang="zh-TW" b="1" dirty="0" smtClean="0">
                <a:latin typeface="Times New Roman" pitchFamily="18" charset="0"/>
                <a:ea typeface="標楷體" pitchFamily="65" charset="-120"/>
              </a:rPr>
              <a:t>5.1. Proposing a new theoretical framework </a:t>
            </a:r>
            <a:endParaRPr lang="zh-TW" altLang="en-US" b="1" dirty="0">
              <a:latin typeface="Times New Roman" pitchFamily="18" charset="0"/>
              <a:ea typeface="標楷體" pitchFamily="65" charset="-120"/>
            </a:endParaRPr>
          </a:p>
        </p:txBody>
      </p:sp>
      <p:pic>
        <p:nvPicPr>
          <p:cNvPr id="6" name="圖片 5" descr="8.jpg"/>
          <p:cNvPicPr>
            <a:picLocks noChangeAspect="1"/>
          </p:cNvPicPr>
          <p:nvPr/>
        </p:nvPicPr>
        <p:blipFill>
          <a:blip r:embed="rId2"/>
          <a:stretch>
            <a:fillRect/>
          </a:stretch>
        </p:blipFill>
        <p:spPr>
          <a:xfrm>
            <a:off x="0" y="1285860"/>
            <a:ext cx="9144000" cy="5357850"/>
          </a:xfrm>
          <a:prstGeom prst="rect">
            <a:avLst/>
          </a:prstGeom>
        </p:spPr>
      </p:pic>
      <p:sp>
        <p:nvSpPr>
          <p:cNvPr id="7"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19</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24"/>
            <a:ext cx="3318537" cy="369332"/>
          </a:xfrm>
          <a:prstGeom prst="rect">
            <a:avLst/>
          </a:prstGeom>
        </p:spPr>
        <p:txBody>
          <a:bodyPr wrap="none">
            <a:spAutoFit/>
          </a:bodyPr>
          <a:lstStyle/>
          <a:p>
            <a:r>
              <a:rPr lang="en-US" altLang="zh-TW" b="1" dirty="0" smtClean="0">
                <a:latin typeface="Times New Roman" pitchFamily="18" charset="0"/>
                <a:cs typeface="Times New Roman" pitchFamily="18" charset="0"/>
              </a:rPr>
              <a:t>5.1.1. Phase 1: broadening view </a:t>
            </a:r>
            <a:endParaRPr lang="zh-TW" altLang="en-US" b="1" dirty="0">
              <a:latin typeface="Times New Roman" pitchFamily="18" charset="0"/>
              <a:ea typeface="標楷體" pitchFamily="65" charset="-120"/>
              <a:cs typeface="Times New Roman" pitchFamily="18" charset="0"/>
            </a:endParaRPr>
          </a:p>
        </p:txBody>
      </p:sp>
      <p:sp>
        <p:nvSpPr>
          <p:cNvPr id="5" name="矩形 4"/>
          <p:cNvSpPr/>
          <p:nvPr/>
        </p:nvSpPr>
        <p:spPr>
          <a:xfrm>
            <a:off x="214282" y="357166"/>
            <a:ext cx="8643998" cy="2031325"/>
          </a:xfrm>
          <a:prstGeom prst="rect">
            <a:avLst/>
          </a:prstGeom>
        </p:spPr>
        <p:txBody>
          <a:bodyPr wrap="square">
            <a:spAutoFit/>
          </a:bodyPr>
          <a:lstStyle/>
          <a:p>
            <a:pPr algn="just"/>
            <a:r>
              <a:rPr lang="en-US" altLang="zh-TW" dirty="0" smtClean="0">
                <a:latin typeface="Times New Roman" pitchFamily="18" charset="0"/>
                <a:ea typeface="標楷體" pitchFamily="65" charset="-120"/>
              </a:rPr>
              <a:t>The BMT process of shifting from an OBM into an interdependent EBBM and EBM via </a:t>
            </a:r>
            <a:r>
              <a:rPr lang="en-US" altLang="zh-TW" dirty="0" err="1" smtClean="0">
                <a:latin typeface="Times New Roman" pitchFamily="18" charset="0"/>
                <a:ea typeface="標楷體" pitchFamily="65" charset="-120"/>
              </a:rPr>
              <a:t>platformization</a:t>
            </a:r>
            <a:r>
              <a:rPr lang="en-US" altLang="zh-TW" dirty="0" smtClean="0">
                <a:latin typeface="Times New Roman" pitchFamily="18" charset="0"/>
                <a:ea typeface="標楷體" pitchFamily="65" charset="-120"/>
              </a:rPr>
              <a:t> initiates with the broadening view. In this phase, the main mechanisms involve ecosystem reframing, ecosystem sensing, and contesting. The ecosystem reframing mechanism corresponds to the process by which executives and managers recognize that their firm belongs to one or more ecosystems. In this respect, organizational actors identify how their firm contributes to an ecosystem value proposition. It is an ongoing process in which new actors, roles, value propositions, and links can trigger reframing again. </a:t>
            </a:r>
            <a:endParaRPr lang="zh-TW" altLang="en-US" dirty="0">
              <a:latin typeface="Times New Roman" pitchFamily="18" charset="0"/>
              <a:ea typeface="標楷體" pitchFamily="65" charset="-120"/>
            </a:endParaRPr>
          </a:p>
        </p:txBody>
      </p:sp>
      <p:sp>
        <p:nvSpPr>
          <p:cNvPr id="6" name="矩形 5"/>
          <p:cNvSpPr/>
          <p:nvPr/>
        </p:nvSpPr>
        <p:spPr>
          <a:xfrm>
            <a:off x="214282" y="2357430"/>
            <a:ext cx="2805576" cy="369332"/>
          </a:xfrm>
          <a:prstGeom prst="rect">
            <a:avLst/>
          </a:prstGeom>
        </p:spPr>
        <p:txBody>
          <a:bodyPr wrap="none">
            <a:spAutoFit/>
          </a:bodyPr>
          <a:lstStyle/>
          <a:p>
            <a:r>
              <a:rPr lang="en-US" altLang="zh-TW" b="1" dirty="0" smtClean="0">
                <a:latin typeface="Times New Roman" pitchFamily="18" charset="0"/>
                <a:ea typeface="標楷體" pitchFamily="65" charset="-120"/>
              </a:rPr>
              <a:t>5.1.2. Phase 2: integrating </a:t>
            </a:r>
            <a:endParaRPr lang="zh-TW" altLang="en-US" b="1" dirty="0">
              <a:latin typeface="Times New Roman" pitchFamily="18" charset="0"/>
              <a:ea typeface="標楷體" pitchFamily="65" charset="-120"/>
              <a:cs typeface="Times New Roman" pitchFamily="18" charset="0"/>
            </a:endParaRPr>
          </a:p>
        </p:txBody>
      </p:sp>
      <p:sp>
        <p:nvSpPr>
          <p:cNvPr id="7" name="矩形 6"/>
          <p:cNvSpPr/>
          <p:nvPr/>
        </p:nvSpPr>
        <p:spPr>
          <a:xfrm>
            <a:off x="285720" y="2857496"/>
            <a:ext cx="8501122" cy="2031325"/>
          </a:xfrm>
          <a:prstGeom prst="rect">
            <a:avLst/>
          </a:prstGeom>
        </p:spPr>
        <p:txBody>
          <a:bodyPr wrap="square">
            <a:spAutoFit/>
          </a:bodyPr>
          <a:lstStyle/>
          <a:p>
            <a:pPr algn="just"/>
            <a:r>
              <a:rPr lang="en-US" altLang="zh-TW" dirty="0" smtClean="0">
                <a:latin typeface="Times New Roman" pitchFamily="18" charset="0"/>
                <a:ea typeface="標楷體" pitchFamily="65" charset="-120"/>
              </a:rPr>
              <a:t>Engaging in ecosystem settings also brings about new dilemmas, such as balancing and achieving health among a firm’s EBBM, ecosystem partners’ EBBMs, and EBM. For example, focusing on capturing value can damage the health of ecosystem partners and, consequently, the overall ecosystem. Likewise, approaching primary value creation opportunities and avoiding sharing them with partners can also affect the overall ecosystem. Therefore, a fundamental mechanism that emerged from our data is defending, in which managers focus on the health of a firm’s BM, ecosystem partners, and EBM. </a:t>
            </a:r>
            <a:endParaRPr lang="zh-TW" altLang="en-US" dirty="0">
              <a:latin typeface="Times New Roman" pitchFamily="18" charset="0"/>
              <a:ea typeface="標楷體" pitchFamily="65" charset="-120"/>
            </a:endParaRPr>
          </a:p>
        </p:txBody>
      </p:sp>
      <p:sp>
        <p:nvSpPr>
          <p:cNvPr id="8"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20</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14282" y="-24"/>
            <a:ext cx="3136436" cy="369332"/>
          </a:xfrm>
          <a:prstGeom prst="rect">
            <a:avLst/>
          </a:prstGeom>
        </p:spPr>
        <p:txBody>
          <a:bodyPr wrap="none">
            <a:spAutoFit/>
          </a:bodyPr>
          <a:lstStyle/>
          <a:p>
            <a:r>
              <a:rPr lang="en-US" altLang="zh-TW" b="1" dirty="0" smtClean="0">
                <a:latin typeface="Times New Roman" pitchFamily="18" charset="0"/>
                <a:ea typeface="標楷體" pitchFamily="65" charset="-120"/>
              </a:rPr>
              <a:t>5.1.3. Phase 3: orchestrating </a:t>
            </a:r>
            <a:r>
              <a:rPr lang="en-US" altLang="zh-TW" b="1" dirty="0" smtClean="0">
                <a:latin typeface="Times New Roman" pitchFamily="18" charset="0"/>
                <a:ea typeface="標楷體" pitchFamily="65" charset="-120"/>
              </a:rPr>
              <a:t>v</a:t>
            </a:r>
            <a:endParaRPr lang="zh-TW" altLang="en-US" b="1" dirty="0">
              <a:latin typeface="Times New Roman" pitchFamily="18" charset="0"/>
              <a:ea typeface="標楷體" pitchFamily="65" charset="-120"/>
              <a:cs typeface="Times New Roman" pitchFamily="18" charset="0"/>
            </a:endParaRPr>
          </a:p>
        </p:txBody>
      </p:sp>
      <p:sp>
        <p:nvSpPr>
          <p:cNvPr id="5" name="矩形 4"/>
          <p:cNvSpPr/>
          <p:nvPr/>
        </p:nvSpPr>
        <p:spPr>
          <a:xfrm>
            <a:off x="285720" y="428604"/>
            <a:ext cx="8286808" cy="2308324"/>
          </a:xfrm>
          <a:prstGeom prst="rect">
            <a:avLst/>
          </a:prstGeom>
        </p:spPr>
        <p:txBody>
          <a:bodyPr wrap="square">
            <a:spAutoFit/>
          </a:bodyPr>
          <a:lstStyle/>
          <a:p>
            <a:pPr algn="just"/>
            <a:r>
              <a:rPr lang="en-US" altLang="zh-TW" dirty="0" smtClean="0">
                <a:latin typeface="Times New Roman" pitchFamily="18" charset="0"/>
                <a:ea typeface="標楷體" pitchFamily="65" charset="-120"/>
              </a:rPr>
              <a:t>Successful transformation of OBM does not finish with an interdependent EBBM and EBM. Therefore, some firms in our sample reached a third phase, focusing on co-evolution. The main mechanisms identified in this phase are setting EBM governance and nurturing EBM processes. While setting EBM governance involves defining a set of rules regarding how ecosystem actors can design, enhance, adapt, and transform their EBBMs and consequently generate variations in EBM, nurturing EBM processes focuses on managing the co-evolution of a focal firm’s EBBM, ecosystem partners’ BMs, and EBM to preserve health. </a:t>
            </a:r>
            <a:endParaRPr lang="zh-TW" altLang="en-US" dirty="0">
              <a:latin typeface="Times New Roman" pitchFamily="18" charset="0"/>
              <a:ea typeface="標楷體" pitchFamily="65" charset="-120"/>
            </a:endParaRPr>
          </a:p>
        </p:txBody>
      </p:sp>
      <p:sp>
        <p:nvSpPr>
          <p:cNvPr id="6" name="矩形 5"/>
          <p:cNvSpPr/>
          <p:nvPr/>
        </p:nvSpPr>
        <p:spPr>
          <a:xfrm>
            <a:off x="249707" y="3131106"/>
            <a:ext cx="2867132" cy="369332"/>
          </a:xfrm>
          <a:prstGeom prst="rect">
            <a:avLst/>
          </a:prstGeom>
        </p:spPr>
        <p:txBody>
          <a:bodyPr wrap="none">
            <a:spAutoFit/>
          </a:bodyPr>
          <a:lstStyle/>
          <a:p>
            <a:r>
              <a:rPr lang="en-US" altLang="zh-TW" b="1" dirty="0" smtClean="0">
                <a:latin typeface="Times New Roman" pitchFamily="18" charset="0"/>
                <a:ea typeface="標楷體" pitchFamily="65" charset="-120"/>
              </a:rPr>
              <a:t>5.2. Implications for theory</a:t>
            </a:r>
            <a:endParaRPr lang="zh-TW" altLang="en-US" b="1" dirty="0">
              <a:latin typeface="Times New Roman" pitchFamily="18" charset="0"/>
              <a:ea typeface="標楷體" pitchFamily="65" charset="-120"/>
              <a:cs typeface="Times New Roman" pitchFamily="18" charset="0"/>
            </a:endParaRPr>
          </a:p>
        </p:txBody>
      </p:sp>
      <p:sp>
        <p:nvSpPr>
          <p:cNvPr id="7" name="矩形 6"/>
          <p:cNvSpPr/>
          <p:nvPr/>
        </p:nvSpPr>
        <p:spPr>
          <a:xfrm>
            <a:off x="285720" y="3898005"/>
            <a:ext cx="8501122" cy="2031325"/>
          </a:xfrm>
          <a:prstGeom prst="rect">
            <a:avLst/>
          </a:prstGeom>
        </p:spPr>
        <p:txBody>
          <a:bodyPr wrap="square">
            <a:spAutoFit/>
          </a:bodyPr>
          <a:lstStyle/>
          <a:p>
            <a:pPr algn="just"/>
            <a:r>
              <a:rPr lang="en-US" altLang="zh-TW" dirty="0" smtClean="0">
                <a:latin typeface="Times New Roman" pitchFamily="18" charset="0"/>
                <a:ea typeface="標楷體" pitchFamily="65" charset="-120"/>
              </a:rPr>
              <a:t>In reviewing scholarship on BM and ecosystem, scholars (Foss and </a:t>
            </a:r>
            <a:r>
              <a:rPr lang="en-US" altLang="zh-TW" dirty="0" err="1" smtClean="0">
                <a:latin typeface="Times New Roman" pitchFamily="18" charset="0"/>
                <a:ea typeface="標楷體" pitchFamily="65" charset="-120"/>
              </a:rPr>
              <a:t>Saebi</a:t>
            </a:r>
            <a:r>
              <a:rPr lang="en-US" altLang="zh-TW" dirty="0" smtClean="0">
                <a:latin typeface="Times New Roman" pitchFamily="18" charset="0"/>
                <a:ea typeface="標楷體" pitchFamily="65" charset="-120"/>
              </a:rPr>
              <a:t>, 2018; Gomes et al., 2021) have argued that there is a need to improve the understanding of BMs within ecosystems. Accordingly, </a:t>
            </a:r>
            <a:r>
              <a:rPr lang="en-US" altLang="zh-TW" dirty="0" err="1" smtClean="0">
                <a:latin typeface="Times New Roman" pitchFamily="18" charset="0"/>
                <a:ea typeface="標楷體" pitchFamily="65" charset="-120"/>
              </a:rPr>
              <a:t>Andreini</a:t>
            </a:r>
            <a:r>
              <a:rPr lang="en-US" altLang="zh-TW" dirty="0" smtClean="0">
                <a:latin typeface="Times New Roman" pitchFamily="18" charset="0"/>
                <a:ea typeface="標楷體" pitchFamily="65" charset="-120"/>
              </a:rPr>
              <a:t> et al. (2022) highlighted the call for more research on how firms change their BMs. While prior literature offers initial insights into how firms adapt their BMs to operate in ecosystems (e.g., </a:t>
            </a:r>
            <a:r>
              <a:rPr lang="en-US" altLang="zh-TW" dirty="0" err="1" smtClean="0">
                <a:latin typeface="Times New Roman" pitchFamily="18" charset="0"/>
                <a:ea typeface="標楷體" pitchFamily="65" charset="-120"/>
              </a:rPr>
              <a:t>Rong</a:t>
            </a:r>
            <a:r>
              <a:rPr lang="en-US" altLang="zh-TW" dirty="0" smtClean="0">
                <a:latin typeface="Times New Roman" pitchFamily="18" charset="0"/>
                <a:ea typeface="標楷體" pitchFamily="65" charset="-120"/>
              </a:rPr>
              <a:t> et al., 2018), our study extends the current knowledge by making a fundamental theoretical distinction: the locus of EBM is the ecosystem (related to digital platforms), and not the firm. </a:t>
            </a:r>
            <a:endParaRPr lang="zh-TW" altLang="en-US" dirty="0">
              <a:latin typeface="Times New Roman" pitchFamily="18" charset="0"/>
              <a:ea typeface="標楷體" pitchFamily="65" charset="-120"/>
            </a:endParaRPr>
          </a:p>
        </p:txBody>
      </p:sp>
      <p:sp>
        <p:nvSpPr>
          <p:cNvPr id="8"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21</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85720" y="71414"/>
            <a:ext cx="3021020" cy="369332"/>
          </a:xfrm>
          <a:prstGeom prst="rect">
            <a:avLst/>
          </a:prstGeom>
        </p:spPr>
        <p:txBody>
          <a:bodyPr wrap="none">
            <a:spAutoFit/>
          </a:bodyPr>
          <a:lstStyle/>
          <a:p>
            <a:r>
              <a:rPr lang="en-US" altLang="zh-TW" b="1" dirty="0" smtClean="0">
                <a:latin typeface="Times New Roman" pitchFamily="18" charset="0"/>
                <a:ea typeface="標楷體" pitchFamily="65" charset="-120"/>
              </a:rPr>
              <a:t>5.3. Implications for practice</a:t>
            </a:r>
            <a:endParaRPr lang="zh-TW" altLang="en-US" b="1" dirty="0">
              <a:latin typeface="Times New Roman" pitchFamily="18" charset="0"/>
              <a:ea typeface="標楷體" pitchFamily="65" charset="-120"/>
              <a:cs typeface="Times New Roman" pitchFamily="18" charset="0"/>
            </a:endParaRPr>
          </a:p>
        </p:txBody>
      </p:sp>
      <p:sp>
        <p:nvSpPr>
          <p:cNvPr id="5" name="矩形 4"/>
          <p:cNvSpPr/>
          <p:nvPr/>
        </p:nvSpPr>
        <p:spPr>
          <a:xfrm>
            <a:off x="357158" y="571480"/>
            <a:ext cx="8501122" cy="6186309"/>
          </a:xfrm>
          <a:prstGeom prst="rect">
            <a:avLst/>
          </a:prstGeom>
        </p:spPr>
        <p:txBody>
          <a:bodyPr wrap="square">
            <a:spAutoFit/>
          </a:bodyPr>
          <a:lstStyle/>
          <a:p>
            <a:pPr algn="just"/>
            <a:r>
              <a:rPr lang="en-US" dirty="0" smtClean="0">
                <a:latin typeface="Times New Roman" pitchFamily="18" charset="0"/>
                <a:ea typeface="標楷體" pitchFamily="65" charset="-120"/>
              </a:rPr>
              <a:t>Our research findings suggest that firms undergoing transformation may need to transition their OBM into interdependent EBBM and EBM. This holds significant implications for understanding the role and competition of organizations within ecosystems</a:t>
            </a:r>
            <a:r>
              <a:rPr lang="en-US" dirty="0" smtClean="0"/>
              <a:t>.</a:t>
            </a:r>
          </a:p>
          <a:p>
            <a:pPr algn="just"/>
            <a:endParaRPr lang="en-US" altLang="zh-TW" dirty="0" smtClean="0"/>
          </a:p>
          <a:p>
            <a:pPr algn="just"/>
            <a:r>
              <a:rPr lang="zh-TW" altLang="en-US" dirty="0" smtClean="0"/>
              <a:t>●</a:t>
            </a:r>
            <a:r>
              <a:rPr lang="en-US" dirty="0" smtClean="0">
                <a:latin typeface="Times New Roman" pitchFamily="18" charset="0"/>
                <a:ea typeface="標楷體" pitchFamily="65" charset="-120"/>
              </a:rPr>
              <a:t>Firstly</a:t>
            </a:r>
            <a:r>
              <a:rPr lang="en-US" dirty="0" smtClean="0">
                <a:latin typeface="Times New Roman" pitchFamily="18" charset="0"/>
                <a:ea typeface="標楷體" pitchFamily="65" charset="-120"/>
              </a:rPr>
              <a:t>, we observed that certain roles within organizations may encounter difficulties during such transformational processes, as they struggle to recognize their company's place within the ecosystem. It is crucial to acknowledge that cognitive recognition of EBM is not automatic but requires active engagement from managers and organizational members</a:t>
            </a:r>
            <a:r>
              <a:rPr lang="en-US" dirty="0" smtClean="0">
                <a:latin typeface="Times New Roman" pitchFamily="18" charset="0"/>
                <a:ea typeface="標楷體" pitchFamily="65" charset="-120"/>
              </a:rPr>
              <a:t>.</a:t>
            </a:r>
          </a:p>
          <a:p>
            <a:pPr algn="just"/>
            <a:endParaRPr lang="en-US" altLang="zh-TW" dirty="0" smtClean="0">
              <a:latin typeface="Times New Roman" pitchFamily="18" charset="0"/>
              <a:ea typeface="標楷體" pitchFamily="65" charset="-120"/>
            </a:endParaRPr>
          </a:p>
          <a:p>
            <a:pPr algn="just"/>
            <a:r>
              <a:rPr lang="zh-TW" altLang="en-US" dirty="0" smtClean="0">
                <a:latin typeface="Times New Roman" pitchFamily="18" charset="0"/>
                <a:ea typeface="新細明體-ExtB" pitchFamily="18" charset="-120"/>
              </a:rPr>
              <a:t>●</a:t>
            </a:r>
            <a:r>
              <a:rPr lang="en-US" dirty="0" smtClean="0">
                <a:latin typeface="Times New Roman" pitchFamily="18" charset="0"/>
                <a:ea typeface="新細明體-ExtB" pitchFamily="18" charset="-120"/>
              </a:rPr>
              <a:t> Secondly, we argue that establishing connections and synergies among the firm's BM, ecosystem partners' BM, and EBM is paramount. Merely recognizing and defining differences among these BMs is insufficient; instead, efforts should be made to foster mutual interdependencies. This entails careful examination by managers to align the BMs and consider the health of EBM</a:t>
            </a:r>
            <a:r>
              <a:rPr lang="en-US" dirty="0" smtClean="0">
                <a:latin typeface="Times New Roman" pitchFamily="18" charset="0"/>
                <a:ea typeface="新細明體-ExtB" pitchFamily="18" charset="-120"/>
              </a:rPr>
              <a:t>.</a:t>
            </a:r>
          </a:p>
          <a:p>
            <a:pPr algn="just"/>
            <a:endParaRPr lang="en-US" altLang="zh-TW" dirty="0" smtClean="0">
              <a:latin typeface="Times New Roman" pitchFamily="18" charset="0"/>
              <a:ea typeface="新細明體-ExtB" pitchFamily="18" charset="-120"/>
            </a:endParaRPr>
          </a:p>
          <a:p>
            <a:pPr algn="just"/>
            <a:r>
              <a:rPr lang="zh-TW" altLang="en-US" dirty="0" smtClean="0">
                <a:latin typeface="Times New Roman" pitchFamily="18" charset="0"/>
                <a:ea typeface="新細明體-ExtB" pitchFamily="18" charset="-120"/>
              </a:rPr>
              <a:t>●</a:t>
            </a:r>
            <a:r>
              <a:rPr lang="en-US" dirty="0" smtClean="0">
                <a:latin typeface="Times New Roman" pitchFamily="18" charset="0"/>
                <a:ea typeface="標楷體" pitchFamily="65" charset="-120"/>
              </a:rPr>
              <a:t>Lastly</a:t>
            </a:r>
            <a:r>
              <a:rPr lang="en-US" dirty="0" smtClean="0">
                <a:latin typeface="Times New Roman" pitchFamily="18" charset="0"/>
                <a:ea typeface="標楷體" pitchFamily="65" charset="-120"/>
              </a:rPr>
              <a:t>, we emphasize the importance of continuous innovation and transformation of the firm's BM, ecosystem partners' BM, and EBM. In dynamic environments, new opportunities and challenges may necessitate significant changes, requiring proactive actions, incentives, and resource allocation to manage the co-evolution of BMs. Additionally, we offer preliminary yet valuable guidance on setting rules to promote variations in EBM.</a:t>
            </a:r>
            <a:endParaRPr lang="zh-TW" altLang="en-US" dirty="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22</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42910" y="285728"/>
            <a:ext cx="7929618" cy="646331"/>
          </a:xfrm>
          <a:prstGeom prst="rect">
            <a:avLst/>
          </a:prstGeom>
        </p:spPr>
        <p:txBody>
          <a:bodyPr wrap="square">
            <a:spAutoFit/>
          </a:bodyPr>
          <a:lstStyle/>
          <a:p>
            <a:pPr algn="just"/>
            <a:r>
              <a:rPr lang="en-US" dirty="0" smtClean="0">
                <a:latin typeface="Times New Roman" pitchFamily="18" charset="0"/>
                <a:ea typeface="標楷體" pitchFamily="65" charset="-120"/>
              </a:rPr>
              <a:t>In conclusion, </a:t>
            </a:r>
            <a:r>
              <a:rPr lang="en-US" dirty="0" smtClean="0">
                <a:latin typeface="Times New Roman" pitchFamily="18" charset="0"/>
                <a:ea typeface="標楷體" pitchFamily="65" charset="-120"/>
              </a:rPr>
              <a:t>this </a:t>
            </a:r>
            <a:r>
              <a:rPr lang="en-US" dirty="0" smtClean="0">
                <a:latin typeface="Times New Roman" pitchFamily="18" charset="0"/>
                <a:ea typeface="標楷體" pitchFamily="65" charset="-120"/>
              </a:rPr>
              <a:t>research provides valuable insights for teams and managers undergoing enterprise transformation. </a:t>
            </a:r>
            <a:endParaRPr lang="zh-TW" altLang="en-US" dirty="0">
              <a:latin typeface="Times New Roman" pitchFamily="18" charset="0"/>
              <a:ea typeface="標楷體" pitchFamily="65" charset="-120"/>
            </a:endParaRPr>
          </a:p>
        </p:txBody>
      </p:sp>
      <p:sp>
        <p:nvSpPr>
          <p:cNvPr id="5" name="矩形 4"/>
          <p:cNvSpPr/>
          <p:nvPr/>
        </p:nvSpPr>
        <p:spPr>
          <a:xfrm>
            <a:off x="714348" y="2285992"/>
            <a:ext cx="8104142" cy="2585323"/>
          </a:xfrm>
          <a:prstGeom prst="rect">
            <a:avLst/>
          </a:prstGeom>
        </p:spPr>
        <p:txBody>
          <a:bodyPr wrap="none">
            <a:spAutoFit/>
          </a:bodyPr>
          <a:lstStyle/>
          <a:p>
            <a:pPr algn="ctr"/>
            <a:r>
              <a:rPr lang="en-US" sz="5400" b="1" dirty="0" smtClean="0">
                <a:latin typeface="Times New Roman" pitchFamily="18" charset="0"/>
                <a:ea typeface="標楷體" pitchFamily="65" charset="-120"/>
              </a:rPr>
              <a:t>I </a:t>
            </a:r>
            <a:r>
              <a:rPr lang="en-US" sz="5400" b="1" dirty="0" smtClean="0">
                <a:latin typeface="Times New Roman" pitchFamily="18" charset="0"/>
                <a:ea typeface="標楷體" pitchFamily="65" charset="-120"/>
              </a:rPr>
              <a:t>appreciate your </a:t>
            </a:r>
            <a:r>
              <a:rPr lang="en-US" sz="5400" b="1" dirty="0" smtClean="0">
                <a:latin typeface="Times New Roman" pitchFamily="18" charset="0"/>
                <a:ea typeface="標楷體" pitchFamily="65" charset="-120"/>
              </a:rPr>
              <a:t>attention</a:t>
            </a:r>
          </a:p>
          <a:p>
            <a:pPr algn="ctr"/>
            <a:endParaRPr lang="en-US" sz="5400" b="1" dirty="0" smtClean="0">
              <a:latin typeface="Times New Roman" pitchFamily="18" charset="0"/>
              <a:ea typeface="標楷體" pitchFamily="65" charset="-120"/>
            </a:endParaRPr>
          </a:p>
          <a:p>
            <a:pPr algn="ctr"/>
            <a:r>
              <a:rPr lang="en-US" sz="5400" b="1" dirty="0" smtClean="0">
                <a:latin typeface="Times New Roman" pitchFamily="18" charset="0"/>
                <a:ea typeface="標楷體" pitchFamily="65" charset="-120"/>
              </a:rPr>
              <a:t>Thank you</a:t>
            </a:r>
            <a:r>
              <a:rPr lang="zh-TW" altLang="en-US" sz="5400" b="1" dirty="0" smtClean="0">
                <a:latin typeface="Times New Roman" pitchFamily="18" charset="0"/>
                <a:ea typeface="標楷體" pitchFamily="65" charset="-120"/>
              </a:rPr>
              <a:t>！！</a:t>
            </a:r>
            <a:endParaRPr lang="en-US" altLang="zh-TW" sz="5400" b="1" dirty="0" smtClean="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23</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357290" y="214290"/>
            <a:ext cx="7406640" cy="857256"/>
          </a:xfrm>
        </p:spPr>
        <p:txBody>
          <a:bodyPr>
            <a:normAutofit lnSpcReduction="10000"/>
          </a:bodyPr>
          <a:lstStyle/>
          <a:p>
            <a:pPr algn="ctr"/>
            <a:r>
              <a:rPr lang="en-US" altLang="zh-TW" sz="5400" b="1" dirty="0" smtClean="0">
                <a:latin typeface="Times New Roman" pitchFamily="18" charset="0"/>
                <a:ea typeface="標楷體" pitchFamily="65" charset="-120"/>
              </a:rPr>
              <a:t>1. Introduction</a:t>
            </a:r>
          </a:p>
          <a:p>
            <a:endParaRPr lang="zh-TW" altLang="en-US" dirty="0"/>
          </a:p>
        </p:txBody>
      </p:sp>
      <p:sp>
        <p:nvSpPr>
          <p:cNvPr id="5" name="矩形 4"/>
          <p:cNvSpPr/>
          <p:nvPr/>
        </p:nvSpPr>
        <p:spPr>
          <a:xfrm>
            <a:off x="0" y="1071546"/>
            <a:ext cx="9144000" cy="5355312"/>
          </a:xfrm>
          <a:prstGeom prst="rect">
            <a:avLst/>
          </a:prstGeom>
        </p:spPr>
        <p:txBody>
          <a:bodyPr wrap="square">
            <a:spAutoFit/>
          </a:bodyPr>
          <a:lstStyle/>
          <a:p>
            <a:endParaRPr lang="zh-TW" altLang="en-US" dirty="0"/>
          </a:p>
          <a:p>
            <a:pPr algn="just"/>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Nowadays, many firms want to how </a:t>
            </a:r>
            <a:r>
              <a:rPr lang="en-US" altLang="zh-TW" dirty="0">
                <a:latin typeface="Times New Roman" pitchFamily="18" charset="0"/>
                <a:ea typeface="標楷體" pitchFamily="65" charset="-120"/>
              </a:rPr>
              <a:t>firms pursuing </a:t>
            </a:r>
            <a:r>
              <a:rPr lang="en-US" altLang="zh-TW" dirty="0" err="1">
                <a:latin typeface="Times New Roman" pitchFamily="18" charset="0"/>
                <a:ea typeface="標楷體" pitchFamily="65" charset="-120"/>
              </a:rPr>
              <a:t>platformization</a:t>
            </a:r>
            <a:r>
              <a:rPr lang="en-US" altLang="zh-TW" dirty="0">
                <a:latin typeface="Times New Roman" pitchFamily="18" charset="0"/>
                <a:ea typeface="標楷體" pitchFamily="65" charset="-120"/>
              </a:rPr>
              <a:t> transform their </a:t>
            </a:r>
            <a:r>
              <a:rPr lang="en-US" altLang="zh-TW" dirty="0" smtClean="0">
                <a:latin typeface="Times New Roman" pitchFamily="18" charset="0"/>
                <a:ea typeface="標楷體" pitchFamily="65" charset="-120"/>
              </a:rPr>
              <a:t>    open </a:t>
            </a:r>
            <a:r>
              <a:rPr lang="en-US" altLang="zh-TW" dirty="0">
                <a:latin typeface="Times New Roman" pitchFamily="18" charset="0"/>
                <a:ea typeface="標楷體" pitchFamily="65" charset="-120"/>
              </a:rPr>
              <a:t>business models to create an ecosystem-based business model and ecosystem business model. While an open business model focuses mainly on searching and integrating external knowledge to address key aspects of a firm’s value proposition and offerings, an ecosystem-based business model refers to how a firm adjusts the critical components of its business model according to its position, role, and links in the ecosystem. </a:t>
            </a:r>
            <a:endParaRPr lang="en-US" altLang="zh-TW" dirty="0" smtClean="0">
              <a:latin typeface="Times New Roman" pitchFamily="18" charset="0"/>
              <a:ea typeface="標楷體" pitchFamily="65" charset="-120"/>
            </a:endParaRPr>
          </a:p>
          <a:p>
            <a:pPr algn="just"/>
            <a:endParaRPr lang="en-US" altLang="zh-TW" dirty="0">
              <a:latin typeface="Times New Roman" pitchFamily="18" charset="0"/>
              <a:ea typeface="標楷體" pitchFamily="65" charset="-120"/>
            </a:endParaRPr>
          </a:p>
          <a:p>
            <a:pPr algn="just"/>
            <a:r>
              <a:rPr lang="zh-TW" altLang="en-US" dirty="0">
                <a:latin typeface="Times New Roman" pitchFamily="18" charset="0"/>
                <a:ea typeface="標楷體" pitchFamily="65" charset="-120"/>
              </a:rPr>
              <a:t>●</a:t>
            </a:r>
            <a:r>
              <a:rPr lang="en-US" altLang="zh-TW" dirty="0" smtClean="0">
                <a:latin typeface="Times New Roman" pitchFamily="18" charset="0"/>
                <a:ea typeface="標楷體" pitchFamily="65" charset="-120"/>
              </a:rPr>
              <a:t>However</a:t>
            </a:r>
            <a:r>
              <a:rPr lang="en-US" altLang="zh-TW" dirty="0">
                <a:latin typeface="Times New Roman" pitchFamily="18" charset="0"/>
                <a:ea typeface="標楷體" pitchFamily="65" charset="-120"/>
              </a:rPr>
              <a:t>, an ecosystem business model involves activities and offerings from ecosystem actors that should be aligned to materialize a general value proposition. This </a:t>
            </a:r>
            <a:r>
              <a:rPr lang="en-US" altLang="zh-TW" dirty="0" err="1">
                <a:latin typeface="Times New Roman" pitchFamily="18" charset="0"/>
                <a:ea typeface="標楷體" pitchFamily="65" charset="-120"/>
              </a:rPr>
              <a:t>platformization</a:t>
            </a:r>
            <a:r>
              <a:rPr lang="en-US" altLang="zh-TW" dirty="0">
                <a:latin typeface="Times New Roman" pitchFamily="18" charset="0"/>
                <a:ea typeface="標楷體" pitchFamily="65" charset="-120"/>
              </a:rPr>
              <a:t> requires a profound yet little understood view on how firms transform business models through cognitive and managerial processes. To address this research gap, we employ a multiple-case study approach in four large firms. </a:t>
            </a:r>
            <a:endParaRPr lang="en-US" altLang="zh-TW" dirty="0" smtClean="0">
              <a:latin typeface="Times New Roman" pitchFamily="18" charset="0"/>
              <a:ea typeface="標楷體" pitchFamily="65" charset="-120"/>
            </a:endParaRPr>
          </a:p>
          <a:p>
            <a:pPr algn="just"/>
            <a:endParaRPr lang="en-US" altLang="zh-TW" dirty="0">
              <a:latin typeface="Times New Roman" pitchFamily="18" charset="0"/>
              <a:ea typeface="標楷體" pitchFamily="65" charset="-120"/>
            </a:endParaRPr>
          </a:p>
          <a:p>
            <a:pPr algn="just"/>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This </a:t>
            </a:r>
            <a:r>
              <a:rPr lang="en-US" altLang="zh-TW" dirty="0">
                <a:latin typeface="Times New Roman" pitchFamily="18" charset="0"/>
                <a:ea typeface="標楷體" pitchFamily="65" charset="-120"/>
              </a:rPr>
              <a:t>study identifies a new business model transformation process consisting of three phases: (</a:t>
            </a:r>
            <a:r>
              <a:rPr lang="en-US" altLang="zh-TW" dirty="0" smtClean="0">
                <a:latin typeface="Times New Roman" pitchFamily="18" charset="0"/>
                <a:ea typeface="標楷體" pitchFamily="65" charset="-120"/>
              </a:rPr>
              <a:t>1</a:t>
            </a:r>
            <a:r>
              <a:rPr lang="en-US" altLang="zh-TW" dirty="0">
                <a:latin typeface="Times New Roman" pitchFamily="18" charset="0"/>
                <a:ea typeface="標楷體" pitchFamily="65" charset="-120"/>
              </a:rPr>
              <a:t>) broadening view, </a:t>
            </a:r>
            <a:r>
              <a:rPr lang="en-US" altLang="zh-TW" dirty="0" smtClean="0">
                <a:latin typeface="Times New Roman" pitchFamily="18" charset="0"/>
                <a:ea typeface="標楷體" pitchFamily="65" charset="-120"/>
              </a:rPr>
              <a:t>(2</a:t>
            </a:r>
            <a:r>
              <a:rPr lang="en-US" altLang="zh-TW" dirty="0">
                <a:latin typeface="Times New Roman" pitchFamily="18" charset="0"/>
                <a:ea typeface="標楷體" pitchFamily="65" charset="-120"/>
              </a:rPr>
              <a:t>) integrating, and </a:t>
            </a:r>
            <a:r>
              <a:rPr lang="en-US" altLang="zh-TW" dirty="0" smtClean="0">
                <a:latin typeface="Times New Roman" pitchFamily="18" charset="0"/>
                <a:ea typeface="標楷體" pitchFamily="65" charset="-120"/>
              </a:rPr>
              <a:t>(3</a:t>
            </a:r>
            <a:r>
              <a:rPr lang="en-US" altLang="zh-TW" dirty="0">
                <a:latin typeface="Times New Roman" pitchFamily="18" charset="0"/>
                <a:ea typeface="標楷體" pitchFamily="65" charset="-120"/>
              </a:rPr>
              <a:t>) orchestrating. Our findings contribute to the literature by demonstrating the unique cognitive and managerial processes related to shaping the emergence of the ecosystem business model while simultaneously transforming the firm’s business model to operate in ecosystems. </a:t>
            </a:r>
            <a:endParaRPr lang="zh-TW" altLang="en-US" dirty="0">
              <a:latin typeface="Times New Roman" pitchFamily="18" charset="0"/>
              <a:ea typeface="標楷體" pitchFamily="65" charset="-120"/>
            </a:endParaRPr>
          </a:p>
        </p:txBody>
      </p:sp>
      <p:sp>
        <p:nvSpPr>
          <p:cNvPr id="4" name="投影片編號版面配置區 3"/>
          <p:cNvSpPr>
            <a:spLocks noGrp="1"/>
          </p:cNvSpPr>
          <p:nvPr>
            <p:ph type="sldNum" sz="quarter" idx="12"/>
          </p:nvPr>
        </p:nvSpPr>
        <p:spPr/>
        <p:txBody>
          <a:bodyPr/>
          <a:lstStyle/>
          <a:p>
            <a:r>
              <a:rPr lang="en-US" altLang="zh-TW" dirty="0" smtClean="0">
                <a:solidFill>
                  <a:schemeClr val="tx1"/>
                </a:solidFill>
                <a:latin typeface="Times New Roman" pitchFamily="18" charset="0"/>
                <a:cs typeface="Times New Roman" pitchFamily="18" charset="0"/>
              </a:rPr>
              <a:t>1</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2"/>
          <p:cNvSpPr txBox="1">
            <a:spLocks/>
          </p:cNvSpPr>
          <p:nvPr/>
        </p:nvSpPr>
        <p:spPr>
          <a:xfrm>
            <a:off x="1357290" y="214290"/>
            <a:ext cx="7406640" cy="857256"/>
          </a:xfrm>
          <a:prstGeom prst="rect">
            <a:avLst/>
          </a:prstGeom>
        </p:spPr>
        <p:txBody>
          <a:bodyPr>
            <a:normAutofit lnSpcReduction="10000"/>
          </a:bodyPr>
          <a:lstStyle/>
          <a:p>
            <a:pPr algn="ctr">
              <a:buNone/>
            </a:pPr>
            <a:r>
              <a:rPr lang="en-US" altLang="zh-TW" sz="5400" b="1" dirty="0" smtClean="0">
                <a:latin typeface="Times New Roman" pitchFamily="18" charset="0"/>
                <a:ea typeface="標楷體" pitchFamily="65" charset="-120"/>
              </a:rPr>
              <a:t>2. Literature review</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zh-TW"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矩形 4"/>
          <p:cNvSpPr/>
          <p:nvPr/>
        </p:nvSpPr>
        <p:spPr>
          <a:xfrm>
            <a:off x="428596" y="1571612"/>
            <a:ext cx="8501122" cy="3046988"/>
          </a:xfrm>
          <a:prstGeom prst="rect">
            <a:avLst/>
          </a:prstGeom>
        </p:spPr>
        <p:txBody>
          <a:bodyPr wrap="square">
            <a:spAutoFit/>
          </a:bodyPr>
          <a:lstStyle/>
          <a:p>
            <a:pPr algn="just"/>
            <a:r>
              <a:rPr lang="en-US" altLang="zh-TW" sz="3200" dirty="0">
                <a:latin typeface="Times New Roman" pitchFamily="18" charset="0"/>
                <a:ea typeface="標楷體" pitchFamily="65" charset="-120"/>
              </a:rPr>
              <a:t>The theoretical background for this study is organized into three sections. First, we present the links between open innovation and ecosystem management. Then, we discuss the BM, notably the differences between the OBM, EBBM, and EBM. Finally, we discuss BM processes. </a:t>
            </a:r>
            <a:endParaRPr lang="zh-TW" altLang="en-US" sz="3200" dirty="0">
              <a:latin typeface="Times New Roman" pitchFamily="18" charset="0"/>
              <a:ea typeface="標楷體" pitchFamily="65" charset="-120"/>
            </a:endParaRPr>
          </a:p>
        </p:txBody>
      </p:sp>
      <p:sp>
        <p:nvSpPr>
          <p:cNvPr id="6"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2</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14282" y="214290"/>
            <a:ext cx="8715436" cy="5857916"/>
          </a:xfrm>
        </p:spPr>
        <p:txBody>
          <a:bodyPr>
            <a:normAutofit fontScale="55000" lnSpcReduction="20000"/>
          </a:bodyPr>
          <a:lstStyle/>
          <a:p>
            <a:pPr>
              <a:buNone/>
            </a:pPr>
            <a:r>
              <a:rPr lang="en-US" altLang="zh-TW" sz="3600" b="1" dirty="0" smtClean="0">
                <a:latin typeface="Times New Roman" pitchFamily="18" charset="0"/>
                <a:ea typeface="標楷體" pitchFamily="65" charset="-120"/>
              </a:rPr>
              <a:t>2.1. From open innovation to ecosystem management </a:t>
            </a:r>
          </a:p>
          <a:p>
            <a:pPr>
              <a:buNone/>
            </a:pPr>
            <a:endParaRPr lang="en-US" altLang="zh-TW" sz="3600" b="1" dirty="0" smtClean="0">
              <a:latin typeface="Times New Roman" pitchFamily="18" charset="0"/>
              <a:ea typeface="標楷體" pitchFamily="65" charset="-120"/>
            </a:endParaRPr>
          </a:p>
          <a:p>
            <a:pPr>
              <a:buNone/>
            </a:pPr>
            <a:r>
              <a:rPr lang="en-US" altLang="zh-TW" sz="3600" b="1" dirty="0" smtClean="0">
                <a:latin typeface="Times New Roman" pitchFamily="18" charset="0"/>
                <a:ea typeface="標楷體" pitchFamily="65" charset="-120"/>
              </a:rPr>
              <a:t>Definition</a:t>
            </a:r>
          </a:p>
          <a:p>
            <a:pPr>
              <a:buNone/>
            </a:pPr>
            <a:endParaRPr lang="en-US" altLang="zh-TW" sz="3600" b="1" dirty="0" smtClean="0">
              <a:latin typeface="Times New Roman" pitchFamily="18" charset="0"/>
              <a:ea typeface="標楷體" pitchFamily="65" charset="-120"/>
            </a:endParaRPr>
          </a:p>
          <a:p>
            <a:pPr algn="just">
              <a:buNone/>
            </a:pPr>
            <a:r>
              <a:rPr lang="zh-TW" altLang="en-US" sz="3600" dirty="0" smtClean="0">
                <a:latin typeface="Times New Roman" pitchFamily="18" charset="0"/>
                <a:ea typeface="標楷體" pitchFamily="65" charset="-120"/>
              </a:rPr>
              <a:t>●</a:t>
            </a:r>
            <a:r>
              <a:rPr lang="en-US" altLang="zh-TW" sz="3600" dirty="0" err="1" smtClean="0">
                <a:latin typeface="Times New Roman" pitchFamily="18" charset="0"/>
                <a:ea typeface="標楷體" pitchFamily="65" charset="-120"/>
              </a:rPr>
              <a:t>Chesbrough</a:t>
            </a:r>
            <a:r>
              <a:rPr lang="en-US" altLang="zh-TW" sz="3600" dirty="0" smtClean="0">
                <a:latin typeface="Times New Roman" pitchFamily="18" charset="0"/>
                <a:ea typeface="標楷體" pitchFamily="65" charset="-120"/>
              </a:rPr>
              <a:t> and </a:t>
            </a:r>
            <a:r>
              <a:rPr lang="en-US" altLang="zh-TW" sz="3600" dirty="0" err="1" smtClean="0">
                <a:latin typeface="Times New Roman" pitchFamily="18" charset="0"/>
                <a:ea typeface="標楷體" pitchFamily="65" charset="-120"/>
              </a:rPr>
              <a:t>Bogers</a:t>
            </a:r>
            <a:r>
              <a:rPr lang="en-US" altLang="zh-TW" sz="3600" dirty="0" smtClean="0">
                <a:latin typeface="Times New Roman" pitchFamily="18" charset="0"/>
                <a:ea typeface="標楷體" pitchFamily="65" charset="-120"/>
              </a:rPr>
              <a:t> (2014) Open innovation comprises “a distributed innovation process based on purposefully managed knowledge flows across organizational boundaries, using pecuniary and non-pecuniary mechanisms in line with the organization’s business model”.</a:t>
            </a:r>
          </a:p>
          <a:p>
            <a:pPr algn="just">
              <a:buNone/>
            </a:pPr>
            <a:endParaRPr lang="en-US" altLang="zh-TW" sz="3600" b="1" dirty="0" smtClean="0">
              <a:latin typeface="Times New Roman" pitchFamily="18" charset="0"/>
              <a:ea typeface="標楷體" pitchFamily="65" charset="-120"/>
            </a:endParaRPr>
          </a:p>
          <a:p>
            <a:pPr algn="just">
              <a:buNone/>
            </a:pPr>
            <a:r>
              <a:rPr lang="zh-TW" altLang="en-US" sz="3600" dirty="0" smtClean="0">
                <a:latin typeface="Times New Roman" pitchFamily="18" charset="0"/>
                <a:ea typeface="標楷體" pitchFamily="65" charset="-120"/>
              </a:rPr>
              <a:t>●</a:t>
            </a:r>
            <a:r>
              <a:rPr lang="en-US" altLang="zh-TW" sz="3600" dirty="0" err="1" smtClean="0">
                <a:latin typeface="Times New Roman" pitchFamily="18" charset="0"/>
                <a:ea typeface="標楷體" pitchFamily="65" charset="-120"/>
              </a:rPr>
              <a:t>McGahan</a:t>
            </a:r>
            <a:r>
              <a:rPr lang="en-US" altLang="zh-TW" sz="3600" dirty="0" smtClean="0">
                <a:latin typeface="Times New Roman" pitchFamily="18" charset="0"/>
                <a:ea typeface="標楷體" pitchFamily="65" charset="-120"/>
              </a:rPr>
              <a:t> et al. (2021) External sources of knowledge and resources are combined with internal innovation efforts. </a:t>
            </a:r>
          </a:p>
          <a:p>
            <a:pPr algn="just">
              <a:buNone/>
            </a:pPr>
            <a:endParaRPr lang="en-US" altLang="zh-TW" sz="3600" b="1" dirty="0" smtClean="0">
              <a:latin typeface="Times New Roman" pitchFamily="18" charset="0"/>
              <a:ea typeface="標楷體" pitchFamily="65" charset="-120"/>
            </a:endParaRPr>
          </a:p>
          <a:p>
            <a:pPr algn="just">
              <a:buNone/>
            </a:pPr>
            <a:r>
              <a:rPr lang="zh-TW" altLang="en-US" sz="3600" dirty="0" smtClean="0">
                <a:latin typeface="Times New Roman" pitchFamily="18" charset="0"/>
                <a:ea typeface="標楷體" pitchFamily="65" charset="-120"/>
              </a:rPr>
              <a:t>●</a:t>
            </a:r>
            <a:r>
              <a:rPr lang="en-US" altLang="zh-TW" sz="3600" dirty="0" smtClean="0">
                <a:latin typeface="Times New Roman" pitchFamily="18" charset="0"/>
                <a:ea typeface="標楷體" pitchFamily="65" charset="-120"/>
              </a:rPr>
              <a:t>Recently, scholars have begun to differentiate open innovation from   ecosystem management (</a:t>
            </a:r>
            <a:r>
              <a:rPr lang="en-US" altLang="zh-TW" sz="3600" dirty="0" err="1" smtClean="0">
                <a:latin typeface="Times New Roman" pitchFamily="18" charset="0"/>
                <a:ea typeface="標楷體" pitchFamily="65" charset="-120"/>
              </a:rPr>
              <a:t>Adner</a:t>
            </a:r>
            <a:r>
              <a:rPr lang="en-US" altLang="zh-TW" sz="3600" dirty="0" smtClean="0">
                <a:latin typeface="Times New Roman" pitchFamily="18" charset="0"/>
                <a:ea typeface="標楷體" pitchFamily="65" charset="-120"/>
              </a:rPr>
              <a:t>, 2017; Gomes et al., 2021). First, although both deal with external actors (</a:t>
            </a:r>
            <a:r>
              <a:rPr lang="en-US" altLang="zh-TW" sz="3600" dirty="0" err="1" smtClean="0">
                <a:latin typeface="Times New Roman" pitchFamily="18" charset="0"/>
                <a:ea typeface="標楷體" pitchFamily="65" charset="-120"/>
              </a:rPr>
              <a:t>Adner</a:t>
            </a:r>
            <a:r>
              <a:rPr lang="en-US" altLang="zh-TW" sz="3600" dirty="0" smtClean="0">
                <a:latin typeface="Times New Roman" pitchFamily="18" charset="0"/>
                <a:ea typeface="標楷體" pitchFamily="65" charset="-120"/>
              </a:rPr>
              <a:t>, 2017), ecosystem management refers to ecosystems’ creation, management, and renewal (Gomes et al., 2021). Second, while open innovation tends to focus on searching for and integrating external knowledge into a particular firm’s standalone innovations (Gomes et al., 2021), ecosystem management focuses on generating a pool of complementary innovations from external partners (</a:t>
            </a:r>
            <a:r>
              <a:rPr lang="en-US" altLang="zh-TW" sz="3600" dirty="0" err="1" smtClean="0">
                <a:latin typeface="Times New Roman" pitchFamily="18" charset="0"/>
                <a:ea typeface="標楷體" pitchFamily="65" charset="-120"/>
              </a:rPr>
              <a:t>Datt´ee</a:t>
            </a:r>
            <a:r>
              <a:rPr lang="en-US" altLang="zh-TW" sz="3600" dirty="0" smtClean="0">
                <a:latin typeface="Times New Roman" pitchFamily="18" charset="0"/>
                <a:ea typeface="標楷體" pitchFamily="65" charset="-120"/>
              </a:rPr>
              <a:t> et al., 2018). </a:t>
            </a:r>
          </a:p>
          <a:p>
            <a:pPr algn="just">
              <a:buNone/>
            </a:pPr>
            <a:endParaRPr lang="en-US" altLang="zh-TW" sz="3600" dirty="0" smtClean="0">
              <a:latin typeface="Times New Roman" pitchFamily="18" charset="0"/>
              <a:ea typeface="標楷體" pitchFamily="65" charset="-120"/>
            </a:endParaRPr>
          </a:p>
          <a:p>
            <a:pPr algn="just">
              <a:buNone/>
            </a:pPr>
            <a:endParaRPr lang="en-US" altLang="zh-TW" sz="2200" dirty="0" smtClean="0">
              <a:latin typeface="Times New Roman" pitchFamily="18" charset="0"/>
              <a:ea typeface="標楷體" pitchFamily="65" charset="-120"/>
            </a:endParaRPr>
          </a:p>
          <a:p>
            <a:pPr algn="just">
              <a:buNone/>
            </a:pPr>
            <a:endParaRPr lang="en-US" altLang="zh-TW" sz="2200" dirty="0" smtClean="0">
              <a:latin typeface="Times New Roman" pitchFamily="18" charset="0"/>
              <a:ea typeface="標楷體" pitchFamily="65" charset="-120"/>
            </a:endParaRPr>
          </a:p>
        </p:txBody>
      </p:sp>
      <p:sp>
        <p:nvSpPr>
          <p:cNvPr id="4"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3</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14282" y="357166"/>
            <a:ext cx="8572560" cy="4800600"/>
          </a:xfrm>
        </p:spPr>
        <p:txBody>
          <a:bodyPr>
            <a:normAutofit fontScale="62500" lnSpcReduction="20000"/>
          </a:bodyPr>
          <a:lstStyle/>
          <a:p>
            <a:pPr algn="just">
              <a:buNone/>
            </a:pPr>
            <a:r>
              <a:rPr lang="zh-TW" altLang="en-US" dirty="0" smtClean="0">
                <a:latin typeface="Times New Roman" pitchFamily="18" charset="0"/>
                <a:ea typeface="標楷體" pitchFamily="65" charset="-120"/>
              </a:rPr>
              <a:t>●</a:t>
            </a:r>
            <a:r>
              <a:rPr lang="en-US" dirty="0" smtClean="0">
                <a:latin typeface="Times New Roman" pitchFamily="18" charset="0"/>
                <a:ea typeface="標楷體" pitchFamily="65" charset="-120"/>
              </a:rPr>
              <a:t>The focus of this chapter is on exploring how businesses transition from open innovation to ecosystem management, and examining the relationship and differences between the two. Research indicates that open innovation emphasizes the decentralized innovation process of managing knowledge flows across organizational boundaries, while ecosystem management focuses on obtaining a range of complementary innovations from external partners. Furthermore, ecosystem management requires businesses to consciously create and manage ecosystems, facing the challenge of coordinating multiple participants for successful operation.</a:t>
            </a:r>
            <a:endParaRPr lang="en-US" altLang="zh-TW" dirty="0" smtClean="0">
              <a:latin typeface="Times New Roman" pitchFamily="18" charset="0"/>
              <a:ea typeface="標楷體" pitchFamily="65" charset="-120"/>
            </a:endParaRPr>
          </a:p>
          <a:p>
            <a:pPr algn="just">
              <a:buNone/>
            </a:pPr>
            <a:endParaRPr lang="en-US" altLang="zh-TW" dirty="0" smtClean="0">
              <a:latin typeface="Times New Roman" pitchFamily="18" charset="0"/>
              <a:ea typeface="標楷體" pitchFamily="65" charset="-120"/>
            </a:endParaRPr>
          </a:p>
          <a:p>
            <a:pPr algn="just">
              <a:buNone/>
            </a:pPr>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Past research, there was a lack of understanding of how internal activities   performed by ecosystem leaders interrelate with BM and ecosystem management (e.g., </a:t>
            </a:r>
            <a:r>
              <a:rPr lang="en-US" altLang="zh-TW" dirty="0" err="1" smtClean="0">
                <a:latin typeface="Times New Roman" pitchFamily="18" charset="0"/>
                <a:ea typeface="標楷體" pitchFamily="65" charset="-120"/>
              </a:rPr>
              <a:t>Stonig</a:t>
            </a:r>
            <a:r>
              <a:rPr lang="en-US" altLang="zh-TW" dirty="0" smtClean="0">
                <a:latin typeface="Times New Roman" pitchFamily="18" charset="0"/>
                <a:ea typeface="標楷體" pitchFamily="65" charset="-120"/>
              </a:rPr>
              <a:t> et al., 2022), notably in the face of </a:t>
            </a:r>
            <a:r>
              <a:rPr lang="en-US" altLang="zh-TW" dirty="0" err="1" smtClean="0">
                <a:latin typeface="Times New Roman" pitchFamily="18" charset="0"/>
                <a:ea typeface="標楷體" pitchFamily="65" charset="-120"/>
              </a:rPr>
              <a:t>platformization</a:t>
            </a:r>
            <a:r>
              <a:rPr lang="en-US" altLang="zh-TW" dirty="0" smtClean="0">
                <a:latin typeface="Times New Roman" pitchFamily="18" charset="0"/>
                <a:ea typeface="標楷體" pitchFamily="65" charset="-120"/>
              </a:rPr>
              <a:t>. </a:t>
            </a:r>
          </a:p>
          <a:p>
            <a:pPr algn="just">
              <a:buNone/>
            </a:pPr>
            <a:endParaRPr lang="en-US" altLang="zh-TW" dirty="0" smtClean="0">
              <a:latin typeface="Times New Roman" pitchFamily="18" charset="0"/>
              <a:ea typeface="標楷體" pitchFamily="65" charset="-120"/>
            </a:endParaRPr>
          </a:p>
          <a:p>
            <a:pPr algn="just">
              <a:buNone/>
            </a:pPr>
            <a:r>
              <a:rPr lang="zh-TW" altLang="en-US" dirty="0" smtClean="0">
                <a:latin typeface="Times New Roman" pitchFamily="18" charset="0"/>
                <a:ea typeface="標楷體" pitchFamily="65" charset="-120"/>
              </a:rPr>
              <a:t>●</a:t>
            </a:r>
            <a:r>
              <a:rPr lang="en-US" altLang="zh-TW" dirty="0" smtClean="0">
                <a:latin typeface="Times New Roman" pitchFamily="18" charset="0"/>
                <a:ea typeface="標楷體" pitchFamily="65" charset="-120"/>
              </a:rPr>
              <a:t> In the following subsection, we discuss that, although the three types of BMs share some commonalities, they also differ substantially. </a:t>
            </a:r>
          </a:p>
          <a:p>
            <a:pPr>
              <a:buNone/>
            </a:pPr>
            <a:endParaRPr lang="zh-TW" altLang="en-US" dirty="0"/>
          </a:p>
        </p:txBody>
      </p:sp>
      <p:sp>
        <p:nvSpPr>
          <p:cNvPr id="4"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4</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2"/>
          <p:cNvSpPr>
            <a:spLocks noGrp="1"/>
          </p:cNvSpPr>
          <p:nvPr>
            <p:ph idx="1"/>
          </p:nvPr>
        </p:nvSpPr>
        <p:spPr>
          <a:xfrm>
            <a:off x="214282" y="214290"/>
            <a:ext cx="8715436" cy="5857916"/>
          </a:xfrm>
        </p:spPr>
        <p:txBody>
          <a:bodyPr>
            <a:normAutofit/>
          </a:bodyPr>
          <a:lstStyle/>
          <a:p>
            <a:pPr>
              <a:buNone/>
            </a:pPr>
            <a:r>
              <a:rPr lang="en-US" altLang="zh-TW" sz="2000" b="1" dirty="0" smtClean="0">
                <a:latin typeface="Times New Roman" pitchFamily="18" charset="0"/>
                <a:ea typeface="標楷體" pitchFamily="65" charset="-120"/>
              </a:rPr>
              <a:t>2.2. Business model (BM) </a:t>
            </a:r>
          </a:p>
          <a:p>
            <a:pPr>
              <a:buNone/>
            </a:pPr>
            <a:endParaRPr lang="en-US" altLang="zh-TW" sz="2000" b="1" dirty="0" smtClean="0">
              <a:latin typeface="Times New Roman" pitchFamily="18" charset="0"/>
              <a:ea typeface="標楷體" pitchFamily="65" charset="-120"/>
            </a:endParaRPr>
          </a:p>
          <a:p>
            <a:pPr>
              <a:buNone/>
            </a:pPr>
            <a:r>
              <a:rPr lang="en-US" altLang="zh-TW" sz="2000" b="1" dirty="0" smtClean="0">
                <a:latin typeface="Times New Roman" pitchFamily="18" charset="0"/>
                <a:ea typeface="標楷體" pitchFamily="65" charset="-120"/>
              </a:rPr>
              <a:t>Definition</a:t>
            </a:r>
          </a:p>
          <a:p>
            <a:pPr>
              <a:buNone/>
            </a:pPr>
            <a:endParaRPr lang="en-US" altLang="zh-TW" sz="2000" b="1" dirty="0" smtClean="0">
              <a:latin typeface="Times New Roman" pitchFamily="18" charset="0"/>
              <a:ea typeface="標楷體" pitchFamily="65" charset="-120"/>
            </a:endParaRPr>
          </a:p>
          <a:p>
            <a:pPr algn="just">
              <a:buNone/>
            </a:pPr>
            <a:r>
              <a:rPr lang="zh-TW" altLang="en-US" sz="2000" dirty="0" smtClean="0">
                <a:latin typeface="Times New Roman" pitchFamily="18" charset="0"/>
                <a:ea typeface="標楷體" pitchFamily="65" charset="-120"/>
              </a:rPr>
              <a:t>●</a:t>
            </a:r>
            <a:r>
              <a:rPr lang="en-US" altLang="zh-TW" sz="2000" dirty="0" smtClean="0">
                <a:latin typeface="Times New Roman" pitchFamily="18" charset="0"/>
                <a:ea typeface="標楷體" pitchFamily="65" charset="-120"/>
              </a:rPr>
              <a:t>A pivotal definition was proposed by </a:t>
            </a:r>
            <a:r>
              <a:rPr lang="en-US" altLang="zh-TW" sz="2000" dirty="0" err="1" smtClean="0">
                <a:latin typeface="Times New Roman" pitchFamily="18" charset="0"/>
                <a:ea typeface="標楷體" pitchFamily="65" charset="-120"/>
              </a:rPr>
              <a:t>Teece</a:t>
            </a:r>
            <a:r>
              <a:rPr lang="en-US" altLang="zh-TW" sz="2000" dirty="0" smtClean="0">
                <a:latin typeface="Times New Roman" pitchFamily="18" charset="0"/>
                <a:ea typeface="標楷體" pitchFamily="65" charset="-120"/>
              </a:rPr>
              <a:t> (2018): a BM corresponds to the “architecture of how a firm creates and delivers value to customers and the mechanisms employed to capture a share of this value”. </a:t>
            </a:r>
          </a:p>
          <a:p>
            <a:pPr algn="just">
              <a:buNone/>
            </a:pPr>
            <a:r>
              <a:rPr lang="zh-TW" altLang="en-US" sz="2000" dirty="0" smtClean="0">
                <a:latin typeface="Times New Roman" pitchFamily="18" charset="0"/>
                <a:ea typeface="標楷體" pitchFamily="65" charset="-120"/>
              </a:rPr>
              <a:t>●</a:t>
            </a:r>
            <a:r>
              <a:rPr lang="en-US" altLang="zh-TW" sz="2000" dirty="0" smtClean="0">
                <a:latin typeface="Times New Roman" pitchFamily="18" charset="0"/>
                <a:ea typeface="標楷體" pitchFamily="65" charset="-120"/>
              </a:rPr>
              <a:t>Foss and </a:t>
            </a:r>
            <a:r>
              <a:rPr lang="en-US" altLang="zh-TW" sz="2000" dirty="0" err="1" smtClean="0">
                <a:latin typeface="Times New Roman" pitchFamily="18" charset="0"/>
                <a:ea typeface="標楷體" pitchFamily="65" charset="-120"/>
              </a:rPr>
              <a:t>Saebi</a:t>
            </a:r>
            <a:r>
              <a:rPr lang="en-US" altLang="zh-TW" sz="2000" dirty="0" smtClean="0">
                <a:latin typeface="Times New Roman" pitchFamily="18" charset="0"/>
                <a:ea typeface="標楷體" pitchFamily="65" charset="-120"/>
              </a:rPr>
              <a:t> (2018) explained that “an architecture is not a list of the firm’s mechanisms for creating, delivering, and capturing value”. </a:t>
            </a:r>
          </a:p>
        </p:txBody>
      </p:sp>
      <p:sp>
        <p:nvSpPr>
          <p:cNvPr id="3"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5</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0034" y="357166"/>
            <a:ext cx="8358246" cy="4800600"/>
          </a:xfrm>
        </p:spPr>
        <p:txBody>
          <a:bodyPr>
            <a:normAutofit fontScale="92500" lnSpcReduction="20000"/>
          </a:bodyPr>
          <a:lstStyle/>
          <a:p>
            <a:pPr algn="just">
              <a:buNone/>
            </a:pPr>
            <a:r>
              <a:rPr lang="zh-TW" altLang="en-US" sz="2600" dirty="0" smtClean="0">
                <a:latin typeface="Times New Roman" pitchFamily="18" charset="0"/>
                <a:ea typeface="標楷體" pitchFamily="65" charset="-120"/>
              </a:rPr>
              <a:t>●</a:t>
            </a:r>
            <a:r>
              <a:rPr lang="en-US" sz="2600" dirty="0" smtClean="0">
                <a:latin typeface="Times New Roman" pitchFamily="18" charset="0"/>
                <a:ea typeface="標楷體" pitchFamily="65" charset="-120"/>
              </a:rPr>
              <a:t>The focus of this chapter is on exploring the definition,  importance, and application of business models in value creation and strategic management within enterprises. This section will discuss the concept, structure, and function of business models, as well as how businesses utilize them to create value, attract customers, and generate profits. Additionally, it will delve into the evolution and transformation of business models, and how to adapt to the constantly changing market environment.</a:t>
            </a:r>
          </a:p>
          <a:p>
            <a:pPr algn="just">
              <a:buNone/>
            </a:pPr>
            <a:endParaRPr lang="en-US" altLang="zh-TW" sz="2600" dirty="0" smtClean="0">
              <a:latin typeface="Times New Roman" pitchFamily="18" charset="0"/>
              <a:ea typeface="標楷體" pitchFamily="65" charset="-120"/>
            </a:endParaRPr>
          </a:p>
          <a:p>
            <a:pPr algn="just">
              <a:buNone/>
            </a:pPr>
            <a:r>
              <a:rPr lang="zh-TW" altLang="en-US" sz="2600" dirty="0" smtClean="0">
                <a:latin typeface="Times New Roman" pitchFamily="18" charset="0"/>
                <a:ea typeface="標楷體" pitchFamily="65" charset="-120"/>
              </a:rPr>
              <a:t>●</a:t>
            </a:r>
            <a:r>
              <a:rPr lang="en-US" altLang="zh-TW" sz="2600" dirty="0" smtClean="0">
                <a:latin typeface="Times New Roman" pitchFamily="18" charset="0"/>
                <a:ea typeface="標楷體" pitchFamily="65" charset="-120"/>
              </a:rPr>
              <a:t>Despite the vast and rich literature on a BM, current scholarship on an OBM is limited (Foss and </a:t>
            </a:r>
            <a:r>
              <a:rPr lang="en-US" altLang="zh-TW" sz="2600" dirty="0" err="1" smtClean="0">
                <a:latin typeface="Times New Roman" pitchFamily="18" charset="0"/>
                <a:ea typeface="標楷體" pitchFamily="65" charset="-120"/>
              </a:rPr>
              <a:t>Saebi</a:t>
            </a:r>
            <a:r>
              <a:rPr lang="en-US" altLang="zh-TW" sz="2600" dirty="0" smtClean="0">
                <a:latin typeface="Times New Roman" pitchFamily="18" charset="0"/>
                <a:ea typeface="標楷體" pitchFamily="65" charset="-120"/>
              </a:rPr>
              <a:t>, 2018). These studies leave open how the ecosystem structure modifies a BM. </a:t>
            </a:r>
          </a:p>
          <a:p>
            <a:pPr>
              <a:buNone/>
            </a:pPr>
            <a:endParaRPr lang="zh-TW" altLang="en-US" dirty="0"/>
          </a:p>
        </p:txBody>
      </p:sp>
      <p:sp>
        <p:nvSpPr>
          <p:cNvPr id="4"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6</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2"/>
          <p:cNvSpPr>
            <a:spLocks noGrp="1"/>
          </p:cNvSpPr>
          <p:nvPr>
            <p:ph idx="1"/>
          </p:nvPr>
        </p:nvSpPr>
        <p:spPr>
          <a:xfrm>
            <a:off x="214282" y="214290"/>
            <a:ext cx="8715436" cy="5857916"/>
          </a:xfrm>
        </p:spPr>
        <p:txBody>
          <a:bodyPr>
            <a:normAutofit/>
          </a:bodyPr>
          <a:lstStyle/>
          <a:p>
            <a:pPr>
              <a:buNone/>
            </a:pPr>
            <a:r>
              <a:rPr lang="en-US" altLang="zh-TW" sz="2000" b="1" dirty="0" smtClean="0">
                <a:latin typeface="Times New Roman" pitchFamily="18" charset="0"/>
                <a:ea typeface="標楷體" pitchFamily="65" charset="-120"/>
              </a:rPr>
              <a:t>2.3. Business model processes</a:t>
            </a:r>
          </a:p>
          <a:p>
            <a:pPr>
              <a:buNone/>
            </a:pPr>
            <a:r>
              <a:rPr lang="en-US" altLang="zh-TW" sz="2000" b="1" dirty="0" smtClean="0">
                <a:latin typeface="Times New Roman" pitchFamily="18" charset="0"/>
                <a:ea typeface="標楷體" pitchFamily="65" charset="-120"/>
              </a:rPr>
              <a:t> </a:t>
            </a:r>
          </a:p>
          <a:p>
            <a:pPr algn="just">
              <a:spcBef>
                <a:spcPts val="0"/>
              </a:spcBef>
              <a:buNone/>
            </a:pPr>
            <a:r>
              <a:rPr lang="en-US" sz="2000" dirty="0" smtClean="0">
                <a:latin typeface="Times New Roman" pitchFamily="18" charset="0"/>
                <a:ea typeface="標楷體" pitchFamily="65" charset="-120"/>
              </a:rPr>
              <a:t>    This section explores how businesses rethink their business models in response to external factors, adjusting and reconstructing existing components to adapt to environmental changes. Past research has indicated that companies are more likely to adjust their business models when facing threats rather than opportunities, closely tied to the concept of disruptive innovation. Additionally, factors such as digitization and the COVID-19 crisis have prompted businesses to make adjustments to their business models. Therefore, business model adaptation is at the core of actively aligning business models to the ever-changing environment.</a:t>
            </a:r>
            <a:endParaRPr lang="en-US" altLang="zh-TW" sz="2000" b="1" dirty="0" smtClean="0">
              <a:latin typeface="Times New Roman" pitchFamily="18" charset="0"/>
              <a:ea typeface="標楷體" pitchFamily="65" charset="-120"/>
            </a:endParaRPr>
          </a:p>
        </p:txBody>
      </p:sp>
      <p:sp>
        <p:nvSpPr>
          <p:cNvPr id="3" name="投影片編號版面配置區 3"/>
          <p:cNvSpPr>
            <a:spLocks noGrp="1"/>
          </p:cNvSpPr>
          <p:nvPr>
            <p:ph type="sldNum" sz="quarter" idx="12"/>
          </p:nvPr>
        </p:nvSpPr>
        <p:spPr>
          <a:xfrm>
            <a:off x="8613648" y="6305550"/>
            <a:ext cx="457200" cy="476250"/>
          </a:xfrm>
        </p:spPr>
        <p:txBody>
          <a:bodyPr/>
          <a:lstStyle/>
          <a:p>
            <a:r>
              <a:rPr lang="en-US" altLang="zh-TW" dirty="0" smtClean="0">
                <a:solidFill>
                  <a:schemeClr val="tx1"/>
                </a:solidFill>
                <a:latin typeface="Times New Roman" pitchFamily="18" charset="0"/>
                <a:cs typeface="Times New Roman" pitchFamily="18" charset="0"/>
              </a:rPr>
              <a:t>7</a:t>
            </a:r>
            <a:endParaRPr lang="zh-TW" altLang="en-US" dirty="0">
              <a:solidFill>
                <a:schemeClr val="tx1"/>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249</TotalTime>
  <Words>2321</Words>
  <Application>Microsoft Office PowerPoint</Application>
  <PresentationFormat>如螢幕大小 (4:3)</PresentationFormat>
  <Paragraphs>119</Paragraphs>
  <Slides>25</Slides>
  <Notes>1</Notes>
  <HiddenSlides>0</HiddenSlides>
  <MMClips>0</MMClips>
  <ScaleCrop>false</ScaleCrop>
  <HeadingPairs>
    <vt:vector size="4" baseType="variant">
      <vt:variant>
        <vt:lpstr>佈景主題</vt:lpstr>
      </vt:variant>
      <vt:variant>
        <vt:i4>1</vt:i4>
      </vt:variant>
      <vt:variant>
        <vt:lpstr>投影片標題</vt:lpstr>
      </vt:variant>
      <vt:variant>
        <vt:i4>25</vt:i4>
      </vt:variant>
    </vt:vector>
  </HeadingPairs>
  <TitlesOfParts>
    <vt:vector size="26" baseType="lpstr">
      <vt:lpstr>夏至</vt:lpstr>
      <vt:lpstr>投影片 1</vt:lpstr>
      <vt:lpstr>Content</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User</dc:creator>
  <cp:lastModifiedBy>User</cp:lastModifiedBy>
  <cp:revision>57</cp:revision>
  <dcterms:created xsi:type="dcterms:W3CDTF">2024-04-06T10:56:29Z</dcterms:created>
  <dcterms:modified xsi:type="dcterms:W3CDTF">2024-04-07T07:37:46Z</dcterms:modified>
</cp:coreProperties>
</file>