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93" r:id="rId3"/>
    <p:sldId id="297" r:id="rId4"/>
    <p:sldId id="259" r:id="rId5"/>
    <p:sldId id="296" r:id="rId6"/>
    <p:sldId id="298" r:id="rId7"/>
    <p:sldId id="295" r:id="rId8"/>
    <p:sldId id="284" r:id="rId9"/>
    <p:sldId id="299" r:id="rId10"/>
    <p:sldId id="261" r:id="rId11"/>
    <p:sldId id="289" r:id="rId12"/>
    <p:sldId id="265" r:id="rId13"/>
    <p:sldId id="300" r:id="rId14"/>
    <p:sldId id="301" r:id="rId15"/>
    <p:sldId id="309" r:id="rId16"/>
    <p:sldId id="310" r:id="rId17"/>
    <p:sldId id="311" r:id="rId18"/>
    <p:sldId id="312" r:id="rId19"/>
    <p:sldId id="313" r:id="rId20"/>
    <p:sldId id="302" r:id="rId21"/>
    <p:sldId id="303" r:id="rId22"/>
    <p:sldId id="304" r:id="rId23"/>
    <p:sldId id="305" r:id="rId24"/>
    <p:sldId id="306" r:id="rId25"/>
    <p:sldId id="307" r:id="rId26"/>
    <p:sldId id="308" r:id="rId27"/>
    <p:sldId id="280" r:id="rId28"/>
    <p:sldId id="287" r:id="rId29"/>
    <p:sldId id="29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765" autoAdjust="0"/>
  </p:normalViewPr>
  <p:slideViewPr>
    <p:cSldViewPr snapToGrid="0">
      <p:cViewPr varScale="1">
        <p:scale>
          <a:sx n="77" d="100"/>
          <a:sy n="77" d="100"/>
        </p:scale>
        <p:origin x="91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E4656C-8038-4D69-89CC-AD793479E3B9}" type="datetimeFigureOut">
              <a:rPr lang="zh-TW" altLang="en-US" smtClean="0"/>
              <a:t>2024/5/14</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3C452-1A58-48A1-AA61-D5FDFB14E84C}" type="slidenum">
              <a:rPr lang="zh-TW" altLang="en-US" smtClean="0"/>
              <a:t>‹#›</a:t>
            </a:fld>
            <a:endParaRPr lang="zh-TW" altLang="en-US"/>
          </a:p>
        </p:txBody>
      </p:sp>
    </p:spTree>
    <p:extLst>
      <p:ext uri="{BB962C8B-B14F-4D97-AF65-F5344CB8AC3E}">
        <p14:creationId xmlns:p14="http://schemas.microsoft.com/office/powerpoint/2010/main" val="4019623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 altLang="zh-TW" dirty="0"/>
              <a:t>Presentation outline</a:t>
            </a:r>
          </a:p>
          <a:p>
            <a:endParaRPr lang="en-US" altLang="zh-TW" dirty="0"/>
          </a:p>
          <a:p>
            <a:r>
              <a:rPr lang="en" altLang="zh-TW" dirty="0"/>
              <a:t>Introduction &amp; Theoretical Background</a:t>
            </a:r>
          </a:p>
          <a:p>
            <a:endParaRPr lang="en-US" altLang="zh-TW" dirty="0"/>
          </a:p>
          <a:p>
            <a:r>
              <a:rPr lang="en" altLang="zh-TW" dirty="0"/>
              <a:t>Model of the Research &amp; Research Methods</a:t>
            </a:r>
          </a:p>
          <a:p>
            <a:endParaRPr lang="en-US" altLang="zh-TW" dirty="0"/>
          </a:p>
          <a:p>
            <a:r>
              <a:rPr lang="en" altLang="zh-TW" dirty="0"/>
              <a:t>Methodology &amp; Hypothesis</a:t>
            </a:r>
          </a:p>
          <a:p>
            <a:endParaRPr lang="en-US" altLang="zh-TW" dirty="0"/>
          </a:p>
          <a:p>
            <a:r>
              <a:rPr lang="en" altLang="zh-TW" dirty="0"/>
              <a:t>Result discussion and analysis</a:t>
            </a:r>
          </a:p>
          <a:p>
            <a:endParaRPr lang="en-US" altLang="zh-TW" dirty="0"/>
          </a:p>
          <a:p>
            <a:r>
              <a:rPr lang="en" altLang="zh-TW" dirty="0"/>
              <a:t>Comprehensive analysis of research framework</a:t>
            </a:r>
          </a:p>
          <a:p>
            <a:endParaRPr lang="en-US" altLang="zh-TW" dirty="0"/>
          </a:p>
          <a:p>
            <a:r>
              <a:rPr lang="en" altLang="zh-TW" dirty="0"/>
              <a:t>Several areas within the paper that require to improve and future research</a:t>
            </a:r>
            <a:endParaRPr lang="zh-TW" altLang="en-US" dirty="0"/>
          </a:p>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2</a:t>
            </a:fld>
            <a:endParaRPr lang="zh-TW" altLang="en-US"/>
          </a:p>
        </p:txBody>
      </p:sp>
    </p:spTree>
    <p:extLst>
      <p:ext uri="{BB962C8B-B14F-4D97-AF65-F5344CB8AC3E}">
        <p14:creationId xmlns:p14="http://schemas.microsoft.com/office/powerpoint/2010/main" val="447507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4</a:t>
            </a:fld>
            <a:endParaRPr lang="zh-TW" altLang="en-US"/>
          </a:p>
        </p:txBody>
      </p:sp>
    </p:spTree>
    <p:extLst>
      <p:ext uri="{BB962C8B-B14F-4D97-AF65-F5344CB8AC3E}">
        <p14:creationId xmlns:p14="http://schemas.microsoft.com/office/powerpoint/2010/main" val="3989513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 altLang="zh-TW" dirty="0"/>
              <a:t>four main obstacles Challenges include</a:t>
            </a:r>
          </a:p>
          <a:p>
            <a:endParaRPr lang="en-US" altLang="zh-TW" dirty="0"/>
          </a:p>
          <a:p>
            <a:r>
              <a:rPr lang="en" altLang="zh-TW" dirty="0"/>
              <a:t>management related Lack of awareness and understanding of reverse logistics practices,</a:t>
            </a:r>
          </a:p>
          <a:p>
            <a:endParaRPr lang="en-US" altLang="zh-TW" dirty="0"/>
          </a:p>
          <a:p>
            <a:r>
              <a:rPr lang="en" altLang="zh-TW" dirty="0"/>
              <a:t>lack of support from senior management, and lack of employee training and education.</a:t>
            </a:r>
          </a:p>
          <a:p>
            <a:endParaRPr lang="en-US" altLang="zh-TW" dirty="0"/>
          </a:p>
          <a:p>
            <a:r>
              <a:rPr lang="en" altLang="zh-TW" dirty="0"/>
              <a:t>finance Lack of financial resources, lack of financial incentives,</a:t>
            </a:r>
          </a:p>
          <a:p>
            <a:r>
              <a:rPr lang="en" altLang="zh-TW" dirty="0"/>
              <a:t>                       </a:t>
            </a:r>
          </a:p>
          <a:p>
            <a:r>
              <a:rPr lang="en" altLang="zh-TW" dirty="0"/>
              <a:t>and lack of cost-benefit analysis.</a:t>
            </a:r>
          </a:p>
          <a:p>
            <a:endParaRPr lang="en-US" altLang="zh-TW" dirty="0"/>
          </a:p>
          <a:p>
            <a:r>
              <a:rPr lang="en" altLang="zh-TW" dirty="0"/>
              <a:t>infrastructure Lack of logistics infrastructure, lack of information technology infrastructure and</a:t>
            </a:r>
          </a:p>
          <a:p>
            <a:r>
              <a:rPr lang="en" altLang="zh-TW" dirty="0"/>
              <a:t>              </a:t>
            </a:r>
          </a:p>
          <a:p>
            <a:r>
              <a:rPr lang="en" altLang="zh-TW" dirty="0"/>
              <a:t>lack of reverse logistics service providers.</a:t>
            </a:r>
          </a:p>
          <a:p>
            <a:endParaRPr lang="en-US" altLang="zh-TW" dirty="0"/>
          </a:p>
          <a:p>
            <a:r>
              <a:rPr lang="en" altLang="zh-TW" dirty="0"/>
              <a:t>policy related Lack of government support, lack of regulations and standards,</a:t>
            </a:r>
          </a:p>
          <a:p>
            <a:r>
              <a:rPr lang="en" altLang="zh-TW" dirty="0"/>
              <a:t> </a:t>
            </a:r>
          </a:p>
          <a:p>
            <a:r>
              <a:rPr lang="en" altLang="zh-TW" dirty="0"/>
              <a:t>and lack of environmental awareness.</a:t>
            </a:r>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8</a:t>
            </a:fld>
            <a:endParaRPr lang="zh-TW" altLang="en-US"/>
          </a:p>
        </p:txBody>
      </p:sp>
    </p:spTree>
    <p:extLst>
      <p:ext uri="{BB962C8B-B14F-4D97-AF65-F5344CB8AC3E}">
        <p14:creationId xmlns:p14="http://schemas.microsoft.com/office/powerpoint/2010/main" val="3374393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11</a:t>
            </a:fld>
            <a:endParaRPr lang="zh-TW" altLang="en-US"/>
          </a:p>
        </p:txBody>
      </p:sp>
    </p:spTree>
    <p:extLst>
      <p:ext uri="{BB962C8B-B14F-4D97-AF65-F5344CB8AC3E}">
        <p14:creationId xmlns:p14="http://schemas.microsoft.com/office/powerpoint/2010/main" val="2301552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12</a:t>
            </a:fld>
            <a:endParaRPr lang="zh-TW" altLang="en-US"/>
          </a:p>
        </p:txBody>
      </p:sp>
    </p:spTree>
    <p:extLst>
      <p:ext uri="{BB962C8B-B14F-4D97-AF65-F5344CB8AC3E}">
        <p14:creationId xmlns:p14="http://schemas.microsoft.com/office/powerpoint/2010/main" val="1092528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須加內容</a:t>
            </a:r>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20</a:t>
            </a:fld>
            <a:endParaRPr lang="zh-TW" altLang="en-US"/>
          </a:p>
        </p:txBody>
      </p:sp>
    </p:spTree>
    <p:extLst>
      <p:ext uri="{BB962C8B-B14F-4D97-AF65-F5344CB8AC3E}">
        <p14:creationId xmlns:p14="http://schemas.microsoft.com/office/powerpoint/2010/main" val="708240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27</a:t>
            </a:fld>
            <a:endParaRPr lang="zh-TW" altLang="en-US"/>
          </a:p>
        </p:txBody>
      </p:sp>
    </p:spTree>
    <p:extLst>
      <p:ext uri="{BB962C8B-B14F-4D97-AF65-F5344CB8AC3E}">
        <p14:creationId xmlns:p14="http://schemas.microsoft.com/office/powerpoint/2010/main" val="1451893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F803C452-1A58-48A1-AA61-D5FDFB14E84C}" type="slidenum">
              <a:rPr lang="zh-TW" altLang="en-US" smtClean="0"/>
              <a:t>28</a:t>
            </a:fld>
            <a:endParaRPr lang="zh-TW" altLang="en-US"/>
          </a:p>
        </p:txBody>
      </p:sp>
    </p:spTree>
    <p:extLst>
      <p:ext uri="{BB962C8B-B14F-4D97-AF65-F5344CB8AC3E}">
        <p14:creationId xmlns:p14="http://schemas.microsoft.com/office/powerpoint/2010/main" val="3975612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281054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497913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B2B8E3-3B6F-45D8-B030-38273DE42DE5}" type="slidenum">
              <a:rPr lang="zh-TW" altLang="en-US" smtClean="0"/>
              <a:t>‹#›</a:t>
            </a:fld>
            <a:endParaRPr lang="zh-TW"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0841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TW" altLang="en-US"/>
              <a:t>按一下以編輯母片標題樣式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按一下以編輯母片文字樣式</a:t>
            </a:r>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3197384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按一下以編輯母片文字樣式</a:t>
            </a:r>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B2B8E3-3B6F-45D8-B030-38273DE42DE5}" type="slidenum">
              <a:rPr lang="zh-TW" altLang="en-US" smtClean="0"/>
              <a:t>‹#›</a:t>
            </a:fld>
            <a:endParaRPr lang="zh-TW"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40516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按一下以編輯母片文字樣式</a:t>
            </a:r>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419233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475710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696198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TW" altLang="en-US"/>
              <a:t>按一下以編輯母片標題樣式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3249480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39128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170423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253599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2995594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424331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TW" altLang="en-US"/>
              <a:t>按一下以編輯母片標題樣式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648608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7D38C226-E5A1-42B7-9F16-902A20189D6A}" type="datetimeFigureOut">
              <a:rPr lang="zh-TW" altLang="en-US" smtClean="0"/>
              <a:t>2024/5/14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387524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D38C226-E5A1-42B7-9F16-902A20189D6A}" type="datetimeFigureOut">
              <a:rPr lang="zh-TW" altLang="en-US" smtClean="0"/>
              <a:t>2024/5/14</a:t>
            </a:fld>
            <a:endParaRPr lang="zh-TW"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EB2B8E3-3B6F-45D8-B030-38273DE42DE5}" type="slidenum">
              <a:rPr lang="zh-TW" altLang="en-US" smtClean="0"/>
              <a:t>‹#›</a:t>
            </a:fld>
            <a:endParaRPr lang="zh-TW" altLang="en-US"/>
          </a:p>
        </p:txBody>
      </p:sp>
    </p:spTree>
    <p:extLst>
      <p:ext uri="{BB962C8B-B14F-4D97-AF65-F5344CB8AC3E}">
        <p14:creationId xmlns:p14="http://schemas.microsoft.com/office/powerpoint/2010/main" val="26201373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EF43244-5269-8792-4897-2CD819833BD8}"/>
              </a:ext>
            </a:extLst>
          </p:cNvPr>
          <p:cNvSpPr>
            <a:spLocks noGrp="1"/>
          </p:cNvSpPr>
          <p:nvPr>
            <p:ph type="ctrTitle"/>
          </p:nvPr>
        </p:nvSpPr>
        <p:spPr>
          <a:xfrm>
            <a:off x="1186543" y="1198266"/>
            <a:ext cx="9818914" cy="1329471"/>
          </a:xfrm>
        </p:spPr>
        <p:txBody>
          <a:bodyPr>
            <a:normAutofit/>
          </a:bodyPr>
          <a:lstStyle/>
          <a:p>
            <a:pPr algn="ctr"/>
            <a:r>
              <a:rPr lang="en" altLang="en-US" sz="3600" b="0" i="0" u="none" strike="noStrike" baseline="0" dirty="0">
                <a:latin typeface="Times New Roman" panose="02020603050405020304" pitchFamily="18" charset="0"/>
                <a:cs typeface="Times New Roman" panose="02020603050405020304" pitchFamily="18" charset="0"/>
              </a:rPr>
              <a:t>Ethics and International Business Studies: Considerations and Best Practices</a:t>
            </a:r>
            <a:endParaRPr lang="zh-TW" altLang="en-US" sz="49600" dirty="0">
              <a:latin typeface="Times New Roman" panose="02020603050405020304" pitchFamily="18" charset="0"/>
              <a:cs typeface="Times New Roman" panose="02020603050405020304" pitchFamily="18" charset="0"/>
            </a:endParaRPr>
          </a:p>
        </p:txBody>
      </p:sp>
      <p:sp>
        <p:nvSpPr>
          <p:cNvPr id="5" name="文字方塊 4">
            <a:extLst>
              <a:ext uri="{FF2B5EF4-FFF2-40B4-BE49-F238E27FC236}">
                <a16:creationId xmlns:a16="http://schemas.microsoft.com/office/drawing/2014/main" id="{E9159940-3AE4-4CDD-E1A6-48F41DBDA90C}"/>
              </a:ext>
            </a:extLst>
          </p:cNvPr>
          <p:cNvSpPr txBox="1"/>
          <p:nvPr/>
        </p:nvSpPr>
        <p:spPr>
          <a:xfrm>
            <a:off x="1602509" y="3145324"/>
            <a:ext cx="8986982" cy="2369880"/>
          </a:xfrm>
          <a:prstGeom prst="rect">
            <a:avLst/>
          </a:prstGeom>
          <a:noFill/>
        </p:spPr>
        <p:txBody>
          <a:bodyPr wrap="square">
            <a:spAutoFit/>
          </a:bodyPr>
          <a:lstStyle/>
          <a:p>
            <a:pPr algn="ctr"/>
            <a:r>
              <a:rPr lang="en" altLang="zh-TW" sz="3600" b="0" i="0" u="none" strike="noStrike" baseline="0" dirty="0">
                <a:solidFill>
                  <a:srgbClr val="211D1E"/>
                </a:solidFill>
                <a:latin typeface="Times New Roman" panose="02020603050405020304" pitchFamily="18" charset="0"/>
                <a:cs typeface="Times New Roman" panose="02020603050405020304" pitchFamily="18" charset="0"/>
              </a:rPr>
              <a:t>Author: </a:t>
            </a:r>
            <a:r>
              <a:rPr lang="en" altLang="zh-TW" sz="2800" dirty="0">
                <a:latin typeface="Times New Roman" panose="02020603050405020304" pitchFamily="18" charset="0"/>
                <a:cs typeface="Times New Roman" panose="02020603050405020304" pitchFamily="18" charset="0"/>
              </a:rPr>
              <a:t>Stewart R. Miller, Fiona Moore, Lorraine Eden</a:t>
            </a:r>
            <a:endParaRPr lang="zh-TW" altLang="en-US" sz="4400" dirty="0">
              <a:latin typeface="Times New Roman" panose="02020603050405020304" pitchFamily="18" charset="0"/>
              <a:cs typeface="Times New Roman" panose="02020603050405020304" pitchFamily="18" charset="0"/>
            </a:endParaRPr>
          </a:p>
          <a:p>
            <a:endParaRPr lang="en" altLang="zh-TW" sz="280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endParaRPr>
          </a:p>
          <a:p>
            <a:r>
              <a:rPr lang="en" altLang="zh-TW" sz="280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Professor: </a:t>
            </a:r>
            <a:r>
              <a:rPr lang="en" altLang="zh-TW" sz="2800" b="1" dirty="0">
                <a:latin typeface="Times New Roman" panose="02020603050405020304" pitchFamily="18" charset="0"/>
                <a:ea typeface="標楷體" panose="03000509000000000000" pitchFamily="65" charset="-120"/>
                <a:cs typeface="Times New Roman" panose="02020603050405020304" pitchFamily="18" charset="0"/>
              </a:rPr>
              <a:t>Professor Cheng-Wen</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 </a:t>
            </a:r>
            <a:r>
              <a:rPr lang="en" altLang="zh-TW" sz="2800" b="1" dirty="0">
                <a:latin typeface="Times New Roman" panose="02020603050405020304" pitchFamily="18" charset="0"/>
                <a:ea typeface="標楷體" panose="03000509000000000000" pitchFamily="65" charset="-120"/>
                <a:cs typeface="Times New Roman" panose="02020603050405020304" pitchFamily="18" charset="0"/>
              </a:rPr>
              <a:t>Lee</a:t>
            </a:r>
          </a:p>
          <a:p>
            <a:r>
              <a:rPr lang="en" altLang="zh-TW" sz="280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Name </a:t>
            </a:r>
            <a:r>
              <a:rPr lang="en" altLang="zh-TW" sz="2800" b="0" i="0" u="none" strike="noStrike" baseline="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 </a:t>
            </a:r>
            <a:r>
              <a:rPr lang="en" altLang="en-US" sz="280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Mao-wen</a:t>
            </a:r>
            <a:r>
              <a:rPr lang="en" altLang="zh-TW" sz="2800" b="0" i="0" u="none" strike="noStrike" baseline="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 </a:t>
            </a:r>
            <a:r>
              <a:rPr lang="en" altLang="en-US" sz="280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Fu </a:t>
            </a:r>
            <a:endParaRPr lang="en" altLang="zh-TW" sz="2800" b="0" i="0" u="none" strike="noStrike" baseline="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endParaRPr>
          </a:p>
          <a:p>
            <a:r>
              <a:rPr lang="en" altLang="zh-TW" sz="2800" dirty="0">
                <a:solidFill>
                  <a:srgbClr val="211D1E"/>
                </a:solidFill>
                <a:latin typeface="Times New Roman" panose="02020603050405020304" pitchFamily="18" charset="0"/>
                <a:ea typeface="標楷體" panose="03000509000000000000" pitchFamily="65" charset="-120"/>
                <a:cs typeface="Times New Roman" panose="02020603050405020304" pitchFamily="18" charset="0"/>
              </a:rPr>
              <a:t>Lecture Date: May, 1 4 </a:t>
            </a:r>
            <a:endParaRPr lang="zh-TW" altLang="en-US" sz="28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553554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3195C8B-0BC9-9027-5BCD-DD43A04BC8CD}"/>
              </a:ext>
            </a:extLst>
          </p:cNvPr>
          <p:cNvSpPr>
            <a:spLocks noGrp="1"/>
          </p:cNvSpPr>
          <p:nvPr>
            <p:ph type="title"/>
          </p:nvPr>
        </p:nvSpPr>
        <p:spPr/>
        <p:txBody>
          <a:bodyPr/>
          <a:lstStyle/>
          <a:p>
            <a:r>
              <a:rPr lang="en" altLang="zh-TW" dirty="0">
                <a:latin typeface="Times New Roman" panose="02020603050405020304" pitchFamily="18" charset="0"/>
                <a:cs typeface="Times New Roman" panose="02020603050405020304" pitchFamily="18" charset="0"/>
              </a:rPr>
              <a:t>Methodology and Assumptions</a:t>
            </a:r>
            <a:endParaRPr lang="zh-TW" altLang="en-US" dirty="0"/>
          </a:p>
        </p:txBody>
      </p:sp>
      <p:sp>
        <p:nvSpPr>
          <p:cNvPr id="3" name="內容版面配置區 2">
            <a:extLst>
              <a:ext uri="{FF2B5EF4-FFF2-40B4-BE49-F238E27FC236}">
                <a16:creationId xmlns:a16="http://schemas.microsoft.com/office/drawing/2014/main" id="{C085FA13-8307-171F-F2AE-C6D3E2DE916F}"/>
              </a:ext>
            </a:extLst>
          </p:cNvPr>
          <p:cNvSpPr>
            <a:spLocks noGrp="1"/>
          </p:cNvSpPr>
          <p:nvPr>
            <p:ph idx="1"/>
          </p:nvPr>
        </p:nvSpPr>
        <p:spPr>
          <a:xfrm>
            <a:off x="1582615" y="2133600"/>
            <a:ext cx="9921997" cy="3777622"/>
          </a:xfrm>
        </p:spPr>
        <p:txBody>
          <a:bodyPr>
            <a:normAutofit fontScale="77500" lnSpcReduction="20000"/>
          </a:bodyPr>
          <a:lstStyle/>
          <a:p>
            <a:pPr marL="342900" lvl="0" indent="-342900" algn="just">
              <a:spcBef>
                <a:spcPts val="600"/>
              </a:spcBef>
              <a:buFont typeface="Arial" panose="020B0604020202020204" pitchFamily="34" charset="0"/>
              <a:buChar char="•"/>
              <a:tabLst>
                <a:tab pos="457200" algn="l"/>
              </a:tabLst>
            </a:pPr>
            <a:r>
              <a:rPr lang="en-US" altLang="zh-TW" sz="3600" dirty="0">
                <a:solidFill>
                  <a:srgbClr val="000000"/>
                </a:solidFill>
                <a:effectLst/>
                <a:latin typeface="Times New Roman" panose="02020603050405020304" pitchFamily="18" charset="0"/>
                <a:ea typeface="新細明體" panose="02020500000000000000" pitchFamily="18" charset="-120"/>
                <a:cs typeface="Times New Roman" panose="02020603050405020304" pitchFamily="18" charset="0"/>
              </a:rPr>
              <a:t>The article "Ethics and International Business Research" addresses methodological challenges in IB research, emphasizing the need for rigorous and ethical practices. It discusses ethical considerations in both quantitative and qualitative research methods, highlighting issues such as data equivalence and navigating cultural nuances. While assumptions in IB research aren't explicitly explored, researchers are urged to be transparent about their underlying beliefs. Overall, the article suggests ways for researchers to enhance the quality and ethical integrity of their IB research practices.</a:t>
            </a:r>
            <a:endParaRPr lang="zh-TW" altLang="zh-TW" sz="3600" dirty="0">
              <a:effectLst/>
              <a:latin typeface="Times New Roman" panose="02020603050405020304" pitchFamily="18" charset="0"/>
              <a:ea typeface="新細明體"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674894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F521EAB-5021-08A4-C92B-BD355C4A98B3}"/>
              </a:ext>
            </a:extLst>
          </p:cNvPr>
          <p:cNvSpPr>
            <a:spLocks noGrp="1"/>
          </p:cNvSpPr>
          <p:nvPr>
            <p:ph type="title"/>
          </p:nvPr>
        </p:nvSpPr>
        <p:spPr/>
        <p:txBody>
          <a:bodyPr/>
          <a:lstStyle/>
          <a:p>
            <a:r>
              <a:rPr lang="en" altLang="zh-TW" dirty="0">
                <a:latin typeface="Times New Roman" panose="02020603050405020304" pitchFamily="18" charset="0"/>
                <a:cs typeface="Times New Roman" panose="02020603050405020304" pitchFamily="18" charset="0"/>
              </a:rPr>
              <a:t>Discussion and analysis of results</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9C29D71A-E99A-BB3E-EEF0-360466C4E786}"/>
              </a:ext>
            </a:extLst>
          </p:cNvPr>
          <p:cNvSpPr>
            <a:spLocks noGrp="1"/>
          </p:cNvSpPr>
          <p:nvPr>
            <p:ph idx="1"/>
          </p:nvPr>
        </p:nvSpPr>
        <p:spPr>
          <a:xfrm>
            <a:off x="838200" y="1622425"/>
            <a:ext cx="10515600" cy="4351338"/>
          </a:xfrm>
        </p:spPr>
        <p:txBody>
          <a:bodyPr>
            <a:normAutofit/>
          </a:bodyPr>
          <a:lstStyle/>
          <a:p>
            <a:pPr algn="l">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The Discussion and Analysis section delves into the implications of the findings for the </a:t>
            </a:r>
            <a:r>
              <a:rPr lang="en" altLang="zh-TW" sz="2400" b="0" i="0" dirty="0">
                <a:solidFill>
                  <a:srgbClr val="0D0D0D"/>
                </a:solidFill>
                <a:effectLst/>
                <a:latin typeface="Times New Roman" panose="02020603050405020304" pitchFamily="18" charset="0"/>
                <a:cs typeface="Times New Roman" panose="02020603050405020304" pitchFamily="18" charset="0"/>
              </a:rPr>
              <a:t>IB </a:t>
            </a:r>
            <a:r>
              <a:rPr lang="en" altLang="en-US" sz="2400" b="0" i="0" dirty="0">
                <a:solidFill>
                  <a:srgbClr val="0D0D0D"/>
                </a:solidFill>
                <a:effectLst/>
                <a:latin typeface="Times New Roman" panose="02020603050405020304" pitchFamily="18" charset="0"/>
                <a:cs typeface="Times New Roman" panose="02020603050405020304" pitchFamily="18" charset="0"/>
              </a:rPr>
              <a:t>field</a:t>
            </a:r>
          </a:p>
          <a:p>
            <a:pPr algn="l">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Emphasized the importance of ethical practices in interpreting and disseminating research findings</a:t>
            </a:r>
          </a:p>
          <a:p>
            <a:pPr algn="l">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Emphasizes the need for researchers to critically evaluate their findings, consider potential biases, and address any limitations in the study design to ensure the validity and reliability of the conclusions</a:t>
            </a:r>
          </a:p>
        </p:txBody>
      </p:sp>
    </p:spTree>
    <p:extLst>
      <p:ext uri="{BB962C8B-B14F-4D97-AF65-F5344CB8AC3E}">
        <p14:creationId xmlns:p14="http://schemas.microsoft.com/office/powerpoint/2010/main" val="2349030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C513990-B576-EC90-46C1-EF537BFC2CFD}"/>
              </a:ext>
            </a:extLst>
          </p:cNvPr>
          <p:cNvSpPr>
            <a:spLocks noGrp="1"/>
          </p:cNvSpPr>
          <p:nvPr>
            <p:ph type="title"/>
          </p:nvPr>
        </p:nvSpPr>
        <p:spPr/>
        <p:txBody>
          <a:bodyPr/>
          <a:lstStyle/>
          <a:p>
            <a:r>
              <a:rPr lang="en" altLang="zh-TW" dirty="0">
                <a:latin typeface="Times New Roman" panose="02020603050405020304" pitchFamily="18" charset="0"/>
                <a:cs typeface="Times New Roman" panose="02020603050405020304" pitchFamily="18" charset="0"/>
              </a:rPr>
              <a:t>Discussion and analysis of results (continued)</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729224F3-94BC-7A2D-9E8A-53E387F3E8AA}"/>
              </a:ext>
            </a:extLst>
          </p:cNvPr>
          <p:cNvSpPr>
            <a:spLocks noGrp="1"/>
          </p:cNvSpPr>
          <p:nvPr>
            <p:ph idx="1"/>
          </p:nvPr>
        </p:nvSpPr>
        <p:spPr/>
        <p:txBody>
          <a:bodyPr>
            <a:normAutofit/>
          </a:bodyPr>
          <a:lstStyle/>
          <a:p>
            <a:pPr algn="l">
              <a:buFont typeface="Arial" panose="020B0604020202020204" pitchFamily="34" charset="0"/>
              <a:buChar char="•"/>
            </a:pPr>
            <a:r>
              <a:rPr lang="en" altLang="en-US" b="0" i="0" dirty="0">
                <a:solidFill>
                  <a:srgbClr val="0D0D0D"/>
                </a:solidFill>
                <a:effectLst/>
                <a:latin typeface="Times New Roman" panose="02020603050405020304" pitchFamily="18" charset="0"/>
                <a:cs typeface="Times New Roman" panose="02020603050405020304" pitchFamily="18" charset="0"/>
              </a:rPr>
              <a:t>The ethical implications of the research findings, particularly for stakeholders and the </a:t>
            </a:r>
            <a:r>
              <a:rPr lang="en" altLang="zh-TW" b="0" i="0" dirty="0">
                <a:solidFill>
                  <a:srgbClr val="0D0D0D"/>
                </a:solidFill>
                <a:effectLst/>
                <a:latin typeface="Times New Roman" panose="02020603050405020304" pitchFamily="18" charset="0"/>
                <a:cs typeface="Times New Roman" panose="02020603050405020304" pitchFamily="18" charset="0"/>
              </a:rPr>
              <a:t>IB </a:t>
            </a:r>
            <a:r>
              <a:rPr lang="en" altLang="en-US" b="0" i="0" dirty="0">
                <a:solidFill>
                  <a:srgbClr val="0D0D0D"/>
                </a:solidFill>
                <a:effectLst/>
                <a:latin typeface="Times New Roman" panose="02020603050405020304" pitchFamily="18" charset="0"/>
                <a:cs typeface="Times New Roman" panose="02020603050405020304" pitchFamily="18" charset="0"/>
              </a:rPr>
              <a:t>community, are explored</a:t>
            </a:r>
          </a:p>
          <a:p>
            <a:pPr algn="l">
              <a:buFont typeface="Arial" panose="020B0604020202020204" pitchFamily="34" charset="0"/>
              <a:buChar char="•"/>
            </a:pPr>
            <a:r>
              <a:rPr lang="en" altLang="en-US" b="0" i="0" dirty="0">
                <a:solidFill>
                  <a:srgbClr val="0D0D0D"/>
                </a:solidFill>
                <a:effectLst/>
                <a:latin typeface="Times New Roman" panose="02020603050405020304" pitchFamily="18" charset="0"/>
                <a:cs typeface="Times New Roman" panose="02020603050405020304" pitchFamily="18" charset="0"/>
              </a:rPr>
              <a:t>Emphasizes the importance of transparency in ethical practices in reporting research results, acknowledging potential bias, and promoting dissemination of research findings</a:t>
            </a:r>
          </a:p>
          <a:p>
            <a:pPr algn="l">
              <a:buFont typeface="Arial" panose="020B0604020202020204" pitchFamily="34" charset="0"/>
              <a:buChar char="•"/>
            </a:pPr>
            <a:r>
              <a:rPr lang="en" altLang="en-US" b="0" i="0" dirty="0">
                <a:solidFill>
                  <a:srgbClr val="0D0D0D"/>
                </a:solidFill>
                <a:effectLst/>
                <a:latin typeface="Times New Roman" panose="02020603050405020304" pitchFamily="18" charset="0"/>
                <a:cs typeface="Times New Roman" panose="02020603050405020304" pitchFamily="18" charset="0"/>
              </a:rPr>
              <a:t>Overall, the key role of ethical considerations in interpreting and discussing research findings in the field of international business is emphasized, and an insistence on research integrity, transparency and ethical practice contributes to the advancement of </a:t>
            </a:r>
            <a:r>
              <a:rPr lang="en" altLang="zh-TW" b="0" i="0" dirty="0">
                <a:solidFill>
                  <a:srgbClr val="0D0D0D"/>
                </a:solidFill>
                <a:effectLst/>
                <a:latin typeface="Times New Roman" panose="02020603050405020304" pitchFamily="18" charset="0"/>
                <a:cs typeface="Times New Roman" panose="02020603050405020304" pitchFamily="18" charset="0"/>
              </a:rPr>
              <a:t>IB </a:t>
            </a:r>
            <a:r>
              <a:rPr lang="en" altLang="en-US" b="0" i="0" dirty="0">
                <a:solidFill>
                  <a:srgbClr val="0D0D0D"/>
                </a:solidFill>
                <a:effectLst/>
                <a:latin typeface="Times New Roman" panose="02020603050405020304" pitchFamily="18" charset="0"/>
                <a:cs typeface="Times New Roman" panose="02020603050405020304" pitchFamily="18" charset="0"/>
              </a:rPr>
              <a:t>knowledge.</a:t>
            </a:r>
          </a:p>
          <a:p>
            <a:pPr marL="0" indent="0" algn="just">
              <a:buNone/>
            </a:pP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097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20B97ED-2230-1247-7407-43ADD1754E32}"/>
              </a:ext>
            </a:extLst>
          </p:cNvPr>
          <p:cNvSpPr>
            <a:spLocks noGrp="1"/>
          </p:cNvSpPr>
          <p:nvPr>
            <p:ph type="ctrTitle"/>
          </p:nvPr>
        </p:nvSpPr>
        <p:spPr/>
        <p:txBody>
          <a:bodyPr/>
          <a:lstStyle/>
          <a:p>
            <a:r>
              <a:rPr lang="en-US" altLang="zh-TW" dirty="0">
                <a:latin typeface="Times New Roman" panose="02020603050405020304" pitchFamily="18" charset="0"/>
                <a:cs typeface="Times New Roman" panose="02020603050405020304" pitchFamily="18" charset="0"/>
              </a:rPr>
              <a:t>Chapter</a:t>
            </a:r>
            <a:r>
              <a:rPr lang="en-US" altLang="zh-TW" dirty="0"/>
              <a:t> 4</a:t>
            </a:r>
            <a:endParaRPr lang="zh-TW" altLang="en-US" dirty="0"/>
          </a:p>
        </p:txBody>
      </p:sp>
      <p:sp>
        <p:nvSpPr>
          <p:cNvPr id="3" name="副標題 2">
            <a:extLst>
              <a:ext uri="{FF2B5EF4-FFF2-40B4-BE49-F238E27FC236}">
                <a16:creationId xmlns:a16="http://schemas.microsoft.com/office/drawing/2014/main" id="{033FAF51-3A01-B834-0500-4E8AF295D15D}"/>
              </a:ext>
            </a:extLst>
          </p:cNvPr>
          <p:cNvSpPr>
            <a:spLocks noGrp="1"/>
          </p:cNvSpPr>
          <p:nvPr>
            <p:ph type="subTitle" idx="1"/>
          </p:nvPr>
        </p:nvSpPr>
        <p:spPr/>
        <p:txBody>
          <a:bodyPr/>
          <a:lstStyle/>
          <a:p>
            <a:r>
              <a:rPr lang="en-US" altLang="zh-TW" sz="1800" i="0" u="none" strike="noStrike" baseline="0" dirty="0">
                <a:solidFill>
                  <a:srgbClr val="000000"/>
                </a:solidFill>
                <a:latin typeface="Times New Roman" panose="02020603050405020304" pitchFamily="18" charset="0"/>
                <a:cs typeface="Times New Roman" panose="02020603050405020304" pitchFamily="18" charset="0"/>
              </a:rPr>
              <a:t>Ethical quantitative IB research methods</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8356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EA78621-8C0D-BC51-0D18-7ABC7A286880}"/>
              </a:ext>
            </a:extLst>
          </p:cNvPr>
          <p:cNvSpPr>
            <a:spLocks noGrp="1"/>
          </p:cNvSpPr>
          <p:nvPr>
            <p:ph type="title"/>
          </p:nvPr>
        </p:nvSpPr>
        <p:spPr/>
        <p:txBody>
          <a:bodyPr/>
          <a:lstStyle/>
          <a:p>
            <a:r>
              <a:rPr lang="en-US" altLang="zh-TW" sz="3600" i="0" u="none" strike="noStrike" baseline="0" dirty="0">
                <a:solidFill>
                  <a:srgbClr val="000000"/>
                </a:solidFill>
                <a:latin typeface="Times New Roman" panose="02020603050405020304" pitchFamily="18" charset="0"/>
                <a:cs typeface="Times New Roman" panose="02020603050405020304" pitchFamily="18" charset="0"/>
              </a:rPr>
              <a:t>Ethical quantitative IB research methods</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89ED253F-B76E-AD4E-F3C6-33E9E04162F2}"/>
              </a:ext>
            </a:extLst>
          </p:cNvPr>
          <p:cNvSpPr>
            <a:spLocks noGrp="1"/>
          </p:cNvSpPr>
          <p:nvPr>
            <p:ph idx="1"/>
          </p:nvPr>
        </p:nvSpPr>
        <p:spPr>
          <a:xfrm>
            <a:off x="1770185" y="2133600"/>
            <a:ext cx="9734427" cy="3777622"/>
          </a:xfrm>
        </p:spPr>
        <p:txBody>
          <a:bodyPr>
            <a:normAutofit/>
          </a:bodyPr>
          <a:lstStyle/>
          <a:p>
            <a:pPr algn="just"/>
            <a:r>
              <a:rPr lang="en-US" altLang="zh-TW" sz="2400" dirty="0">
                <a:latin typeface="Times New Roman" panose="02020603050405020304" pitchFamily="18" charset="0"/>
                <a:cs typeface="Times New Roman" panose="02020603050405020304" pitchFamily="18" charset="0"/>
              </a:rPr>
              <a:t>Ethical quantitative research methods are vital in International Business (IB) to ensure research integrity. Key considerations include ensuring data equivalence across cultures, addressing biases transparently, maintaining transparent data collection, developing robust research designs, handling outliers effectively, and promoting research ethics. By incorporating these considerations, IB researchers can enhance the credibility and ethical integrity of their work, advancing knowledge in the field.</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805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21CCED9B-3B9B-6543-1B66-BFAF350B2E9A}"/>
              </a:ext>
            </a:extLst>
          </p:cNvPr>
          <p:cNvPicPr>
            <a:picLocks noChangeAspect="1"/>
          </p:cNvPicPr>
          <p:nvPr/>
        </p:nvPicPr>
        <p:blipFill>
          <a:blip r:embed="rId2"/>
          <a:stretch>
            <a:fillRect/>
          </a:stretch>
        </p:blipFill>
        <p:spPr>
          <a:xfrm>
            <a:off x="1545771" y="395381"/>
            <a:ext cx="9993085" cy="2932152"/>
          </a:xfrm>
          <a:prstGeom prst="rect">
            <a:avLst/>
          </a:prstGeom>
        </p:spPr>
      </p:pic>
      <p:pic>
        <p:nvPicPr>
          <p:cNvPr id="7" name="圖片 6">
            <a:extLst>
              <a:ext uri="{FF2B5EF4-FFF2-40B4-BE49-F238E27FC236}">
                <a16:creationId xmlns:a16="http://schemas.microsoft.com/office/drawing/2014/main" id="{3224BBB8-7700-808B-FB19-FC3CACB9F83D}"/>
              </a:ext>
            </a:extLst>
          </p:cNvPr>
          <p:cNvPicPr>
            <a:picLocks noChangeAspect="1"/>
          </p:cNvPicPr>
          <p:nvPr/>
        </p:nvPicPr>
        <p:blipFill>
          <a:blip r:embed="rId3"/>
          <a:stretch>
            <a:fillRect/>
          </a:stretch>
        </p:blipFill>
        <p:spPr>
          <a:xfrm>
            <a:off x="1545770" y="3692309"/>
            <a:ext cx="10080173" cy="2521382"/>
          </a:xfrm>
          <a:prstGeom prst="rect">
            <a:avLst/>
          </a:prstGeom>
        </p:spPr>
      </p:pic>
    </p:spTree>
    <p:extLst>
      <p:ext uri="{BB962C8B-B14F-4D97-AF65-F5344CB8AC3E}">
        <p14:creationId xmlns:p14="http://schemas.microsoft.com/office/powerpoint/2010/main" val="919176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CB39A824-92C8-3C29-DFA2-4955B8BA9D84}"/>
              </a:ext>
            </a:extLst>
          </p:cNvPr>
          <p:cNvPicPr>
            <a:picLocks noChangeAspect="1"/>
          </p:cNvPicPr>
          <p:nvPr/>
        </p:nvPicPr>
        <p:blipFill>
          <a:blip r:embed="rId2"/>
          <a:stretch>
            <a:fillRect/>
          </a:stretch>
        </p:blipFill>
        <p:spPr>
          <a:xfrm>
            <a:off x="1654629" y="223517"/>
            <a:ext cx="10439400" cy="3205483"/>
          </a:xfrm>
          <a:prstGeom prst="rect">
            <a:avLst/>
          </a:prstGeom>
        </p:spPr>
      </p:pic>
      <p:pic>
        <p:nvPicPr>
          <p:cNvPr id="7" name="圖片 6">
            <a:extLst>
              <a:ext uri="{FF2B5EF4-FFF2-40B4-BE49-F238E27FC236}">
                <a16:creationId xmlns:a16="http://schemas.microsoft.com/office/drawing/2014/main" id="{D7CBBF64-26E9-E9B3-8CAA-A9971E49D5B2}"/>
              </a:ext>
            </a:extLst>
          </p:cNvPr>
          <p:cNvPicPr>
            <a:picLocks noChangeAspect="1"/>
          </p:cNvPicPr>
          <p:nvPr/>
        </p:nvPicPr>
        <p:blipFill>
          <a:blip r:embed="rId3"/>
          <a:stretch>
            <a:fillRect/>
          </a:stretch>
        </p:blipFill>
        <p:spPr>
          <a:xfrm>
            <a:off x="1654629" y="3657884"/>
            <a:ext cx="10439400" cy="2720859"/>
          </a:xfrm>
          <a:prstGeom prst="rect">
            <a:avLst/>
          </a:prstGeom>
        </p:spPr>
      </p:pic>
    </p:spTree>
    <p:extLst>
      <p:ext uri="{BB962C8B-B14F-4D97-AF65-F5344CB8AC3E}">
        <p14:creationId xmlns:p14="http://schemas.microsoft.com/office/powerpoint/2010/main" val="1710276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6DBFCBB6-A3D1-31BC-FD28-39D0EB946BDD}"/>
              </a:ext>
            </a:extLst>
          </p:cNvPr>
          <p:cNvPicPr>
            <a:picLocks noChangeAspect="1"/>
          </p:cNvPicPr>
          <p:nvPr/>
        </p:nvPicPr>
        <p:blipFill>
          <a:blip r:embed="rId2"/>
          <a:stretch>
            <a:fillRect/>
          </a:stretch>
        </p:blipFill>
        <p:spPr>
          <a:xfrm>
            <a:off x="1763484" y="747091"/>
            <a:ext cx="10036629" cy="2511759"/>
          </a:xfrm>
          <a:prstGeom prst="rect">
            <a:avLst/>
          </a:prstGeom>
        </p:spPr>
      </p:pic>
      <p:pic>
        <p:nvPicPr>
          <p:cNvPr id="9" name="圖片 8">
            <a:extLst>
              <a:ext uri="{FF2B5EF4-FFF2-40B4-BE49-F238E27FC236}">
                <a16:creationId xmlns:a16="http://schemas.microsoft.com/office/drawing/2014/main" id="{DD314642-9141-8C71-7381-E34A3C7C94B6}"/>
              </a:ext>
            </a:extLst>
          </p:cNvPr>
          <p:cNvPicPr>
            <a:picLocks noChangeAspect="1"/>
          </p:cNvPicPr>
          <p:nvPr/>
        </p:nvPicPr>
        <p:blipFill>
          <a:blip r:embed="rId3"/>
          <a:stretch>
            <a:fillRect/>
          </a:stretch>
        </p:blipFill>
        <p:spPr>
          <a:xfrm>
            <a:off x="1763483" y="3599151"/>
            <a:ext cx="10036629" cy="2289990"/>
          </a:xfrm>
          <a:prstGeom prst="rect">
            <a:avLst/>
          </a:prstGeom>
        </p:spPr>
      </p:pic>
    </p:spTree>
    <p:extLst>
      <p:ext uri="{BB962C8B-B14F-4D97-AF65-F5344CB8AC3E}">
        <p14:creationId xmlns:p14="http://schemas.microsoft.com/office/powerpoint/2010/main" val="453149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16BE682F-6F0A-EC51-F158-0D25446B198F}"/>
              </a:ext>
            </a:extLst>
          </p:cNvPr>
          <p:cNvPicPr>
            <a:picLocks noChangeAspect="1"/>
          </p:cNvPicPr>
          <p:nvPr/>
        </p:nvPicPr>
        <p:blipFill>
          <a:blip r:embed="rId2"/>
          <a:stretch>
            <a:fillRect/>
          </a:stretch>
        </p:blipFill>
        <p:spPr>
          <a:xfrm>
            <a:off x="1632857" y="473066"/>
            <a:ext cx="10210800" cy="2733239"/>
          </a:xfrm>
          <a:prstGeom prst="rect">
            <a:avLst/>
          </a:prstGeom>
        </p:spPr>
      </p:pic>
      <p:pic>
        <p:nvPicPr>
          <p:cNvPr id="7" name="圖片 6">
            <a:extLst>
              <a:ext uri="{FF2B5EF4-FFF2-40B4-BE49-F238E27FC236}">
                <a16:creationId xmlns:a16="http://schemas.microsoft.com/office/drawing/2014/main" id="{44517725-457E-A749-7473-AAC2F4C2F262}"/>
              </a:ext>
            </a:extLst>
          </p:cNvPr>
          <p:cNvPicPr>
            <a:picLocks noChangeAspect="1"/>
          </p:cNvPicPr>
          <p:nvPr/>
        </p:nvPicPr>
        <p:blipFill>
          <a:blip r:embed="rId3"/>
          <a:stretch>
            <a:fillRect/>
          </a:stretch>
        </p:blipFill>
        <p:spPr>
          <a:xfrm>
            <a:off x="1632857" y="3624021"/>
            <a:ext cx="10210800" cy="2279027"/>
          </a:xfrm>
          <a:prstGeom prst="rect">
            <a:avLst/>
          </a:prstGeom>
        </p:spPr>
      </p:pic>
    </p:spTree>
    <p:extLst>
      <p:ext uri="{BB962C8B-B14F-4D97-AF65-F5344CB8AC3E}">
        <p14:creationId xmlns:p14="http://schemas.microsoft.com/office/powerpoint/2010/main" val="809704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84F477F5-5B77-9D1A-9C8E-E6E31D627966}"/>
              </a:ext>
            </a:extLst>
          </p:cNvPr>
          <p:cNvPicPr>
            <a:picLocks noChangeAspect="1"/>
          </p:cNvPicPr>
          <p:nvPr/>
        </p:nvPicPr>
        <p:blipFill>
          <a:blip r:embed="rId2"/>
          <a:stretch>
            <a:fillRect/>
          </a:stretch>
        </p:blipFill>
        <p:spPr>
          <a:xfrm>
            <a:off x="1676400" y="687399"/>
            <a:ext cx="10319657" cy="2500515"/>
          </a:xfrm>
          <a:prstGeom prst="rect">
            <a:avLst/>
          </a:prstGeom>
        </p:spPr>
      </p:pic>
      <p:pic>
        <p:nvPicPr>
          <p:cNvPr id="7" name="圖片 6">
            <a:extLst>
              <a:ext uri="{FF2B5EF4-FFF2-40B4-BE49-F238E27FC236}">
                <a16:creationId xmlns:a16="http://schemas.microsoft.com/office/drawing/2014/main" id="{15F62A32-D018-7CC5-9518-4819B4B98ABC}"/>
              </a:ext>
            </a:extLst>
          </p:cNvPr>
          <p:cNvPicPr>
            <a:picLocks noChangeAspect="1"/>
          </p:cNvPicPr>
          <p:nvPr/>
        </p:nvPicPr>
        <p:blipFill>
          <a:blip r:embed="rId3"/>
          <a:stretch>
            <a:fillRect/>
          </a:stretch>
        </p:blipFill>
        <p:spPr>
          <a:xfrm>
            <a:off x="1676399" y="3670087"/>
            <a:ext cx="10319657" cy="2315843"/>
          </a:xfrm>
          <a:prstGeom prst="rect">
            <a:avLst/>
          </a:prstGeom>
        </p:spPr>
      </p:pic>
    </p:spTree>
    <p:extLst>
      <p:ext uri="{BB962C8B-B14F-4D97-AF65-F5344CB8AC3E}">
        <p14:creationId xmlns:p14="http://schemas.microsoft.com/office/powerpoint/2010/main" val="244519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C641A49-427E-4005-6BBE-D9F0987F2747}"/>
              </a:ext>
            </a:extLst>
          </p:cNvPr>
          <p:cNvSpPr>
            <a:spLocks noGrp="1"/>
          </p:cNvSpPr>
          <p:nvPr>
            <p:ph type="title"/>
          </p:nvPr>
        </p:nvSpPr>
        <p:spPr/>
        <p:txBody>
          <a:bodyPr>
            <a:normAutofit/>
          </a:bodyPr>
          <a:lstStyle/>
          <a:p>
            <a:r>
              <a:rPr lang="en" altLang="zh-TW" dirty="0">
                <a:latin typeface="Times New Roman" panose="02020603050405020304" pitchFamily="18" charset="0"/>
                <a:cs typeface="Times New Roman" panose="02020603050405020304" pitchFamily="18" charset="0"/>
              </a:rPr>
              <a:t>Model Outline </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56D53751-A103-89A0-15FE-0E9532C7145F}"/>
              </a:ext>
            </a:extLst>
          </p:cNvPr>
          <p:cNvSpPr>
            <a:spLocks noGrp="1"/>
          </p:cNvSpPr>
          <p:nvPr>
            <p:ph idx="1"/>
          </p:nvPr>
        </p:nvSpPr>
        <p:spPr>
          <a:xfrm>
            <a:off x="1798983" y="1679713"/>
            <a:ext cx="9988826" cy="4231509"/>
          </a:xfrm>
        </p:spPr>
        <p:txBody>
          <a:bodyPr>
            <a:normAutofit/>
          </a:bodyPr>
          <a:lstStyle/>
          <a:p>
            <a:r>
              <a:rPr lang="en-US" altLang="zh-TW" sz="2000" dirty="0">
                <a:latin typeface="Times New Roman" panose="02020603050405020304" pitchFamily="18" charset="0"/>
                <a:cs typeface="Times New Roman" panose="02020603050405020304" pitchFamily="18" charset="0"/>
              </a:rPr>
              <a:t>Chapter 1 : </a:t>
            </a:r>
            <a:r>
              <a:rPr lang="en" altLang="zh-TW" sz="2000" dirty="0">
                <a:latin typeface="Times New Roman" panose="02020603050405020304" pitchFamily="18" charset="0"/>
                <a:cs typeface="Times New Roman" panose="02020603050405020304" pitchFamily="18" charset="0"/>
              </a:rPr>
              <a:t>Introduction and theoretical background</a:t>
            </a:r>
          </a:p>
          <a:p>
            <a:pPr algn="l"/>
            <a:r>
              <a:rPr lang="en" altLang="zh-TW" sz="2000" dirty="0">
                <a:latin typeface="Times New Roman" panose="02020603050405020304" pitchFamily="18" charset="0"/>
                <a:cs typeface="Times New Roman" panose="02020603050405020304" pitchFamily="18" charset="0"/>
              </a:rPr>
              <a:t>Chapter 2 : </a:t>
            </a:r>
            <a:r>
              <a:rPr lang="pt-BR" altLang="zh-TW" sz="2000" i="0" u="none" strike="noStrike" baseline="0" dirty="0" err="1">
                <a:solidFill>
                  <a:srgbClr val="000000"/>
                </a:solidFill>
                <a:latin typeface="Times New Roman" panose="02020603050405020304" pitchFamily="18" charset="0"/>
                <a:cs typeface="Times New Roman" panose="02020603050405020304" pitchFamily="18" charset="0"/>
              </a:rPr>
              <a:t>Defining</a:t>
            </a:r>
            <a:r>
              <a:rPr lang="pt-BR" altLang="zh-TW" sz="2000" i="0" u="none" strike="noStrike" baseline="0" dirty="0">
                <a:solidFill>
                  <a:srgbClr val="000000"/>
                </a:solidFill>
                <a:latin typeface="Times New Roman" panose="02020603050405020304" pitchFamily="18" charset="0"/>
                <a:cs typeface="Times New Roman" panose="02020603050405020304" pitchFamily="18" charset="0"/>
              </a:rPr>
              <a:t> </a:t>
            </a:r>
            <a:r>
              <a:rPr lang="pt-BR" altLang="zh-TW" sz="2000" i="0" u="none" strike="noStrike" baseline="0" dirty="0" err="1">
                <a:solidFill>
                  <a:srgbClr val="000000"/>
                </a:solidFill>
                <a:latin typeface="Times New Roman" panose="02020603050405020304" pitchFamily="18" charset="0"/>
                <a:cs typeface="Times New Roman" panose="02020603050405020304" pitchFamily="18" charset="0"/>
              </a:rPr>
              <a:t>ethical</a:t>
            </a:r>
            <a:r>
              <a:rPr lang="pt-BR" altLang="zh-TW" sz="2000" i="0" u="none" strike="noStrike" baseline="0" dirty="0">
                <a:solidFill>
                  <a:srgbClr val="000000"/>
                </a:solidFill>
                <a:latin typeface="Times New Roman" panose="02020603050405020304" pitchFamily="18" charset="0"/>
                <a:cs typeface="Times New Roman" panose="02020603050405020304" pitchFamily="18" charset="0"/>
              </a:rPr>
              <a:t> IB </a:t>
            </a:r>
            <a:r>
              <a:rPr lang="pt-BR" altLang="zh-TW" sz="2000" i="0" u="none" strike="noStrike" baseline="0" dirty="0" err="1">
                <a:solidFill>
                  <a:srgbClr val="000000"/>
                </a:solidFill>
                <a:latin typeface="Times New Roman" panose="02020603050405020304" pitchFamily="18" charset="0"/>
                <a:cs typeface="Times New Roman" panose="02020603050405020304" pitchFamily="18" charset="0"/>
              </a:rPr>
              <a:t>research</a:t>
            </a:r>
            <a:endParaRPr lang="en" altLang="zh-TW" sz="2000" dirty="0">
              <a:latin typeface="Times New Roman" panose="02020603050405020304" pitchFamily="18" charset="0"/>
              <a:cs typeface="Times New Roman" panose="02020603050405020304" pitchFamily="18" charset="0"/>
            </a:endParaRPr>
          </a:p>
          <a:p>
            <a:r>
              <a:rPr lang="en" altLang="zh-TW" sz="2000" dirty="0">
                <a:latin typeface="Times New Roman" panose="02020603050405020304" pitchFamily="18" charset="0"/>
                <a:cs typeface="Times New Roman" panose="02020603050405020304" pitchFamily="18" charset="0"/>
              </a:rPr>
              <a:t>Chapter 3 : </a:t>
            </a:r>
            <a:r>
              <a:rPr lang="en-US" altLang="zh-TW" sz="2000" i="0" u="none" strike="noStrike" baseline="0" dirty="0">
                <a:solidFill>
                  <a:srgbClr val="000000"/>
                </a:solidFill>
                <a:latin typeface="Times New Roman" panose="02020603050405020304" pitchFamily="18" charset="0"/>
                <a:cs typeface="Times New Roman" panose="02020603050405020304" pitchFamily="18" charset="0"/>
              </a:rPr>
              <a:t>IB research: pitfalls for the unwary </a:t>
            </a:r>
            <a:endParaRPr lang="en" altLang="zh-TW" sz="2000" dirty="0">
              <a:latin typeface="Times New Roman" panose="02020603050405020304" pitchFamily="18" charset="0"/>
              <a:cs typeface="Times New Roman" panose="02020603050405020304" pitchFamily="18" charset="0"/>
            </a:endParaRPr>
          </a:p>
          <a:p>
            <a:r>
              <a:rPr lang="en" altLang="zh-TW" sz="2000" dirty="0">
                <a:latin typeface="Times New Roman" panose="02020603050405020304" pitchFamily="18" charset="0"/>
                <a:cs typeface="Times New Roman" panose="02020603050405020304" pitchFamily="18" charset="0"/>
              </a:rPr>
              <a:t>Chapter 4 : </a:t>
            </a:r>
            <a:r>
              <a:rPr lang="en-US" altLang="zh-TW" sz="2000" i="0" u="none" strike="noStrike" baseline="0" dirty="0">
                <a:solidFill>
                  <a:srgbClr val="000000"/>
                </a:solidFill>
                <a:latin typeface="Times New Roman" panose="02020603050405020304" pitchFamily="18" charset="0"/>
                <a:cs typeface="Times New Roman" panose="02020603050405020304" pitchFamily="18" charset="0"/>
              </a:rPr>
              <a:t>Ethical quantitative IB research methods </a:t>
            </a:r>
          </a:p>
          <a:p>
            <a:r>
              <a:rPr lang="en" altLang="zh-TW" sz="2000" dirty="0">
                <a:latin typeface="Times New Roman" panose="02020603050405020304" pitchFamily="18" charset="0"/>
                <a:cs typeface="Times New Roman" panose="02020603050405020304" pitchFamily="18" charset="0"/>
              </a:rPr>
              <a:t>Chapter 5</a:t>
            </a:r>
            <a:r>
              <a:rPr lang="zh-TW" altLang="en-US" sz="2000" dirty="0">
                <a:latin typeface="Times New Roman" panose="02020603050405020304" pitchFamily="18" charset="0"/>
                <a:cs typeface="Times New Roman" panose="02020603050405020304" pitchFamily="18" charset="0"/>
              </a:rPr>
              <a:t> </a:t>
            </a:r>
            <a:r>
              <a:rPr lang="en-US" altLang="zh-TW" sz="2000" dirty="0">
                <a:latin typeface="Times New Roman" panose="02020603050405020304" pitchFamily="18" charset="0"/>
                <a:cs typeface="Times New Roman" panose="02020603050405020304" pitchFamily="18" charset="0"/>
              </a:rPr>
              <a:t>:</a:t>
            </a:r>
            <a:r>
              <a:rPr lang="zh-TW" altLang="en-US" sz="2000" dirty="0">
                <a:latin typeface="Times New Roman" panose="02020603050405020304" pitchFamily="18" charset="0"/>
                <a:cs typeface="Times New Roman" panose="02020603050405020304" pitchFamily="18" charset="0"/>
              </a:rPr>
              <a:t> </a:t>
            </a:r>
            <a:r>
              <a:rPr lang="en-US" altLang="zh-TW" sz="2000" i="0" u="none" strike="noStrike" baseline="0" dirty="0">
                <a:solidFill>
                  <a:srgbClr val="000000"/>
                </a:solidFill>
                <a:latin typeface="Times New Roman" panose="02020603050405020304" pitchFamily="18" charset="0"/>
                <a:cs typeface="Times New Roman" panose="02020603050405020304" pitchFamily="18" charset="0"/>
              </a:rPr>
              <a:t>Ethical qualitative IB research methods </a:t>
            </a:r>
          </a:p>
          <a:p>
            <a:r>
              <a:rPr lang="en-US" altLang="zh-TW" sz="2000" dirty="0">
                <a:solidFill>
                  <a:srgbClr val="000000"/>
                </a:solidFill>
                <a:latin typeface="Times New Roman" panose="02020603050405020304" pitchFamily="18" charset="0"/>
                <a:cs typeface="Times New Roman" panose="02020603050405020304" pitchFamily="18" charset="0"/>
              </a:rPr>
              <a:t>Chapter 6 : </a:t>
            </a:r>
            <a:r>
              <a:rPr lang="en-US" altLang="zh-TW" sz="2000" i="0" u="none" strike="noStrike" baseline="0" dirty="0">
                <a:solidFill>
                  <a:srgbClr val="000000"/>
                </a:solidFill>
                <a:latin typeface="Times New Roman" panose="02020603050405020304" pitchFamily="18" charset="0"/>
                <a:cs typeface="Times New Roman" panose="02020603050405020304" pitchFamily="18" charset="0"/>
              </a:rPr>
              <a:t>A look ahead: Research ethics and machine learning </a:t>
            </a:r>
            <a:endParaRPr lang="en" altLang="zh-TW" sz="2000" dirty="0">
              <a:latin typeface="Times New Roman" panose="02020603050405020304" pitchFamily="18" charset="0"/>
              <a:cs typeface="Times New Roman" panose="02020603050405020304" pitchFamily="18" charset="0"/>
            </a:endParaRPr>
          </a:p>
          <a:p>
            <a:r>
              <a:rPr lang="en-US" altLang="zh-TW" sz="2000" dirty="0">
                <a:latin typeface="Times New Roman" panose="02020603050405020304" pitchFamily="18" charset="0"/>
                <a:cs typeface="Times New Roman" panose="02020603050405020304" pitchFamily="18" charset="0"/>
              </a:rPr>
              <a:t>Chapter 7 : Conclusion &amp; </a:t>
            </a:r>
            <a:r>
              <a:rPr lang="en" altLang="zh-TW" sz="2000" dirty="0">
                <a:latin typeface="Times New Roman" panose="02020603050405020304" pitchFamily="18" charset="0"/>
                <a:cs typeface="Times New Roman" panose="02020603050405020304" pitchFamily="18" charset="0"/>
              </a:rPr>
              <a:t>several areas for improvement and future research in the paper</a:t>
            </a:r>
          </a:p>
        </p:txBody>
      </p:sp>
    </p:spTree>
    <p:extLst>
      <p:ext uri="{BB962C8B-B14F-4D97-AF65-F5344CB8AC3E}">
        <p14:creationId xmlns:p14="http://schemas.microsoft.com/office/powerpoint/2010/main" val="3887003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2F6322-BB71-F829-CF9E-9F01FB252DB6}"/>
              </a:ext>
            </a:extLst>
          </p:cNvPr>
          <p:cNvSpPr>
            <a:spLocks noGrp="1"/>
          </p:cNvSpPr>
          <p:nvPr>
            <p:ph type="title"/>
          </p:nvPr>
        </p:nvSpPr>
        <p:spPr>
          <a:xfrm>
            <a:off x="2772218" y="3923122"/>
            <a:ext cx="8911687" cy="1280890"/>
          </a:xfrm>
        </p:spPr>
        <p:txBody>
          <a:bodyPr>
            <a:normAutofit/>
          </a:bodyPr>
          <a:lstStyle/>
          <a:p>
            <a:r>
              <a:rPr lang="en" altLang="zh-TW" sz="3600" dirty="0">
                <a:latin typeface="Times New Roman" panose="02020603050405020304" pitchFamily="18" charset="0"/>
                <a:cs typeface="Times New Roman" panose="02020603050405020304" pitchFamily="18" charset="0"/>
              </a:rPr>
              <a:t>Chapter 5</a:t>
            </a:r>
            <a:br>
              <a:rPr lang="en-US" altLang="zh-TW" sz="3600" i="0" u="none" strike="noStrike" baseline="0" dirty="0">
                <a:solidFill>
                  <a:srgbClr val="000000"/>
                </a:solidFill>
                <a:latin typeface="Times New Roman" panose="02020603050405020304" pitchFamily="18" charset="0"/>
                <a:cs typeface="Times New Roman" panose="02020603050405020304" pitchFamily="18" charset="0"/>
              </a:rPr>
            </a:br>
            <a:endParaRPr lang="zh-TW" altLang="en-US" dirty="0"/>
          </a:p>
        </p:txBody>
      </p:sp>
      <p:sp>
        <p:nvSpPr>
          <p:cNvPr id="3" name="內容版面配置區 2">
            <a:extLst>
              <a:ext uri="{FF2B5EF4-FFF2-40B4-BE49-F238E27FC236}">
                <a16:creationId xmlns:a16="http://schemas.microsoft.com/office/drawing/2014/main" id="{C1FA0B85-0457-5953-66F9-D37320B8828D}"/>
              </a:ext>
            </a:extLst>
          </p:cNvPr>
          <p:cNvSpPr>
            <a:spLocks noGrp="1"/>
          </p:cNvSpPr>
          <p:nvPr>
            <p:ph idx="1"/>
          </p:nvPr>
        </p:nvSpPr>
        <p:spPr>
          <a:xfrm>
            <a:off x="2589212" y="4953000"/>
            <a:ext cx="8915400" cy="958221"/>
          </a:xfrm>
        </p:spPr>
        <p:txBody>
          <a:bodyPr>
            <a:normAutofit/>
          </a:bodyPr>
          <a:lstStyle/>
          <a:p>
            <a:r>
              <a:rPr lang="zh-TW" altLang="en-US" sz="2000" dirty="0">
                <a:latin typeface="Times New Roman" panose="02020603050405020304" pitchFamily="18" charset="0"/>
                <a:cs typeface="Times New Roman" panose="02020603050405020304" pitchFamily="18" charset="0"/>
              </a:rPr>
              <a:t> </a:t>
            </a:r>
            <a:r>
              <a:rPr lang="en-US" altLang="zh-TW" sz="2000" i="0" u="none" strike="noStrike" baseline="0" dirty="0">
                <a:solidFill>
                  <a:srgbClr val="000000"/>
                </a:solidFill>
                <a:latin typeface="Times New Roman" panose="02020603050405020304" pitchFamily="18" charset="0"/>
                <a:cs typeface="Times New Roman" panose="02020603050405020304" pitchFamily="18" charset="0"/>
              </a:rPr>
              <a:t>Ethical qualitative IB research methods</a:t>
            </a:r>
            <a:endParaRPr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46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506A17-CE98-329E-CEFB-0400A4D6231B}"/>
              </a:ext>
            </a:extLst>
          </p:cNvPr>
          <p:cNvSpPr>
            <a:spLocks noGrp="1"/>
          </p:cNvSpPr>
          <p:nvPr>
            <p:ph type="title"/>
          </p:nvPr>
        </p:nvSpPr>
        <p:spPr/>
        <p:txBody>
          <a:bodyPr/>
          <a:lstStyle/>
          <a:p>
            <a:r>
              <a:rPr lang="zh-TW" altLang="en-US" sz="3600" dirty="0">
                <a:latin typeface="Times New Roman" panose="02020603050405020304" pitchFamily="18" charset="0"/>
                <a:cs typeface="Times New Roman" panose="02020603050405020304" pitchFamily="18" charset="0"/>
              </a:rPr>
              <a:t> </a:t>
            </a:r>
            <a:r>
              <a:rPr lang="en-US" altLang="zh-TW" sz="3600" i="0" u="none" strike="noStrike" baseline="0" dirty="0">
                <a:solidFill>
                  <a:srgbClr val="000000"/>
                </a:solidFill>
                <a:latin typeface="Times New Roman" panose="02020603050405020304" pitchFamily="18" charset="0"/>
                <a:cs typeface="Times New Roman" panose="02020603050405020304" pitchFamily="18" charset="0"/>
              </a:rPr>
              <a:t>Ethical qualitative IB research methods</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4A328ED5-48BC-15AA-C9FC-4EBB025E8E47}"/>
              </a:ext>
            </a:extLst>
          </p:cNvPr>
          <p:cNvSpPr>
            <a:spLocks noGrp="1"/>
          </p:cNvSpPr>
          <p:nvPr>
            <p:ph idx="1"/>
          </p:nvPr>
        </p:nvSpPr>
        <p:spPr>
          <a:xfrm>
            <a:off x="1918447" y="2133600"/>
            <a:ext cx="9586165" cy="3777622"/>
          </a:xfrm>
        </p:spPr>
        <p:txBody>
          <a:bodyPr>
            <a:normAutofit/>
          </a:bodyPr>
          <a:lstStyle/>
          <a:p>
            <a:pPr algn="just"/>
            <a:r>
              <a:rPr lang="en-US" altLang="zh-TW" sz="2400" b="0" i="0" dirty="0">
                <a:solidFill>
                  <a:srgbClr val="0D0D0D"/>
                </a:solidFill>
                <a:effectLst/>
                <a:latin typeface="Times New Roman" panose="02020603050405020304" pitchFamily="18" charset="0"/>
                <a:cs typeface="Times New Roman" panose="02020603050405020304" pitchFamily="18" charset="0"/>
              </a:rPr>
              <a:t>This summary highlights the key considerations for conducting ethical qualitative research in International Business (IB). It emphasizes the importance of balancing stakeholder interests, cultural sensitivity, reflexivity, addressing biases and power imbalances, transparency in reporting, and ethical decision-making. Incorporating these considerations ensures the integrity, validity, and ethical standards of research practices in IB, contributing to the advancement of knowledge in the field.</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4825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6932518-205C-DC6B-0626-88DEDC383CA3}"/>
              </a:ext>
            </a:extLst>
          </p:cNvPr>
          <p:cNvSpPr>
            <a:spLocks noGrp="1"/>
          </p:cNvSpPr>
          <p:nvPr>
            <p:ph type="title"/>
          </p:nvPr>
        </p:nvSpPr>
        <p:spPr>
          <a:xfrm>
            <a:off x="2341913" y="3205945"/>
            <a:ext cx="8911687" cy="1280890"/>
          </a:xfrm>
        </p:spPr>
        <p:txBody>
          <a:bodyPr/>
          <a:lstStyle/>
          <a:p>
            <a:r>
              <a:rPr lang="en-US" altLang="zh-TW" dirty="0">
                <a:latin typeface="Times New Roman" panose="02020603050405020304" pitchFamily="18" charset="0"/>
                <a:cs typeface="Times New Roman" panose="02020603050405020304" pitchFamily="18" charset="0"/>
              </a:rPr>
              <a:t>Chapter 6</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9D39145-32BF-D124-99A5-AD762F50E70E}"/>
              </a:ext>
            </a:extLst>
          </p:cNvPr>
          <p:cNvSpPr>
            <a:spLocks noGrp="1"/>
          </p:cNvSpPr>
          <p:nvPr>
            <p:ph idx="1"/>
          </p:nvPr>
        </p:nvSpPr>
        <p:spPr>
          <a:xfrm>
            <a:off x="2338200" y="4077200"/>
            <a:ext cx="8915400" cy="819269"/>
          </a:xfrm>
        </p:spPr>
        <p:txBody>
          <a:bodyPr/>
          <a:lstStyle/>
          <a:p>
            <a:pPr marL="0" indent="0">
              <a:buNone/>
            </a:pPr>
            <a:r>
              <a:rPr lang="en-US" altLang="zh-TW" dirty="0">
                <a:latin typeface="Times New Roman" panose="02020603050405020304" pitchFamily="18" charset="0"/>
                <a:cs typeface="Times New Roman" panose="02020603050405020304" pitchFamily="18" charset="0"/>
              </a:rPr>
              <a:t>A look ahead: Research ethics and machine learning</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1949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F1BB3A9-5AEF-077A-1CDE-CE4FAEF2E1BC}"/>
              </a:ext>
            </a:extLst>
          </p:cNvPr>
          <p:cNvSpPr>
            <a:spLocks noGrp="1"/>
          </p:cNvSpPr>
          <p:nvPr>
            <p:ph type="title"/>
          </p:nvPr>
        </p:nvSpPr>
        <p:spPr/>
        <p:txBody>
          <a:bodyPr>
            <a:normAutofit/>
          </a:bodyPr>
          <a:lstStyle/>
          <a:p>
            <a:r>
              <a:rPr lang="en-US" altLang="zh-TW" dirty="0">
                <a:latin typeface="Times New Roman" panose="02020603050405020304" pitchFamily="18" charset="0"/>
                <a:cs typeface="Times New Roman" panose="02020603050405020304" pitchFamily="18" charset="0"/>
              </a:rPr>
              <a:t>A look ahead: Research ethics and machine learning</a:t>
            </a:r>
            <a:endParaRPr lang="zh-TW" altLang="en-US" dirty="0"/>
          </a:p>
        </p:txBody>
      </p:sp>
      <p:sp>
        <p:nvSpPr>
          <p:cNvPr id="3" name="內容版面配置區 2">
            <a:extLst>
              <a:ext uri="{FF2B5EF4-FFF2-40B4-BE49-F238E27FC236}">
                <a16:creationId xmlns:a16="http://schemas.microsoft.com/office/drawing/2014/main" id="{9AE6ABC6-5322-1509-68A6-26E85BA8A1E4}"/>
              </a:ext>
            </a:extLst>
          </p:cNvPr>
          <p:cNvSpPr>
            <a:spLocks noGrp="1"/>
          </p:cNvSpPr>
          <p:nvPr>
            <p:ph idx="1"/>
          </p:nvPr>
        </p:nvSpPr>
        <p:spPr/>
        <p:txBody>
          <a:bodyPr>
            <a:normAutofit/>
          </a:bodyPr>
          <a:lstStyle/>
          <a:p>
            <a:pPr algn="just"/>
            <a:r>
              <a:rPr lang="en-US" altLang="zh-TW" sz="2400" b="0" i="0" dirty="0">
                <a:solidFill>
                  <a:srgbClr val="0D0D0D"/>
                </a:solidFill>
                <a:effectLst/>
                <a:latin typeface="Times New Roman" panose="02020603050405020304" pitchFamily="18" charset="0"/>
                <a:cs typeface="Times New Roman" panose="02020603050405020304" pitchFamily="18" charset="0"/>
              </a:rPr>
              <a:t>This summary outlines key considerations for addressing research ethics in the context of machine learning and artificial intelligence (AI) in International Business (IB) research. It highlights the importance of bias mitigation, transparency, ethical data usage, human oversight, social impact assessment, and continuous ethical reflection. Integrating these considerations ensures responsible AI usage and contributes to ethical advancements in research ethics within the evolving landscape of technology-driven methodologies.</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7545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453287-3F58-462A-7398-0E7EF5566FC1}"/>
              </a:ext>
            </a:extLst>
          </p:cNvPr>
          <p:cNvSpPr>
            <a:spLocks noGrp="1"/>
          </p:cNvSpPr>
          <p:nvPr>
            <p:ph type="title"/>
          </p:nvPr>
        </p:nvSpPr>
        <p:spPr>
          <a:xfrm>
            <a:off x="2592925" y="3896874"/>
            <a:ext cx="8911687" cy="1280890"/>
          </a:xfrm>
        </p:spPr>
        <p:txBody>
          <a:bodyPr>
            <a:normAutofit/>
          </a:bodyPr>
          <a:lstStyle/>
          <a:p>
            <a:r>
              <a:rPr lang="en-US" altLang="zh-TW" sz="3600" dirty="0">
                <a:latin typeface="Times New Roman" panose="02020603050405020304" pitchFamily="18" charset="0"/>
                <a:cs typeface="Times New Roman" panose="02020603050405020304" pitchFamily="18" charset="0"/>
              </a:rPr>
              <a:t>Chapter 7</a:t>
            </a:r>
            <a:br>
              <a:rPr lang="en" altLang="zh-TW" sz="3600" dirty="0">
                <a:latin typeface="Times New Roman" panose="02020603050405020304" pitchFamily="18" charset="0"/>
                <a:cs typeface="Times New Roman" panose="02020603050405020304" pitchFamily="18" charset="0"/>
              </a:rPr>
            </a:br>
            <a:endParaRPr lang="zh-TW" altLang="en-US" dirty="0"/>
          </a:p>
        </p:txBody>
      </p:sp>
      <p:sp>
        <p:nvSpPr>
          <p:cNvPr id="3" name="內容版面配置區 2">
            <a:extLst>
              <a:ext uri="{FF2B5EF4-FFF2-40B4-BE49-F238E27FC236}">
                <a16:creationId xmlns:a16="http://schemas.microsoft.com/office/drawing/2014/main" id="{58474493-4780-58A5-56F5-F49A5772D701}"/>
              </a:ext>
            </a:extLst>
          </p:cNvPr>
          <p:cNvSpPr>
            <a:spLocks noGrp="1"/>
          </p:cNvSpPr>
          <p:nvPr>
            <p:ph idx="1"/>
          </p:nvPr>
        </p:nvSpPr>
        <p:spPr>
          <a:xfrm>
            <a:off x="2589212" y="4745217"/>
            <a:ext cx="8915400" cy="865095"/>
          </a:xfrm>
        </p:spPr>
        <p:txBody>
          <a:bodyPr>
            <a:normAutofit/>
          </a:bodyPr>
          <a:lstStyle/>
          <a:p>
            <a:pPr marL="0" indent="0">
              <a:buNone/>
            </a:pPr>
            <a:r>
              <a:rPr lang="en-US" altLang="zh-TW" sz="2000" dirty="0">
                <a:latin typeface="Times New Roman" panose="02020603050405020304" pitchFamily="18" charset="0"/>
                <a:cs typeface="Times New Roman" panose="02020603050405020304" pitchFamily="18" charset="0"/>
              </a:rPr>
              <a:t> Conclusion &amp; </a:t>
            </a:r>
            <a:r>
              <a:rPr lang="en" altLang="zh-TW" sz="2000" dirty="0">
                <a:latin typeface="Times New Roman" panose="02020603050405020304" pitchFamily="18" charset="0"/>
                <a:cs typeface="Times New Roman" panose="02020603050405020304" pitchFamily="18" charset="0"/>
              </a:rPr>
              <a:t>several areas for improvement and future research in the paper</a:t>
            </a:r>
            <a:endParaRPr lang="zh-TW" altLang="en-US" sz="2000" dirty="0"/>
          </a:p>
        </p:txBody>
      </p:sp>
    </p:spTree>
    <p:extLst>
      <p:ext uri="{BB962C8B-B14F-4D97-AF65-F5344CB8AC3E}">
        <p14:creationId xmlns:p14="http://schemas.microsoft.com/office/powerpoint/2010/main" val="2102414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05DFBC2-7F18-1F4A-A750-2EF9754FBCD6}"/>
              </a:ext>
            </a:extLst>
          </p:cNvPr>
          <p:cNvSpPr>
            <a:spLocks noGrp="1"/>
          </p:cNvSpPr>
          <p:nvPr>
            <p:ph type="title"/>
          </p:nvPr>
        </p:nvSpPr>
        <p:spPr/>
        <p:txBody>
          <a:bodyPr>
            <a:normAutofit fontScale="90000"/>
          </a:bodyPr>
          <a:lstStyle/>
          <a:p>
            <a:r>
              <a:rPr lang="en-US" altLang="zh-TW" sz="3600" dirty="0">
                <a:latin typeface="Times New Roman" panose="02020603050405020304" pitchFamily="18" charset="0"/>
                <a:cs typeface="Times New Roman" panose="02020603050405020304" pitchFamily="18" charset="0"/>
              </a:rPr>
              <a:t>Conclusion &amp; </a:t>
            </a:r>
            <a:r>
              <a:rPr lang="en" altLang="zh-TW" sz="3600" dirty="0">
                <a:latin typeface="Times New Roman" panose="02020603050405020304" pitchFamily="18" charset="0"/>
                <a:cs typeface="Times New Roman" panose="02020603050405020304" pitchFamily="18" charset="0"/>
              </a:rPr>
              <a:t>several areas for improvement and future research in the paper</a:t>
            </a:r>
            <a:br>
              <a:rPr lang="zh-TW" altLang="en-US" sz="3600" dirty="0"/>
            </a:br>
            <a:endParaRPr lang="zh-TW" altLang="en-US" dirty="0"/>
          </a:p>
        </p:txBody>
      </p:sp>
      <p:sp>
        <p:nvSpPr>
          <p:cNvPr id="3" name="內容版面配置區 2">
            <a:extLst>
              <a:ext uri="{FF2B5EF4-FFF2-40B4-BE49-F238E27FC236}">
                <a16:creationId xmlns:a16="http://schemas.microsoft.com/office/drawing/2014/main" id="{42089551-D3F5-A3BD-69B1-275D1D8D5B7C}"/>
              </a:ext>
            </a:extLst>
          </p:cNvPr>
          <p:cNvSpPr>
            <a:spLocks noGrp="1"/>
          </p:cNvSpPr>
          <p:nvPr>
            <p:ph idx="1"/>
          </p:nvPr>
        </p:nvSpPr>
        <p:spPr>
          <a:xfrm>
            <a:off x="1512277" y="2133600"/>
            <a:ext cx="10421815" cy="3777622"/>
          </a:xfrm>
        </p:spPr>
        <p:txBody>
          <a:bodyPr>
            <a:noAutofit/>
          </a:bodyPr>
          <a:lstStyle/>
          <a:p>
            <a:pPr algn="just"/>
            <a:r>
              <a:rPr lang="en-US" altLang="zh-TW" sz="2400" b="0" i="0" dirty="0">
                <a:solidFill>
                  <a:srgbClr val="0D0D0D"/>
                </a:solidFill>
                <a:effectLst/>
                <a:latin typeface="Times New Roman" panose="02020603050405020304" pitchFamily="18" charset="0"/>
                <a:cs typeface="Times New Roman" panose="02020603050405020304" pitchFamily="18" charset="0"/>
              </a:rPr>
              <a:t>The article "Ethics and International Business Research" underscores the critical importance of research ethics in International Business (IB) and outlines key considerations, especially in the era of machine learning and artificial intelligence (AI). It suggests areas for improvement and future research:</a:t>
            </a:r>
          </a:p>
          <a:p>
            <a:pPr algn="just">
              <a:buFont typeface="+mj-lt"/>
              <a:buAutoNum type="arabicPeriod"/>
            </a:pPr>
            <a:r>
              <a:rPr lang="en-US" altLang="zh-TW" sz="2400" b="1" i="0" dirty="0">
                <a:solidFill>
                  <a:srgbClr val="0D0D0D"/>
                </a:solidFill>
                <a:effectLst/>
                <a:latin typeface="Times New Roman" panose="02020603050405020304" pitchFamily="18" charset="0"/>
                <a:cs typeface="Times New Roman" panose="02020603050405020304" pitchFamily="18" charset="0"/>
              </a:rPr>
              <a:t>Enhanced Diversity in Research Teams</a:t>
            </a:r>
            <a:r>
              <a:rPr lang="en-US" altLang="zh-TW" sz="2400" b="0" i="0" dirty="0">
                <a:solidFill>
                  <a:srgbClr val="0D0D0D"/>
                </a:solidFill>
                <a:effectLst/>
                <a:latin typeface="Times New Roman" panose="02020603050405020304" pitchFamily="18" charset="0"/>
                <a:cs typeface="Times New Roman" panose="02020603050405020304" pitchFamily="18" charset="0"/>
              </a:rPr>
              <a:t>: Explore the impact of diverse teams on data quality and results in IB studies.</a:t>
            </a:r>
          </a:p>
          <a:p>
            <a:pPr algn="just">
              <a:buFont typeface="+mj-lt"/>
              <a:buAutoNum type="arabicPeriod"/>
            </a:pPr>
            <a:r>
              <a:rPr lang="en-US" altLang="zh-TW" sz="2400" b="1" i="0" dirty="0">
                <a:solidFill>
                  <a:srgbClr val="0D0D0D"/>
                </a:solidFill>
                <a:effectLst/>
                <a:latin typeface="Times New Roman" panose="02020603050405020304" pitchFamily="18" charset="0"/>
                <a:cs typeface="Times New Roman" panose="02020603050405020304" pitchFamily="18" charset="0"/>
              </a:rPr>
              <a:t>Development of AI-Specific Research Ethics Norms</a:t>
            </a:r>
            <a:r>
              <a:rPr lang="en-US" altLang="zh-TW" sz="2400" b="0" i="0" dirty="0">
                <a:solidFill>
                  <a:srgbClr val="0D0D0D"/>
                </a:solidFill>
                <a:effectLst/>
                <a:latin typeface="Times New Roman" panose="02020603050405020304" pitchFamily="18" charset="0"/>
                <a:cs typeface="Times New Roman" panose="02020603050405020304" pitchFamily="18" charset="0"/>
              </a:rPr>
              <a:t>: Establish guidelines for ethical AI usage in scholarly research.</a:t>
            </a:r>
          </a:p>
          <a:p>
            <a:pPr algn="just">
              <a:buFont typeface="+mj-lt"/>
              <a:buAutoNum type="arabicPeriod"/>
            </a:pPr>
            <a:r>
              <a:rPr lang="en-US" altLang="zh-TW" sz="2400" b="1" i="0" dirty="0">
                <a:solidFill>
                  <a:srgbClr val="0D0D0D"/>
                </a:solidFill>
                <a:effectLst/>
                <a:latin typeface="Times New Roman" panose="02020603050405020304" pitchFamily="18" charset="0"/>
                <a:cs typeface="Times New Roman" panose="02020603050405020304" pitchFamily="18" charset="0"/>
              </a:rPr>
              <a:t>Ethical Considerations in ESG-Focused IB Studies</a:t>
            </a:r>
            <a:r>
              <a:rPr lang="en-US" altLang="zh-TW" sz="2400" b="0" i="0" dirty="0">
                <a:solidFill>
                  <a:srgbClr val="0D0D0D"/>
                </a:solidFill>
                <a:effectLst/>
                <a:latin typeface="Times New Roman" panose="02020603050405020304" pitchFamily="18" charset="0"/>
                <a:cs typeface="Times New Roman" panose="02020603050405020304" pitchFamily="18" charset="0"/>
              </a:rPr>
              <a:t>: Examine AI's impact on ethical decision-making in Environmental, Social, and Governance (ESG) contexts.</a:t>
            </a:r>
          </a:p>
        </p:txBody>
      </p:sp>
    </p:spTree>
    <p:extLst>
      <p:ext uri="{BB962C8B-B14F-4D97-AF65-F5344CB8AC3E}">
        <p14:creationId xmlns:p14="http://schemas.microsoft.com/office/powerpoint/2010/main" val="2546396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B9EE05A-41F6-146A-D7A1-8304C145ABA4}"/>
              </a:ext>
            </a:extLst>
          </p:cNvPr>
          <p:cNvSpPr>
            <a:spLocks noGrp="1"/>
          </p:cNvSpPr>
          <p:nvPr>
            <p:ph type="title"/>
          </p:nvPr>
        </p:nvSpPr>
        <p:spPr/>
        <p:txBody>
          <a:bodyPr/>
          <a:lstStyle/>
          <a:p>
            <a:r>
              <a:rPr lang="en-US" altLang="zh-TW" sz="3600" dirty="0">
                <a:latin typeface="Times New Roman" panose="02020603050405020304" pitchFamily="18" charset="0"/>
                <a:cs typeface="Times New Roman" panose="02020603050405020304" pitchFamily="18" charset="0"/>
              </a:rPr>
              <a:t>Conclusion &amp; </a:t>
            </a:r>
            <a:r>
              <a:rPr lang="en" altLang="zh-TW" sz="3600" dirty="0">
                <a:latin typeface="Times New Roman" panose="02020603050405020304" pitchFamily="18" charset="0"/>
                <a:cs typeface="Times New Roman" panose="02020603050405020304" pitchFamily="18" charset="0"/>
              </a:rPr>
              <a:t>several areas for improvement and future research in the paper (continued)</a:t>
            </a:r>
            <a:endParaRPr lang="zh-TW" altLang="en-US" dirty="0"/>
          </a:p>
        </p:txBody>
      </p:sp>
      <p:sp>
        <p:nvSpPr>
          <p:cNvPr id="3" name="內容版面配置區 2">
            <a:extLst>
              <a:ext uri="{FF2B5EF4-FFF2-40B4-BE49-F238E27FC236}">
                <a16:creationId xmlns:a16="http://schemas.microsoft.com/office/drawing/2014/main" id="{43211EE2-F33B-B468-99DB-68EC0BD2BFED}"/>
              </a:ext>
            </a:extLst>
          </p:cNvPr>
          <p:cNvSpPr>
            <a:spLocks noGrp="1"/>
          </p:cNvSpPr>
          <p:nvPr>
            <p:ph idx="1"/>
          </p:nvPr>
        </p:nvSpPr>
        <p:spPr/>
        <p:txBody>
          <a:bodyPr>
            <a:normAutofit/>
          </a:bodyPr>
          <a:lstStyle/>
          <a:p>
            <a:pPr algn="just">
              <a:buFont typeface="+mj-lt"/>
              <a:buAutoNum type="arabicPeriod" startAt="4"/>
            </a:pPr>
            <a:r>
              <a:rPr lang="en-US" altLang="zh-TW" sz="2400" b="1" i="0" dirty="0">
                <a:solidFill>
                  <a:srgbClr val="0D0D0D"/>
                </a:solidFill>
                <a:effectLst/>
                <a:latin typeface="Times New Roman" panose="02020603050405020304" pitchFamily="18" charset="0"/>
                <a:cs typeface="Times New Roman" panose="02020603050405020304" pitchFamily="18" charset="0"/>
              </a:rPr>
              <a:t>Triangulation in Qualitative IB Research</a:t>
            </a:r>
            <a:r>
              <a:rPr lang="en-US" altLang="zh-TW" sz="2400" b="0" i="0" dirty="0">
                <a:solidFill>
                  <a:srgbClr val="0D0D0D"/>
                </a:solidFill>
                <a:effectLst/>
                <a:latin typeface="Times New Roman" panose="02020603050405020304" pitchFamily="18" charset="0"/>
                <a:cs typeface="Times New Roman" panose="02020603050405020304" pitchFamily="18" charset="0"/>
              </a:rPr>
              <a:t>: Investigate how triangulation enhances data quality and validity in qualitative IB studies.</a:t>
            </a:r>
          </a:p>
          <a:p>
            <a:pPr algn="just">
              <a:buFont typeface="+mj-lt"/>
              <a:buAutoNum type="arabicPeriod" startAt="5"/>
            </a:pPr>
            <a:r>
              <a:rPr lang="en-US" altLang="zh-TW" sz="2400" b="1" i="0" dirty="0">
                <a:solidFill>
                  <a:srgbClr val="0D0D0D"/>
                </a:solidFill>
                <a:effectLst/>
                <a:latin typeface="Times New Roman" panose="02020603050405020304" pitchFamily="18" charset="0"/>
                <a:cs typeface="Times New Roman" panose="02020603050405020304" pitchFamily="18" charset="0"/>
              </a:rPr>
              <a:t>Ethical Decision-Making in AI-Driven IB Research</a:t>
            </a:r>
            <a:r>
              <a:rPr lang="en-US" altLang="zh-TW" sz="2400" b="0" i="0" dirty="0">
                <a:solidFill>
                  <a:srgbClr val="0D0D0D"/>
                </a:solidFill>
                <a:effectLst/>
                <a:latin typeface="Times New Roman" panose="02020603050405020304" pitchFamily="18" charset="0"/>
                <a:cs typeface="Times New Roman" panose="02020603050405020304" pitchFamily="18" charset="0"/>
              </a:rPr>
              <a:t>: Study researchers' ethical dilemmas and decision-making when using AI in IB research.</a:t>
            </a:r>
          </a:p>
          <a:p>
            <a:pPr algn="just">
              <a:buFont typeface="Arial" panose="020B0604020202020204" pitchFamily="34" charset="0"/>
              <a:buChar char="•"/>
            </a:pPr>
            <a:r>
              <a:rPr lang="en-US" altLang="zh-TW" sz="2400" b="0" i="0" dirty="0">
                <a:solidFill>
                  <a:srgbClr val="0D0D0D"/>
                </a:solidFill>
                <a:effectLst/>
                <a:latin typeface="Times New Roman" panose="02020603050405020304" pitchFamily="18" charset="0"/>
                <a:cs typeface="Times New Roman" panose="02020603050405020304" pitchFamily="18" charset="0"/>
              </a:rPr>
              <a:t>Addressing these areas can advance ethical research practices, improve validity, and contribute to the ethical development of research methodologies in IB.</a:t>
            </a:r>
          </a:p>
        </p:txBody>
      </p:sp>
    </p:spTree>
    <p:extLst>
      <p:ext uri="{BB962C8B-B14F-4D97-AF65-F5344CB8AC3E}">
        <p14:creationId xmlns:p14="http://schemas.microsoft.com/office/powerpoint/2010/main" val="1552331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1265D25-F5A3-6B1E-B9E9-0178988504C7}"/>
              </a:ext>
            </a:extLst>
          </p:cNvPr>
          <p:cNvSpPr>
            <a:spLocks noGrp="1"/>
          </p:cNvSpPr>
          <p:nvPr>
            <p:ph type="title"/>
          </p:nvPr>
        </p:nvSpPr>
        <p:spPr>
          <a:xfrm>
            <a:off x="2065387" y="295864"/>
            <a:ext cx="8911687" cy="1280890"/>
          </a:xfrm>
        </p:spPr>
        <p:txBody>
          <a:bodyPr>
            <a:normAutofit/>
          </a:bodyPr>
          <a:lstStyle/>
          <a:p>
            <a:r>
              <a:rPr lang="en" altLang="zh-TW" dirty="0">
                <a:latin typeface="Times New Roman" panose="02020603050405020304" pitchFamily="18" charset="0"/>
                <a:cs typeface="Times New Roman" panose="02020603050405020304" pitchFamily="18" charset="0"/>
              </a:rPr>
              <a:t>Comprehensive analysis of research structure </a:t>
            </a:r>
            <a:br>
              <a:rPr lang="en-US" altLang="zh-TW" dirty="0">
                <a:latin typeface="Times New Roman" panose="02020603050405020304" pitchFamily="18" charset="0"/>
                <a:cs typeface="Times New Roman" panose="02020603050405020304" pitchFamily="18" charset="0"/>
              </a:rPr>
            </a:br>
            <a:r>
              <a:rPr lang="en" altLang="zh-TW" dirty="0">
                <a:latin typeface="Times New Roman" panose="02020603050405020304" pitchFamily="18" charset="0"/>
                <a:cs typeface="Times New Roman" panose="02020603050405020304" pitchFamily="18" charset="0"/>
              </a:rPr>
              <a:t>(theoretical and management significance)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3838FB84-389B-4B54-A559-B1E07709409E}"/>
              </a:ext>
            </a:extLst>
          </p:cNvPr>
          <p:cNvSpPr>
            <a:spLocks noGrp="1"/>
          </p:cNvSpPr>
          <p:nvPr>
            <p:ph idx="1"/>
          </p:nvPr>
        </p:nvSpPr>
        <p:spPr>
          <a:xfrm>
            <a:off x="1254369" y="1905001"/>
            <a:ext cx="10250243" cy="4554414"/>
          </a:xfrm>
        </p:spPr>
        <p:txBody>
          <a:bodyPr>
            <a:normAutofit lnSpcReduction="10000"/>
          </a:bodyPr>
          <a:lstStyle/>
          <a:p>
            <a:pPr algn="just">
              <a:tabLst>
                <a:tab pos="457200" algn="l"/>
              </a:tabLst>
            </a:pPr>
            <a:r>
              <a:rPr lang="en" altLang="zh-TW" sz="24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Definition of ethical research </a:t>
            </a:r>
            <a:r>
              <a:rPr lang="en" altLang="zh-TW" sz="24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This framework first addresses the lack of clarity in defining research ethics and integrity in IB scholarship. It draws on existing literature and proposes a definition consistent with the international institutional literature, emphasizing principles, norms, rules and procedures .</a:t>
            </a:r>
            <a:endParaRPr lang="zh-TW" altLang="zh-TW" sz="24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tabLst>
                <a:tab pos="457200" algn="l"/>
              </a:tabLst>
            </a:pPr>
            <a:r>
              <a:rPr lang="en" altLang="zh-TW" sz="24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Methodological challenges </a:t>
            </a:r>
            <a:r>
              <a:rPr lang="en" altLang="zh-TW" sz="24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This framework highlights the methodological challenges faced by IB researchers, emphasizing the complexity of the IB environment and the need for rigorous methodological and ethical practices to avoid common pitfalls in research .</a:t>
            </a:r>
            <a:endParaRPr lang="zh-TW" altLang="zh-TW" sz="24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tabLst>
                <a:tab pos="457200" algn="l"/>
              </a:tabLst>
            </a:pPr>
            <a:r>
              <a:rPr lang="en" altLang="zh-TW" sz="24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Research design and data collection </a:t>
            </a:r>
            <a:r>
              <a:rPr lang="en" altLang="zh-TW" sz="24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It emphasizes the importance of sound research design, data transparency and data triangulation to ensure the quality and validity of research findings. The framework also highlights the need to address bias and promote reflexivity at all stages of a research project .</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6395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8204944-F9CB-7F18-C762-D6ACA4D2A2A1}"/>
              </a:ext>
            </a:extLst>
          </p:cNvPr>
          <p:cNvSpPr>
            <a:spLocks noGrp="1"/>
          </p:cNvSpPr>
          <p:nvPr>
            <p:ph type="title"/>
          </p:nvPr>
        </p:nvSpPr>
        <p:spPr/>
        <p:txBody>
          <a:bodyPr>
            <a:normAutofit/>
          </a:bodyPr>
          <a:lstStyle/>
          <a:p>
            <a:r>
              <a:rPr lang="en" altLang="zh-TW" sz="3200" dirty="0">
                <a:latin typeface="Times New Roman" panose="02020603050405020304" pitchFamily="18" charset="0"/>
                <a:cs typeface="Times New Roman" panose="02020603050405020304" pitchFamily="18" charset="0"/>
              </a:rPr>
              <a:t>Comprehensive analysis of research framework </a:t>
            </a:r>
            <a:br>
              <a:rPr lang="en-US" altLang="zh-TW" sz="3200" dirty="0">
                <a:latin typeface="Times New Roman" panose="02020603050405020304" pitchFamily="18" charset="0"/>
                <a:cs typeface="Times New Roman" panose="02020603050405020304" pitchFamily="18" charset="0"/>
              </a:rPr>
            </a:br>
            <a:r>
              <a:rPr lang="en" altLang="zh-TW" sz="3200" dirty="0">
                <a:latin typeface="Times New Roman" panose="02020603050405020304" pitchFamily="18" charset="0"/>
                <a:cs typeface="Times New Roman" panose="02020603050405020304" pitchFamily="18" charset="0"/>
              </a:rPr>
              <a:t>(theoretical and managerial implications) (continued)</a:t>
            </a:r>
            <a:endParaRPr lang="zh-TW" altLang="en-US" sz="3200"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81B7D9A8-263F-9C99-C9CA-CB683CB86339}"/>
              </a:ext>
            </a:extLst>
          </p:cNvPr>
          <p:cNvSpPr>
            <a:spLocks noGrp="1"/>
          </p:cNvSpPr>
          <p:nvPr>
            <p:ph idx="1"/>
          </p:nvPr>
        </p:nvSpPr>
        <p:spPr>
          <a:xfrm>
            <a:off x="1418492" y="1905000"/>
            <a:ext cx="10269416" cy="4328890"/>
          </a:xfrm>
        </p:spPr>
        <p:txBody>
          <a:bodyPr>
            <a:normAutofit fontScale="77500" lnSpcReduction="20000"/>
          </a:bodyPr>
          <a:lstStyle/>
          <a:p>
            <a:pPr algn="just">
              <a:tabLst>
                <a:tab pos="457200" algn="l"/>
              </a:tabLst>
            </a:pPr>
            <a:r>
              <a:rPr lang="en" altLang="zh-TW" sz="28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Quantitative and Qualitative Methods </a:t>
            </a:r>
            <a:r>
              <a:rPr lang="en" altLang="zh-TW" sz="28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This framework discusses ethical considerations in quantitative and qualitative research methods commonly used in IB research. It highlights the importance of using state-of-the-art research methods, addressing bias and considering power dynamics in qualitative research .</a:t>
            </a:r>
            <a:endParaRPr lang="zh-TW" altLang="zh-TW" sz="28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tabLst>
                <a:tab pos="457200" algn="l"/>
              </a:tabLst>
            </a:pPr>
            <a:r>
              <a:rPr lang="en" altLang="zh-TW" sz="28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Transparency and Stakeholder Engagement </a:t>
            </a:r>
            <a:r>
              <a:rPr lang="en" altLang="zh-TW" sz="28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This framework advocates for transparency in reporting research results, disclosing potential biases, and balancing the needs and influences of all stakeholders involved in the research process. It also highlights the importance of research team diversity and awareness of AI / ML biases .</a:t>
            </a:r>
            <a:endParaRPr lang="zh-TW" altLang="zh-TW" sz="2800" dirty="0">
              <a:effectLst/>
              <a:latin typeface="Times New Roman" panose="02020603050405020304" pitchFamily="18" charset="0"/>
              <a:ea typeface="標楷體" panose="03000509000000000000" pitchFamily="65" charset="-120"/>
              <a:cs typeface="Times New Roman" panose="02020603050405020304" pitchFamily="18" charset="0"/>
            </a:endParaRPr>
          </a:p>
          <a:p>
            <a:pPr algn="just">
              <a:tabLst>
                <a:tab pos="457200" algn="l"/>
              </a:tabLst>
            </a:pPr>
            <a:r>
              <a:rPr lang="en" altLang="zh-TW" sz="2800" b="1"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Implications and Recommendations </a:t>
            </a:r>
            <a:r>
              <a:rPr lang="en" altLang="zh-TW" sz="28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The framework concludes with a discussion of the implications of the research findings for the IB community and suggests best practices for ethical IB research. It emphasizes the role of ethical practices in promoting trust in research results by researchers and society .</a:t>
            </a:r>
            <a:endParaRPr lang="zh-TW" altLang="zh-TW" sz="2800" dirty="0">
              <a:effectLst/>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540112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BBD31FB-0DFE-C332-7337-FD084E274ED6}"/>
              </a:ext>
            </a:extLst>
          </p:cNvPr>
          <p:cNvSpPr>
            <a:spLocks noGrp="1"/>
          </p:cNvSpPr>
          <p:nvPr>
            <p:ph type="title"/>
          </p:nvPr>
        </p:nvSpPr>
        <p:spPr>
          <a:xfrm>
            <a:off x="4034099" y="2423093"/>
            <a:ext cx="4970753" cy="1830856"/>
          </a:xfrm>
        </p:spPr>
        <p:txBody>
          <a:bodyPr>
            <a:normAutofit/>
          </a:bodyPr>
          <a:lstStyle/>
          <a:p>
            <a:r>
              <a:rPr lang="en-US" altLang="zh-TW" sz="6600" b="1" dirty="0">
                <a:latin typeface="Times New Roman" panose="02020603050405020304" pitchFamily="18" charset="0"/>
                <a:cs typeface="Times New Roman" panose="02020603050405020304" pitchFamily="18" charset="0"/>
              </a:rPr>
              <a:t>Thank You</a:t>
            </a:r>
            <a:endParaRPr lang="zh-TW" altLang="en-US"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9195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9D03545-DD91-45AF-B609-C80619D2A44E}"/>
              </a:ext>
            </a:extLst>
          </p:cNvPr>
          <p:cNvSpPr>
            <a:spLocks noGrp="1"/>
          </p:cNvSpPr>
          <p:nvPr>
            <p:ph type="ctrTitle"/>
          </p:nvPr>
        </p:nvSpPr>
        <p:spPr/>
        <p:txBody>
          <a:bodyPr/>
          <a:lstStyle/>
          <a:p>
            <a:r>
              <a:rPr lang="en-US" altLang="zh-TW" dirty="0"/>
              <a:t>Chapter 1</a:t>
            </a:r>
            <a:endParaRPr lang="zh-TW" altLang="en-US" dirty="0"/>
          </a:p>
        </p:txBody>
      </p:sp>
      <p:sp>
        <p:nvSpPr>
          <p:cNvPr id="3" name="副標題 2">
            <a:extLst>
              <a:ext uri="{FF2B5EF4-FFF2-40B4-BE49-F238E27FC236}">
                <a16:creationId xmlns:a16="http://schemas.microsoft.com/office/drawing/2014/main" id="{823BD7FE-1133-56E9-3D03-1D7630704B6F}"/>
              </a:ext>
            </a:extLst>
          </p:cNvPr>
          <p:cNvSpPr>
            <a:spLocks noGrp="1"/>
          </p:cNvSpPr>
          <p:nvPr>
            <p:ph type="subTitle" idx="1"/>
          </p:nvPr>
        </p:nvSpPr>
        <p:spPr/>
        <p:txBody>
          <a:bodyPr/>
          <a:lstStyle/>
          <a:p>
            <a:r>
              <a:rPr lang="en" altLang="zh-TW" dirty="0">
                <a:latin typeface="Times New Roman" panose="02020603050405020304" pitchFamily="18" charset="0"/>
                <a:cs typeface="Times New Roman" panose="02020603050405020304" pitchFamily="18" charset="0"/>
              </a:rPr>
              <a:t>Introduction and theoretical background</a:t>
            </a:r>
          </a:p>
          <a:p>
            <a:endParaRPr lang="zh-TW" altLang="en-US" dirty="0"/>
          </a:p>
        </p:txBody>
      </p:sp>
    </p:spTree>
    <p:extLst>
      <p:ext uri="{BB962C8B-B14F-4D97-AF65-F5344CB8AC3E}">
        <p14:creationId xmlns:p14="http://schemas.microsoft.com/office/powerpoint/2010/main" val="563987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05DEAF5-DF2D-8C02-35C9-D496F8A89E2D}"/>
              </a:ext>
            </a:extLst>
          </p:cNvPr>
          <p:cNvSpPr>
            <a:spLocks noGrp="1"/>
          </p:cNvSpPr>
          <p:nvPr>
            <p:ph type="title"/>
          </p:nvPr>
        </p:nvSpPr>
        <p:spPr>
          <a:xfrm>
            <a:off x="1896035" y="505843"/>
            <a:ext cx="10515600" cy="1325563"/>
          </a:xfrm>
        </p:spPr>
        <p:txBody>
          <a:bodyPr/>
          <a:lstStyle/>
          <a:p>
            <a:r>
              <a:rPr lang="en" altLang="zh-TW" dirty="0">
                <a:latin typeface="Times New Roman" panose="02020603050405020304" pitchFamily="18" charset="0"/>
                <a:cs typeface="Times New Roman" panose="02020603050405020304" pitchFamily="18" charset="0"/>
              </a:rPr>
              <a:t>Introduction and theoretical background</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8E9542DA-326E-37E0-1609-9D96FF11FA9B}"/>
              </a:ext>
            </a:extLst>
          </p:cNvPr>
          <p:cNvSpPr>
            <a:spLocks noGrp="1"/>
          </p:cNvSpPr>
          <p:nvPr>
            <p:ph idx="1"/>
          </p:nvPr>
        </p:nvSpPr>
        <p:spPr>
          <a:xfrm>
            <a:off x="1638300" y="1598324"/>
            <a:ext cx="8915400" cy="3777622"/>
          </a:xfrm>
        </p:spPr>
        <p:txBody>
          <a:bodyPr>
            <a:normAutofit/>
          </a:bodyPr>
          <a:lstStyle/>
          <a:p>
            <a:pPr algn="just">
              <a:buFont typeface="Arial" panose="020B0604020202020204" pitchFamily="34" charset="0"/>
              <a:buChar char="•"/>
            </a:pPr>
            <a:r>
              <a:rPr lang="en" altLang="en-US" sz="2400" b="0" i="0" dirty="0">
                <a:solidFill>
                  <a:srgbClr val="0D0D0D"/>
                </a:solidFill>
                <a:latin typeface="Times New Roman" panose="02020603050405020304" pitchFamily="18" charset="0"/>
                <a:cs typeface="Times New Roman" panose="02020603050405020304" pitchFamily="18" charset="0"/>
              </a:rPr>
              <a:t>Emphasizing the importance of ethical research in the field of international business</a:t>
            </a:r>
          </a:p>
          <a:p>
            <a:pPr algn="just">
              <a:buFont typeface="Arial" panose="020B0604020202020204" pitchFamily="34" charset="0"/>
              <a:buChar char="•"/>
            </a:pPr>
            <a:r>
              <a:rPr lang="en" altLang="en-US" sz="2400" b="0" i="0" dirty="0">
                <a:solidFill>
                  <a:srgbClr val="0D0D0D"/>
                </a:solidFill>
                <a:latin typeface="Times New Roman" panose="02020603050405020304" pitchFamily="18" charset="0"/>
                <a:cs typeface="Times New Roman" panose="02020603050405020304" pitchFamily="18" charset="0"/>
              </a:rPr>
              <a:t>Aims to guide </a:t>
            </a:r>
            <a:r>
              <a:rPr lang="en" altLang="zh-TW" sz="2400" b="0" i="0" dirty="0">
                <a:solidFill>
                  <a:srgbClr val="0D0D0D"/>
                </a:solidFill>
                <a:latin typeface="Times New Roman" panose="02020603050405020304" pitchFamily="18" charset="0"/>
                <a:cs typeface="Times New Roman" panose="02020603050405020304" pitchFamily="18" charset="0"/>
              </a:rPr>
              <a:t>IB </a:t>
            </a:r>
            <a:r>
              <a:rPr lang="en" altLang="en-US" sz="2400" b="0" i="0" dirty="0">
                <a:solidFill>
                  <a:srgbClr val="0D0D0D"/>
                </a:solidFill>
                <a:latin typeface="Times New Roman" panose="02020603050405020304" pitchFamily="18" charset="0"/>
                <a:cs typeface="Times New Roman" panose="02020603050405020304" pitchFamily="18" charset="0"/>
              </a:rPr>
              <a:t>researchers to avoid ethical pitfalls and promote best ethical practices</a:t>
            </a:r>
          </a:p>
          <a:p>
            <a:pPr algn="just">
              <a:buFont typeface="Arial" panose="020B0604020202020204" pitchFamily="34" charset="0"/>
              <a:buChar char="•"/>
            </a:pPr>
            <a:r>
              <a:rPr lang="en" altLang="en-US" sz="2400" b="0" i="0" dirty="0">
                <a:solidFill>
                  <a:srgbClr val="0D0D0D"/>
                </a:solidFill>
                <a:latin typeface="Times New Roman" panose="02020603050405020304" pitchFamily="18" charset="0"/>
                <a:cs typeface="Times New Roman" panose="02020603050405020304" pitchFamily="18" charset="0"/>
              </a:rPr>
              <a:t>Highlights the importance of research design to solve problems and develop theory in a feasible way</a:t>
            </a:r>
          </a:p>
          <a:p>
            <a:pPr algn="just">
              <a:buFont typeface="Arial" panose="020B0604020202020204" pitchFamily="34" charset="0"/>
              <a:buChar char="•"/>
            </a:pPr>
            <a:r>
              <a:rPr lang="en" altLang="en-US" sz="2400" b="0" i="0" dirty="0">
                <a:solidFill>
                  <a:srgbClr val="0D0D0D"/>
                </a:solidFill>
                <a:latin typeface="Times New Roman" panose="02020603050405020304" pitchFamily="18" charset="0"/>
                <a:cs typeface="Times New Roman" panose="02020603050405020304" pitchFamily="18" charset="0"/>
              </a:rPr>
              <a:t>The need to consider power dynamics and cultural context was mentioned</a:t>
            </a:r>
          </a:p>
        </p:txBody>
      </p:sp>
    </p:spTree>
    <p:extLst>
      <p:ext uri="{BB962C8B-B14F-4D97-AF65-F5344CB8AC3E}">
        <p14:creationId xmlns:p14="http://schemas.microsoft.com/office/powerpoint/2010/main" val="1663111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91EAF2-33BE-EECA-49B5-CA91A15B4923}"/>
              </a:ext>
            </a:extLst>
          </p:cNvPr>
          <p:cNvSpPr>
            <a:spLocks noGrp="1"/>
          </p:cNvSpPr>
          <p:nvPr>
            <p:ph type="title"/>
          </p:nvPr>
        </p:nvSpPr>
        <p:spPr/>
        <p:txBody>
          <a:bodyPr>
            <a:normAutofit fontScale="90000"/>
          </a:bodyPr>
          <a:lstStyle/>
          <a:p>
            <a:r>
              <a:rPr lang="en" altLang="zh-TW" dirty="0">
                <a:latin typeface="Times New Roman" panose="02020603050405020304" pitchFamily="18" charset="0"/>
                <a:cs typeface="Times New Roman" panose="02020603050405020304" pitchFamily="18" charset="0"/>
              </a:rPr>
              <a:t>Introduction and theoretical background</a:t>
            </a:r>
            <a:r>
              <a:rPr lang="en" altLang="zh-TW" sz="4400" dirty="0">
                <a:latin typeface="Times New Roman" panose="02020603050405020304" pitchFamily="18" charset="0"/>
                <a:cs typeface="Times New Roman" panose="02020603050405020304" pitchFamily="18" charset="0"/>
              </a:rPr>
              <a:t> (continued)</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D4E7BDE6-4B80-2E9E-2B63-11E466FF89B3}"/>
              </a:ext>
            </a:extLst>
          </p:cNvPr>
          <p:cNvSpPr>
            <a:spLocks noGrp="1"/>
          </p:cNvSpPr>
          <p:nvPr>
            <p:ph idx="1"/>
          </p:nvPr>
        </p:nvSpPr>
        <p:spPr/>
        <p:txBody>
          <a:bodyPr>
            <a:normAutofit/>
          </a:bodyPr>
          <a:lstStyle/>
          <a:p>
            <a:pPr algn="just">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Emphasized transparency in data collection and analysis, and the need to address bias</a:t>
            </a:r>
          </a:p>
          <a:p>
            <a:pPr algn="just">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Ethical considerations in qualitative research methods are discussed, emphasizing the value of gaining a deeper understanding of participants' lived experiences</a:t>
            </a:r>
          </a:p>
          <a:p>
            <a:pPr algn="just">
              <a:buFont typeface="Arial" panose="020B0604020202020204" pitchFamily="34" charset="0"/>
              <a:buChar char="•"/>
            </a:pPr>
            <a:r>
              <a:rPr lang="en" altLang="en-US" sz="2400" b="0" i="0" dirty="0">
                <a:solidFill>
                  <a:srgbClr val="0D0D0D"/>
                </a:solidFill>
                <a:effectLst/>
                <a:latin typeface="Times New Roman" panose="02020603050405020304" pitchFamily="18" charset="0"/>
                <a:cs typeface="Times New Roman" panose="02020603050405020304" pitchFamily="18" charset="0"/>
              </a:rPr>
              <a:t>The overall goal is to improve the quality and integrity of </a:t>
            </a:r>
            <a:r>
              <a:rPr lang="en" altLang="zh-TW" sz="2400" b="0" i="0" dirty="0">
                <a:solidFill>
                  <a:srgbClr val="0D0D0D"/>
                </a:solidFill>
                <a:effectLst/>
                <a:latin typeface="Times New Roman" panose="02020603050405020304" pitchFamily="18" charset="0"/>
                <a:cs typeface="Times New Roman" panose="02020603050405020304" pitchFamily="18" charset="0"/>
              </a:rPr>
              <a:t>IB </a:t>
            </a:r>
            <a:r>
              <a:rPr lang="en" altLang="en-US" sz="2400" b="0" i="0" dirty="0">
                <a:solidFill>
                  <a:srgbClr val="0D0D0D"/>
                </a:solidFill>
                <a:effectLst/>
                <a:latin typeface="Times New Roman" panose="02020603050405020304" pitchFamily="18" charset="0"/>
                <a:cs typeface="Times New Roman" panose="02020603050405020304" pitchFamily="18" charset="0"/>
              </a:rPr>
              <a:t>scholarships</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64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F3A80D0-5AC1-DA80-36D4-2B74122F2703}"/>
              </a:ext>
            </a:extLst>
          </p:cNvPr>
          <p:cNvSpPr>
            <a:spLocks noGrp="1"/>
          </p:cNvSpPr>
          <p:nvPr>
            <p:ph type="ctrTitle"/>
          </p:nvPr>
        </p:nvSpPr>
        <p:spPr/>
        <p:txBody>
          <a:bodyPr/>
          <a:lstStyle/>
          <a:p>
            <a:r>
              <a:rPr lang="en-US" altLang="zh-TW" dirty="0"/>
              <a:t>Chapter 2</a:t>
            </a:r>
            <a:endParaRPr lang="zh-TW" altLang="en-US" dirty="0"/>
          </a:p>
        </p:txBody>
      </p:sp>
      <p:sp>
        <p:nvSpPr>
          <p:cNvPr id="3" name="副標題 2">
            <a:extLst>
              <a:ext uri="{FF2B5EF4-FFF2-40B4-BE49-F238E27FC236}">
                <a16:creationId xmlns:a16="http://schemas.microsoft.com/office/drawing/2014/main" id="{F3F043EE-8D4F-860E-6756-545E9B19694B}"/>
              </a:ext>
            </a:extLst>
          </p:cNvPr>
          <p:cNvSpPr>
            <a:spLocks noGrp="1"/>
          </p:cNvSpPr>
          <p:nvPr>
            <p:ph type="subTitle" idx="1"/>
          </p:nvPr>
        </p:nvSpPr>
        <p:spPr/>
        <p:txBody>
          <a:bodyPr/>
          <a:lstStyle/>
          <a:p>
            <a:r>
              <a:rPr lang="en" altLang="zh-TW" dirty="0">
                <a:latin typeface="Times New Roman" panose="02020603050405020304" pitchFamily="18" charset="0"/>
                <a:cs typeface="Times New Roman" panose="02020603050405020304" pitchFamily="18" charset="0"/>
              </a:rPr>
              <a:t>Research models and research methods</a:t>
            </a:r>
            <a:endParaRPr lang="zh-TW" altLang="en-US" dirty="0"/>
          </a:p>
        </p:txBody>
      </p:sp>
    </p:spTree>
    <p:extLst>
      <p:ext uri="{BB962C8B-B14F-4D97-AF65-F5344CB8AC3E}">
        <p14:creationId xmlns:p14="http://schemas.microsoft.com/office/powerpoint/2010/main" val="898926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3B2CBF0-4CE3-C754-8146-694C054E3E77}"/>
              </a:ext>
            </a:extLst>
          </p:cNvPr>
          <p:cNvSpPr>
            <a:spLocks noGrp="1"/>
          </p:cNvSpPr>
          <p:nvPr>
            <p:ph type="title"/>
          </p:nvPr>
        </p:nvSpPr>
        <p:spPr/>
        <p:txBody>
          <a:bodyPr/>
          <a:lstStyle/>
          <a:p>
            <a:r>
              <a:rPr lang="en" altLang="zh-TW" dirty="0">
                <a:latin typeface="Times New Roman" panose="02020603050405020304" pitchFamily="18" charset="0"/>
                <a:cs typeface="Times New Roman" panose="02020603050405020304" pitchFamily="18" charset="0"/>
              </a:rPr>
              <a:t>Research models and research methods</a:t>
            </a:r>
            <a:endParaRPr lang="zh-TW" altLang="en-US" dirty="0"/>
          </a:p>
        </p:txBody>
      </p:sp>
      <p:sp>
        <p:nvSpPr>
          <p:cNvPr id="3" name="內容版面配置區 2">
            <a:extLst>
              <a:ext uri="{FF2B5EF4-FFF2-40B4-BE49-F238E27FC236}">
                <a16:creationId xmlns:a16="http://schemas.microsoft.com/office/drawing/2014/main" id="{497E60E7-766B-D1C7-0D66-382EF24FCEF5}"/>
              </a:ext>
            </a:extLst>
          </p:cNvPr>
          <p:cNvSpPr>
            <a:spLocks noGrp="1"/>
          </p:cNvSpPr>
          <p:nvPr>
            <p:ph idx="1"/>
          </p:nvPr>
        </p:nvSpPr>
        <p:spPr>
          <a:xfrm>
            <a:off x="1652954" y="2133600"/>
            <a:ext cx="9851658" cy="4100290"/>
          </a:xfrm>
        </p:spPr>
        <p:txBody>
          <a:bodyPr>
            <a:normAutofit/>
          </a:bodyPr>
          <a:lstStyle/>
          <a:p>
            <a:pPr algn="just"/>
            <a:r>
              <a:rPr lang="en-US" altLang="en-US" sz="2400" b="0" i="0" dirty="0">
                <a:solidFill>
                  <a:srgbClr val="0D0D0D"/>
                </a:solidFill>
                <a:effectLst/>
                <a:latin typeface="Times New Roman" panose="02020603050405020304" pitchFamily="18" charset="0"/>
                <a:cs typeface="Times New Roman" panose="02020603050405020304" pitchFamily="18" charset="0"/>
              </a:rPr>
              <a:t>The article "Ethics and International Business Research" highlights the importance of quantitative and qualitative research methods in the field of international business (IB). It emphasizes the need for researchers to justify their analytical techniques, address biases, and ensure transparency in their studies. While mixed-methods research isn't explicitly discussed, it's suggested that combining quantitative and qualitative approaches can yield comprehensive insights.</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9756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F4D9EB-05BE-A8DC-E3BD-0F8030456341}"/>
              </a:ext>
            </a:extLst>
          </p:cNvPr>
          <p:cNvSpPr>
            <a:spLocks noGrp="1"/>
          </p:cNvSpPr>
          <p:nvPr>
            <p:ph type="title"/>
          </p:nvPr>
        </p:nvSpPr>
        <p:spPr/>
        <p:txBody>
          <a:bodyPr/>
          <a:lstStyle/>
          <a:p>
            <a:r>
              <a:rPr lang="en" altLang="zh-TW" dirty="0">
                <a:latin typeface="Times New Roman" panose="02020603050405020304" pitchFamily="18" charset="0"/>
                <a:cs typeface="Times New Roman" panose="02020603050405020304" pitchFamily="18" charset="0"/>
              </a:rPr>
              <a:t>Research models and research methods</a:t>
            </a:r>
            <a:br>
              <a:rPr lang="zh-TW" altLang="en-US" dirty="0">
                <a:latin typeface="Times New Roman" panose="02020603050405020304" pitchFamily="18" charset="0"/>
                <a:cs typeface="Times New Roman" panose="02020603050405020304" pitchFamily="18" charset="0"/>
              </a:rPr>
            </a:br>
            <a:r>
              <a:rPr lang="en" altLang="zh-TW" dirty="0">
                <a:latin typeface="Times New Roman" panose="02020603050405020304" pitchFamily="18" charset="0"/>
                <a:cs typeface="Times New Roman" panose="02020603050405020304" pitchFamily="18" charset="0"/>
              </a:rPr>
              <a:t>( continued )</a:t>
            </a:r>
            <a:endParaRPr lang="zh-TW" altLang="en-US" dirty="0">
              <a:latin typeface="Times New Roman" panose="02020603050405020304" pitchFamily="18" charset="0"/>
              <a:cs typeface="Times New Roman" panose="02020603050405020304" pitchFamily="18" charset="0"/>
            </a:endParaRPr>
          </a:p>
        </p:txBody>
      </p:sp>
      <p:sp>
        <p:nvSpPr>
          <p:cNvPr id="5" name="內容版面配置區 4">
            <a:extLst>
              <a:ext uri="{FF2B5EF4-FFF2-40B4-BE49-F238E27FC236}">
                <a16:creationId xmlns:a16="http://schemas.microsoft.com/office/drawing/2014/main" id="{DBBC8932-8ACB-5864-DBEB-56D690B0E164}"/>
              </a:ext>
            </a:extLst>
          </p:cNvPr>
          <p:cNvSpPr>
            <a:spLocks noGrp="1"/>
          </p:cNvSpPr>
          <p:nvPr>
            <p:ph idx="1"/>
          </p:nvPr>
        </p:nvSpPr>
        <p:spPr>
          <a:xfrm>
            <a:off x="2016369" y="2133600"/>
            <a:ext cx="9488243" cy="3777622"/>
          </a:xfrm>
        </p:spPr>
        <p:txBody>
          <a:bodyPr>
            <a:normAutofit/>
          </a:bodyPr>
          <a:lstStyle/>
          <a:p>
            <a:pPr algn="just"/>
            <a:r>
              <a:rPr lang="en-US" altLang="zh-TW" sz="2400" dirty="0">
                <a:latin typeface="Times New Roman" panose="02020603050405020304" pitchFamily="18" charset="0"/>
                <a:cs typeface="Times New Roman" panose="02020603050405020304" pitchFamily="18" charset="0"/>
              </a:rPr>
              <a:t> Ethical considerations, such as transparency and data triangulation, are essential across all research models. Future research directions include clearer definitions of research ethics, methodological rigor, and cross-cultural studies. Overall, the article suggests ways for researchers to enhance their practices and contribute to the development of ethical frameworks in IB research.</a:t>
            </a:r>
            <a:endParaRPr lang="zh-TW"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5401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A35970-CE5B-D9D9-4059-DBA04281F1BF}"/>
              </a:ext>
            </a:extLst>
          </p:cNvPr>
          <p:cNvSpPr>
            <a:spLocks noGrp="1"/>
          </p:cNvSpPr>
          <p:nvPr>
            <p:ph type="ctrTitle"/>
          </p:nvPr>
        </p:nvSpPr>
        <p:spPr/>
        <p:txBody>
          <a:bodyPr/>
          <a:lstStyle/>
          <a:p>
            <a:r>
              <a:rPr lang="en-US" altLang="zh-TW" dirty="0"/>
              <a:t>Chapter 3</a:t>
            </a:r>
            <a:endParaRPr lang="zh-TW" altLang="en-US" dirty="0"/>
          </a:p>
        </p:txBody>
      </p:sp>
      <p:sp>
        <p:nvSpPr>
          <p:cNvPr id="3" name="副標題 2">
            <a:extLst>
              <a:ext uri="{FF2B5EF4-FFF2-40B4-BE49-F238E27FC236}">
                <a16:creationId xmlns:a16="http://schemas.microsoft.com/office/drawing/2014/main" id="{E8309D18-3237-F336-4FDA-7BBFB1ABE6E8}"/>
              </a:ext>
            </a:extLst>
          </p:cNvPr>
          <p:cNvSpPr>
            <a:spLocks noGrp="1"/>
          </p:cNvSpPr>
          <p:nvPr>
            <p:ph type="subTitle" idx="1"/>
          </p:nvPr>
        </p:nvSpPr>
        <p:spPr/>
        <p:txBody>
          <a:bodyPr/>
          <a:lstStyle/>
          <a:p>
            <a:r>
              <a:rPr lang="en" altLang="zh-TW" dirty="0">
                <a:latin typeface="Times New Roman" panose="02020603050405020304" pitchFamily="18" charset="0"/>
                <a:cs typeface="Times New Roman" panose="02020603050405020304" pitchFamily="18" charset="0"/>
              </a:rPr>
              <a:t>Methodology and Assumptions</a:t>
            </a:r>
            <a:endParaRPr lang="zh-TW" altLang="en-US" dirty="0"/>
          </a:p>
        </p:txBody>
      </p:sp>
    </p:spTree>
    <p:extLst>
      <p:ext uri="{BB962C8B-B14F-4D97-AF65-F5344CB8AC3E}">
        <p14:creationId xmlns:p14="http://schemas.microsoft.com/office/powerpoint/2010/main" val="1179031000"/>
      </p:ext>
    </p:extLst>
  </p:cSld>
  <p:clrMapOvr>
    <a:masterClrMapping/>
  </p:clrMapOvr>
</p:sld>
</file>

<file path=ppt/theme/theme1.xml><?xml version="1.0" encoding="utf-8"?>
<a:theme xmlns:a="http://schemas.openxmlformats.org/drawingml/2006/main" name="絲縷">
  <a:themeElements>
    <a:clrScheme name="絲縷">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絲縷">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絲縷">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873</TotalTime>
  <Words>1562</Words>
  <Application>Microsoft Office PowerPoint</Application>
  <PresentationFormat>寬螢幕</PresentationFormat>
  <Paragraphs>114</Paragraphs>
  <Slides>29</Slides>
  <Notes>8</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29</vt:i4>
      </vt:variant>
    </vt:vector>
  </HeadingPairs>
  <TitlesOfParts>
    <vt:vector size="35" baseType="lpstr">
      <vt:lpstr>Arial</vt:lpstr>
      <vt:lpstr>Calibri</vt:lpstr>
      <vt:lpstr>Century Gothic</vt:lpstr>
      <vt:lpstr>Times New Roman</vt:lpstr>
      <vt:lpstr>Wingdings 3</vt:lpstr>
      <vt:lpstr>絲縷</vt:lpstr>
      <vt:lpstr>Ethics and International Business Studies: Considerations and Best Practices</vt:lpstr>
      <vt:lpstr>Model Outline </vt:lpstr>
      <vt:lpstr>Chapter 1</vt:lpstr>
      <vt:lpstr>Introduction and theoretical background</vt:lpstr>
      <vt:lpstr>Introduction and theoretical background (continued)</vt:lpstr>
      <vt:lpstr>Chapter 2</vt:lpstr>
      <vt:lpstr>Research models and research methods</vt:lpstr>
      <vt:lpstr>Research models and research methods ( continued )</vt:lpstr>
      <vt:lpstr>Chapter 3</vt:lpstr>
      <vt:lpstr>Methodology and Assumptions</vt:lpstr>
      <vt:lpstr>Discussion and analysis of results</vt:lpstr>
      <vt:lpstr>Discussion and analysis of results (continued)</vt:lpstr>
      <vt:lpstr>Chapter 4</vt:lpstr>
      <vt:lpstr>Ethical quantitative IB research methods</vt:lpstr>
      <vt:lpstr>PowerPoint 簡報</vt:lpstr>
      <vt:lpstr>PowerPoint 簡報</vt:lpstr>
      <vt:lpstr>PowerPoint 簡報</vt:lpstr>
      <vt:lpstr>PowerPoint 簡報</vt:lpstr>
      <vt:lpstr>PowerPoint 簡報</vt:lpstr>
      <vt:lpstr>Chapter 5 </vt:lpstr>
      <vt:lpstr> Ethical qualitative IB research methods</vt:lpstr>
      <vt:lpstr>Chapter 6</vt:lpstr>
      <vt:lpstr>A look ahead: Research ethics and machine learning</vt:lpstr>
      <vt:lpstr>Chapter 7 </vt:lpstr>
      <vt:lpstr>Conclusion &amp; several areas for improvement and future research in the paper </vt:lpstr>
      <vt:lpstr>Conclusion &amp; several areas for improvement and future research in the paper (continued)</vt:lpstr>
      <vt:lpstr>Comprehensive analysis of research structure  (theoretical and management significance)</vt:lpstr>
      <vt:lpstr>Comprehensive analysis of research framework  (theoretical and managerial implications) (continued)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傅茂文</dc:creator>
  <cp:lastModifiedBy>傅茂文</cp:lastModifiedBy>
  <cp:revision>46</cp:revision>
  <dcterms:created xsi:type="dcterms:W3CDTF">2023-11-24T08:45:51Z</dcterms:created>
  <dcterms:modified xsi:type="dcterms:W3CDTF">2024-05-14T01:17:19Z</dcterms:modified>
</cp:coreProperties>
</file>