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72" r:id="rId2"/>
    <p:sldId id="274" r:id="rId3"/>
    <p:sldId id="276" r:id="rId4"/>
    <p:sldId id="273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0" r:id="rId16"/>
    <p:sldId id="292" r:id="rId17"/>
    <p:sldId id="293" r:id="rId18"/>
    <p:sldId id="294" r:id="rId19"/>
    <p:sldId id="295" r:id="rId20"/>
    <p:sldId id="296" r:id="rId21"/>
    <p:sldId id="297" r:id="rId22"/>
    <p:sldId id="299" r:id="rId23"/>
    <p:sldId id="298" r:id="rId24"/>
    <p:sldId id="300" r:id="rId25"/>
    <p:sldId id="301" r:id="rId26"/>
    <p:sldId id="302" r:id="rId2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834" autoAdjust="0"/>
  </p:normalViewPr>
  <p:slideViewPr>
    <p:cSldViewPr snapToGrid="0">
      <p:cViewPr>
        <p:scale>
          <a:sx n="90" d="100"/>
          <a:sy n="90" d="100"/>
        </p:scale>
        <p:origin x="7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3C03C-F128-4D77-8177-A57732A67E39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2024年3月4日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5ACC1-7210-4F0A-BEEB-8EC885077F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065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DF2C87C-757E-4C70-9F14-5785D5A3EB9B}" type="datetime2">
              <a:rPr lang="zh-TW" altLang="en-US" smtClean="0"/>
              <a:pPr/>
              <a:t>2024年3月4日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93B0CF2-7F87-4E02-A248-870047730F99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913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6490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0837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7888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4010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0524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696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1561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1742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188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504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8834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6854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7098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4969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1302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305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36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761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879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170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962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477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4049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59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176010F5-1FDB-4412-9DA5-0DC277F3AA47}" type="datetime2">
              <a:rPr lang="zh-TW" altLang="en-US" smtClean="0"/>
              <a:pPr/>
              <a:t>2024年3月4日</a:t>
            </a:fld>
            <a:endParaRPr lang="zh-TW" altLang="en-US" dirty="0"/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 smtClean="0"/>
              <a:t>按一下以編輯母片文字樣式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856E54-3F8D-429F-92B0-552EFC395570}" type="datetime2">
              <a:rPr lang="zh-TW" altLang="en-US" smtClean="0"/>
              <a:pPr/>
              <a:t>2024年3月4日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 smtClean="0"/>
              <a:t>按一下以編輯母片文字樣式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BC2E8B-FC54-48F9-A7AF-9A7E3F43F4EC}" type="datetime2">
              <a:rPr lang="zh-TW" altLang="en-US" smtClean="0"/>
              <a:pPr/>
              <a:t>2024年3月4日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 smtClean="0"/>
              <a:t>按一下以編輯母片文字樣式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32A294-16A4-4EBE-BAE1-F92EFB453A48}" type="datetime2">
              <a:rPr lang="zh-TW" altLang="en-US" smtClean="0"/>
              <a:pPr/>
              <a:t>2024年3月4日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F135DD-489F-40F6-9DF5-0023BF78E97D}" type="datetime2">
              <a:rPr lang="zh-TW" altLang="en-US" smtClean="0"/>
              <a:pPr/>
              <a:t>2024年3月4日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 smtClean="0"/>
              <a:t>按一下以編輯母片文字樣式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 smtClean="0"/>
              <a:t>按一下以編輯母片文字樣式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16C209C4-ED81-4BB2-901D-6F9161800EE0}" type="datetime2">
              <a:rPr lang="zh-TW" altLang="en-US" smtClean="0"/>
              <a:pPr/>
              <a:t>2024年3月4日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 smtClean="0"/>
              <a:t>按一下以編輯母片文字樣式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 smtClean="0"/>
              <a:t>按一下以編輯母片文字樣式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00FEF3-3DB6-4A7C-AB4D-ACE4B86A9E82}" type="datetime2">
              <a:rPr lang="zh-TW" altLang="en-US" smtClean="0"/>
              <a:pPr/>
              <a:t>2024年3月4日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5927D5-6AF4-4517-AA98-65218CDB69F3}" type="datetime2">
              <a:rPr lang="zh-TW" altLang="en-US" smtClean="0"/>
              <a:pPr/>
              <a:t>2024年3月4日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6FC618-F0E5-4989-AF68-72D3D428384C}" type="datetime2">
              <a:rPr lang="zh-TW" altLang="en-US" smtClean="0"/>
              <a:pPr/>
              <a:t>2024年3月4日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 smtClean="0"/>
              <a:t>按一下以編輯母片文字樣式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A1821B-84B2-4BCF-9103-D9BA6B63AE5A}" type="datetime2">
              <a:rPr lang="zh-TW" altLang="en-US" smtClean="0"/>
              <a:pPr/>
              <a:t>2024年3月4日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B29EDC9E-0ED5-49F5-AB3A-F546F39FF920}" type="datetime2">
              <a:rPr lang="zh-TW" altLang="en-US" smtClean="0"/>
              <a:pPr/>
              <a:t>2024年3月4日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zh-TW" altLang="en-US" sz="1800" dirty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zh-TW" altLang="en-US" sz="1800" dirty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zh-TW" altLang="en-US" sz="1800" noProof="0" dirty="0">
                  <a:solidFill>
                    <a:schemeClr val="tx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zh-TW" altLang="en-US" sz="1800" noProof="0" dirty="0">
                  <a:solidFill>
                    <a:schemeClr val="tx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zh-TW" altLang="en-US" sz="1800" noProof="0" dirty="0"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zh-TW" altLang="en-US" sz="1800" noProof="0" dirty="0"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 smtClean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 smtClean="0"/>
              <a:t>第二層</a:t>
            </a:r>
          </a:p>
          <a:p>
            <a:pPr lvl="2" rtl="0" eaLnBrk="1" latinLnBrk="0" hangingPunct="1"/>
            <a:r>
              <a:rPr lang="zh-TW" altLang="en-US" noProof="0" dirty="0" smtClean="0"/>
              <a:t>第三層</a:t>
            </a:r>
          </a:p>
          <a:p>
            <a:pPr lvl="3" rtl="0" eaLnBrk="1" latinLnBrk="0" hangingPunct="1"/>
            <a:r>
              <a:rPr lang="zh-TW" altLang="en-US" noProof="0" dirty="0" smtClean="0"/>
              <a:t>第四層</a:t>
            </a:r>
          </a:p>
          <a:p>
            <a:pPr lvl="4" rtl="0" eaLnBrk="1" latinLnBrk="0" hangingPunct="1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0565B32-B448-4814-A34B-8E4078D6BFB9}" type="datetime2">
              <a:rPr lang="zh-TW" altLang="en-US" smtClean="0"/>
              <a:pPr/>
              <a:t>2024年3月4日</a:t>
            </a:fld>
            <a:endParaRPr lang="zh-TW" altLang="en-US" dirty="0"/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experience and innovation characteristics in the adoption and continued use of e-learning websites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  <a:sym typeface="新細明體" panose="02020500000000000000" pitchFamily="18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711200" y="4583151"/>
            <a:ext cx="10472928" cy="1345838"/>
          </a:xfrm>
        </p:spPr>
        <p:txBody>
          <a:bodyPr rtlCol="0">
            <a:normAutofit/>
          </a:bodyPr>
          <a:lstStyle/>
          <a:p>
            <a:pPr algn="ctr"/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Hsiu-Li Liao *, Hsi-Peng Lu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新細明體" panose="020205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45101" y="3457321"/>
            <a:ext cx="7233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&amp; Education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51(4), 2008,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1405–1416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599" y="873393"/>
            <a:ext cx="11121483" cy="1143000"/>
          </a:xfrm>
        </p:spPr>
        <p:txBody>
          <a:bodyPr rtlCol="0">
            <a:noAutofit/>
          </a:bodyPr>
          <a:lstStyle/>
          <a:p>
            <a:pPr marL="989013" indent="-989013"/>
            <a:r>
              <a:rPr lang="en-US" altLang="zh-TW" sz="4000" dirty="0"/>
              <a:t>2.1. Perceptions of innovation </a:t>
            </a:r>
            <a:r>
              <a:rPr lang="en-US" altLang="zh-TW" sz="4000" dirty="0" smtClean="0"/>
              <a:t>characteristics (cont.)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599" y="2218420"/>
            <a:ext cx="10972800" cy="3884674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Moore and Benbasat’s construct of compatibility is inline with Rogers’: ‘‘the degree to which an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 is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as being consistent with the existing values, needs, and past experiences of potential adopters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Moore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Benbasat (1991) indicated that the image construct, which is as part of relative advantage in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Rogers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framework, can independently predict innovation use. The image construct refers to the perception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using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innovation in terms of enhancing the social status of the potential adopter.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Rogers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of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observability is divided into two constructs of result demonstrability and visibility, which refers to ‘‘the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tangibility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results of using an innovation” and ‘‘the extent to which potential adopters see the innovation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being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visible in the adoption context” respectively.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trialability indicates the perception 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adopters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opportunity to try the innovation before committing to its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use.</a:t>
            </a:r>
          </a:p>
        </p:txBody>
      </p:sp>
    </p:spTree>
    <p:extLst>
      <p:ext uri="{BB962C8B-B14F-4D97-AF65-F5344CB8AC3E}">
        <p14:creationId xmlns:p14="http://schemas.microsoft.com/office/powerpoint/2010/main" val="19887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599" y="856846"/>
            <a:ext cx="11121483" cy="1143000"/>
          </a:xfrm>
        </p:spPr>
        <p:txBody>
          <a:bodyPr rtlCol="0">
            <a:noAutofit/>
          </a:bodyPr>
          <a:lstStyle/>
          <a:p>
            <a:pPr marL="989013" indent="-989013"/>
            <a:r>
              <a:rPr lang="en-US" altLang="zh-TW" sz="4000" dirty="0"/>
              <a:t>2.2. Perceptions of innovation characteristics and intention of use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2186516"/>
            <a:ext cx="11121482" cy="4389120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Researches in PCI indicate that individuals’ perceptions about the characteristics of an innovation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 their acceptance behavior. Such discussion on perceptions has been persistent in research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system use (Moore &amp; Benbasat, 1991; Davis, 1993) and use intentions (Agarwal &amp; Prasad, 1997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Van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Slyke, Lou, &amp; Day, 2002; Van Slyke et al., 2004; Lin &amp; Lee, 2006; Ilie et al., 2005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Tornatzky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Klein (1982), in a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meta-analysis of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 characteristics research, found that only three innovation characteristics - perceived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advantage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perceived complexity, and perceived compatibility – are consistently related to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 adoption.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studies have addressed the adoption of e-learning in the perspective of perceived innovation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 an innovative learning method, the adoption of e-learning involves the adoption 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technology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change of learning approach.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this research represents an attempt to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diffusion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innovation perspective (2003) to understand factors that may impact the intention to use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e-learning.</a:t>
            </a:r>
          </a:p>
          <a:p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599" y="1122644"/>
            <a:ext cx="11121483" cy="1143000"/>
          </a:xfrm>
        </p:spPr>
        <p:txBody>
          <a:bodyPr rtlCol="0">
            <a:noAutofit/>
          </a:bodyPr>
          <a:lstStyle/>
          <a:p>
            <a:pPr marL="989013" indent="-989013"/>
            <a:r>
              <a:rPr lang="en-US" altLang="zh-TW" sz="4000" dirty="0"/>
              <a:t>2.3. Prior experience, Perceptions of innovation, and Intention to use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599" y="2468880"/>
            <a:ext cx="10972800" cy="3400292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have shown that prior experience can change intention of adoption or continued use of innovation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Web shoppers’ intention to continue shopping online is affected by past Web-shopping experience and past experience with the Web (May So, Danny Wong, &amp; Sculli, 2005).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Agarwal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Prasad (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1997) focused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individual perceptions as explanatory and predictive variables of users’ World Wide Web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continued use behavior.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results indicated that the innovation characteristics of visibility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compatibility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trialability are relevant in explaining acceptance behavior. For continued use behavior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their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suggested that only advantage and result demonstrability were relevant innovation characteristics.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Agarwal and Prasad also suggested that there were differences in perceived characteristics between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 and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use of innovation.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599" y="559125"/>
            <a:ext cx="11121483" cy="929433"/>
          </a:xfrm>
        </p:spPr>
        <p:txBody>
          <a:bodyPr rtlCol="0">
            <a:noAutofit/>
          </a:bodyPr>
          <a:lstStyle/>
          <a:p>
            <a:r>
              <a:rPr lang="en-US" altLang="zh-TW" sz="4000" dirty="0"/>
              <a:t>2.4. The research model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7356" t="18897" r="48506" b="45857"/>
          <a:stretch/>
        </p:blipFill>
        <p:spPr>
          <a:xfrm>
            <a:off x="367855" y="1935480"/>
            <a:ext cx="6243145" cy="40286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7356" t="53499" r="48506" b="7034"/>
          <a:stretch/>
        </p:blipFill>
        <p:spPr>
          <a:xfrm>
            <a:off x="5981151" y="1740775"/>
            <a:ext cx="6243145" cy="45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46081" y="1410464"/>
            <a:ext cx="11121483" cy="1143000"/>
          </a:xfrm>
        </p:spPr>
        <p:txBody>
          <a:bodyPr rtlCol="0">
            <a:noAutofit/>
          </a:bodyPr>
          <a:lstStyle/>
          <a:p>
            <a:pPr indent="-2333625">
              <a:tabLst>
                <a:tab pos="0" algn="l"/>
              </a:tabLst>
            </a:pPr>
            <a:r>
              <a:rPr lang="en-US" altLang="zh-TW" sz="4000" dirty="0"/>
              <a:t>3. Research </a:t>
            </a:r>
            <a:r>
              <a:rPr lang="en-US" altLang="zh-TW" sz="4000" dirty="0" smtClean="0"/>
              <a:t>methodology</a:t>
            </a:r>
            <a:br>
              <a:rPr lang="en-US" altLang="zh-TW" sz="4000" dirty="0" smtClean="0"/>
            </a:br>
            <a:r>
              <a:rPr lang="en-US" altLang="zh-TW" sz="4000" dirty="0" smtClean="0"/>
              <a:t>3.1</a:t>
            </a:r>
            <a:r>
              <a:rPr lang="en-US" altLang="zh-TW" sz="4000" dirty="0"/>
              <a:t>. Characteristics of the sample and </a:t>
            </a:r>
            <a:r>
              <a:rPr lang="en-US" altLang="zh-TW" sz="4000" dirty="0" smtClean="0"/>
              <a:t>study</a:t>
            </a:r>
            <a:br>
              <a:rPr lang="en-US" altLang="zh-TW" sz="4000" dirty="0" smtClean="0"/>
            </a:br>
            <a:r>
              <a:rPr lang="en-US" altLang="zh-TW" sz="4000" dirty="0"/>
              <a:t> </a:t>
            </a:r>
            <a:r>
              <a:rPr lang="en-US" altLang="zh-TW" sz="4000" dirty="0" smtClean="0"/>
              <a:t>       </a:t>
            </a:r>
            <a:r>
              <a:rPr lang="en-US" altLang="zh-TW" sz="4000" dirty="0"/>
              <a:t>context 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2680138"/>
            <a:ext cx="10972800" cy="3555254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survey was conducted on students who were enroa comprehensive university in Taiwan. Digital materials related to conducting PM on Microsoft Project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 were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and students can refer to them on the e-learning website.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used in the experiments was designed explicitly for this research. It ran on a Pentium IV PC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15” monitor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Subjects used Internet Explorer 6 to browse the teaching materials stored on a university server.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this configuration, retrieval of information, including video clips, was almost instantaneous. The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 development was using the Wisdom Master. Developed by SUN NET Technology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Wisdom Master is one of the most popularly used platforms of Learning Management System (LMS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Taiwan. Wisdom Master is also the first software in Taiwan that meets the highest standard (RTE3) 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SCORM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8491" y="793776"/>
            <a:ext cx="11121483" cy="1143000"/>
          </a:xfrm>
        </p:spPr>
        <p:txBody>
          <a:bodyPr rtlCol="0">
            <a:noAutofit/>
          </a:bodyPr>
          <a:lstStyle/>
          <a:p>
            <a:pPr indent="-2333625">
              <a:tabLst>
                <a:tab pos="0" algn="l"/>
              </a:tabLst>
            </a:pPr>
            <a:r>
              <a:rPr lang="en-US" altLang="zh-TW" sz="4000" dirty="0" smtClean="0"/>
              <a:t>3.1</a:t>
            </a:r>
            <a:r>
              <a:rPr lang="en-US" altLang="zh-TW" sz="4000" dirty="0"/>
              <a:t>. Characteristics of the sample and </a:t>
            </a:r>
            <a:r>
              <a:rPr lang="en-US" altLang="zh-TW" sz="4000" dirty="0" smtClean="0"/>
              <a:t>study</a:t>
            </a:r>
            <a:br>
              <a:rPr lang="en-US" altLang="zh-TW" sz="4000" dirty="0" smtClean="0"/>
            </a:br>
            <a:r>
              <a:rPr lang="en-US" altLang="zh-TW" sz="4000" dirty="0"/>
              <a:t> </a:t>
            </a:r>
            <a:r>
              <a:rPr lang="en-US" altLang="zh-TW" sz="4000" dirty="0" smtClean="0"/>
              <a:t>       </a:t>
            </a:r>
            <a:r>
              <a:rPr lang="en-US" altLang="zh-TW" sz="4000" dirty="0"/>
              <a:t>context </a:t>
            </a:r>
            <a:r>
              <a:rPr lang="en-US" altLang="zh-TW" sz="4000" dirty="0" smtClean="0"/>
              <a:t> (cont.)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718491" y="2181325"/>
            <a:ext cx="10972800" cy="3555254"/>
          </a:xfrm>
        </p:spPr>
        <p:txBody>
          <a:bodyPr rtlCol="0">
            <a:no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mode of teaching is not always superior to the asynchronous mode (Palvia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2000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e-learning is conducted in an asynchronous mode (Douglas &amp; Van Der Vyver, 2004).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we developed e-learning system with the asynchronous mode.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high-resolution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employed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subjects could clearly see the facial expressions of the people in the video clips on the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 website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Subjects received a one-hour, hand-on demonstration on using e-Learning website before the course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actually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began.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use the e-learning web system free through connecting Internet from anlled in a project management (PM) course at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time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finished the 4-week course free, the students were asked to complete a questionnaire survey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2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8491" y="793776"/>
            <a:ext cx="11121483" cy="1143000"/>
          </a:xfrm>
        </p:spPr>
        <p:txBody>
          <a:bodyPr rtlCol="0">
            <a:noAutofit/>
          </a:bodyPr>
          <a:lstStyle/>
          <a:p>
            <a:pPr indent="-2333625">
              <a:tabLst>
                <a:tab pos="0" algn="l"/>
              </a:tabLst>
            </a:pPr>
            <a:r>
              <a:rPr lang="en-US" altLang="zh-TW" sz="4000" dirty="0" smtClean="0"/>
              <a:t>3.1</a:t>
            </a:r>
            <a:r>
              <a:rPr lang="en-US" altLang="zh-TW" sz="4000" dirty="0"/>
              <a:t>. Characteristics of the sample and </a:t>
            </a:r>
            <a:r>
              <a:rPr lang="en-US" altLang="zh-TW" sz="4000" dirty="0" smtClean="0"/>
              <a:t>study</a:t>
            </a:r>
            <a:br>
              <a:rPr lang="en-US" altLang="zh-TW" sz="4000" dirty="0" smtClean="0"/>
            </a:br>
            <a:r>
              <a:rPr lang="en-US" altLang="zh-TW" sz="4000" dirty="0"/>
              <a:t> </a:t>
            </a:r>
            <a:r>
              <a:rPr lang="en-US" altLang="zh-TW" sz="4000" dirty="0" smtClean="0"/>
              <a:t>       </a:t>
            </a:r>
            <a:r>
              <a:rPr lang="en-US" altLang="zh-TW" sz="4000" dirty="0"/>
              <a:t>context </a:t>
            </a:r>
            <a:r>
              <a:rPr lang="en-US" altLang="zh-TW" sz="4000" dirty="0" smtClean="0"/>
              <a:t> (cont.)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718491" y="2234489"/>
            <a:ext cx="10972800" cy="3555254"/>
          </a:xfrm>
        </p:spPr>
        <p:txBody>
          <a:bodyPr rtlCol="0">
            <a:no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survey was voluntary and could be done outside class.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of 137 surveys were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age range of the sample was 20–30 years old.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137 respondents, 59 were females (43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and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 were males (57%). Among these respondents, 41 did not have any previous e-learning experience.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8491" y="793776"/>
            <a:ext cx="11121483" cy="1143000"/>
          </a:xfrm>
        </p:spPr>
        <p:txBody>
          <a:bodyPr rtlCol="0">
            <a:noAutofit/>
          </a:bodyPr>
          <a:lstStyle/>
          <a:p>
            <a:pPr indent="-2333625">
              <a:tabLst>
                <a:tab pos="0" algn="l"/>
              </a:tabLst>
            </a:pPr>
            <a:r>
              <a:rPr lang="en-US" altLang="zh-TW" sz="4000" dirty="0"/>
              <a:t>3.2. Instrument development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718491" y="2234489"/>
            <a:ext cx="10972800" cy="3555254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survey questionnaire included a combination of items derived from earlier studies and newly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items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Moore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Benbasat’s (1991) questionnaire of scales of perceptions of innovation characteristics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used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foundation for the development of the survey instrument.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a total of 25 items with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scale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minimum of two items.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intention of adoption and intention 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use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assessed using two items constructed following the recommendations of Davis et al. (1989).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actual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adoption and continued use were measured using two items similar to those in Davis (1993). As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Davis, such self-reported measures are reasonable indicators of relative system use.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Respondents scored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seven-point Likert-type scale with the end points being ‘‘strongly disagree” and ‘‘strongly agree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except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items intended to collect demographic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23297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8491" y="793776"/>
            <a:ext cx="11121483" cy="939331"/>
          </a:xfrm>
        </p:spPr>
        <p:txBody>
          <a:bodyPr rtlCol="0">
            <a:noAutofit/>
          </a:bodyPr>
          <a:lstStyle/>
          <a:p>
            <a:pPr indent="-2333625">
              <a:tabLst>
                <a:tab pos="0" algn="l"/>
              </a:tabLst>
            </a:pPr>
            <a:r>
              <a:rPr lang="en-US" altLang="zh-TW" sz="4000" dirty="0" smtClean="0"/>
              <a:t>3.3</a:t>
            </a:r>
            <a:r>
              <a:rPr lang="en-US" altLang="zh-TW" sz="4000" dirty="0"/>
              <a:t>. Measures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718491" y="2138796"/>
            <a:ext cx="10972800" cy="3555254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 reliabilities, as represented by Cronbach’s alpha in Table 2, were between 0.81 and 0.94 for each factor. Reliability from the sample showed a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level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reliability (a &gt; 0.70) (Cronbach, 1970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4479" t="17500" r="44168" b="58167"/>
          <a:stretch/>
        </p:blipFill>
        <p:spPr>
          <a:xfrm>
            <a:off x="718491" y="3330970"/>
            <a:ext cx="11012188" cy="326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8491" y="793776"/>
            <a:ext cx="11121483" cy="737312"/>
          </a:xfrm>
        </p:spPr>
        <p:txBody>
          <a:bodyPr rtlCol="0">
            <a:noAutofit/>
          </a:bodyPr>
          <a:lstStyle/>
          <a:p>
            <a:pPr indent="-2333625">
              <a:tabLst>
                <a:tab pos="0" algn="l"/>
              </a:tabLst>
            </a:pPr>
            <a:r>
              <a:rPr lang="en-US" altLang="zh-TW" sz="4000" dirty="0" smtClean="0"/>
              <a:t>3.3</a:t>
            </a:r>
            <a:r>
              <a:rPr lang="en-US" altLang="zh-TW" sz="4000" dirty="0"/>
              <a:t>. </a:t>
            </a:r>
            <a:r>
              <a:rPr lang="en-US" altLang="zh-TW" sz="4000" dirty="0" smtClean="0"/>
              <a:t>Measures (cont.)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718491" y="1766656"/>
            <a:ext cx="3648557" cy="3555254"/>
          </a:xfrm>
        </p:spPr>
        <p:txBody>
          <a:bodyPr rtlCol="0">
            <a:no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components method with varimax rotation, construct validity was examined.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Bagozzi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Yi (1988) suggested that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loadings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item should be over 0.6 to be valid.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loadings for all items exceeded 0.7 in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indicated that the individual items had discriminant validity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325" t="21336" r="45502" b="20871"/>
          <a:stretch/>
        </p:blipFill>
        <p:spPr>
          <a:xfrm>
            <a:off x="4550650" y="1418897"/>
            <a:ext cx="7797186" cy="561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98808" y="659484"/>
            <a:ext cx="10972800" cy="946292"/>
          </a:xfrm>
        </p:spPr>
        <p:txBody>
          <a:bodyPr rtlCol="0">
            <a:normAutofit/>
          </a:bodyPr>
          <a:lstStyle/>
          <a:p>
            <a:r>
              <a:rPr lang="en-US" altLang="zh-TW" sz="4000" dirty="0"/>
              <a:t>Rank by Journal Impact </a:t>
            </a:r>
            <a:r>
              <a:rPr lang="en-US" altLang="zh-TW" sz="4000" dirty="0" smtClean="0"/>
              <a:t>Factor (JIF=12)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765" t="28586" r="43272" b="27413"/>
          <a:stretch/>
        </p:blipFill>
        <p:spPr>
          <a:xfrm>
            <a:off x="698808" y="1717288"/>
            <a:ext cx="986883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8491" y="634283"/>
            <a:ext cx="11121483" cy="939331"/>
          </a:xfrm>
        </p:spPr>
        <p:txBody>
          <a:bodyPr rtlCol="0">
            <a:noAutofit/>
          </a:bodyPr>
          <a:lstStyle/>
          <a:p>
            <a:pPr indent="-2333625">
              <a:tabLst>
                <a:tab pos="0" algn="l"/>
              </a:tabLst>
            </a:pPr>
            <a:r>
              <a:rPr lang="en-US" altLang="zh-TW" sz="4000" dirty="0"/>
              <a:t>4. Analysis and results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718491" y="1766646"/>
            <a:ext cx="10972800" cy="3555254"/>
          </a:xfrm>
        </p:spPr>
        <p:txBody>
          <a:bodyPr rtlCol="0">
            <a:no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Pearson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coefficients for all research variables are shown in Table 4. Although Table 4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that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user perceptions are significantly correlated with each other, an examination of the variance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indicated that the multicollinearity was not significant (Meuter, Jo Bitner, Ostrom, &amp; Brown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895" t="42667" r="44897" b="27166"/>
          <a:stretch/>
        </p:blipFill>
        <p:spPr>
          <a:xfrm>
            <a:off x="1295400" y="3143250"/>
            <a:ext cx="9892318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8491" y="367583"/>
            <a:ext cx="11121483" cy="939331"/>
          </a:xfrm>
        </p:spPr>
        <p:txBody>
          <a:bodyPr rtlCol="0">
            <a:noAutofit/>
          </a:bodyPr>
          <a:lstStyle/>
          <a:p>
            <a:pPr indent="-2333625">
              <a:tabLst>
                <a:tab pos="0" algn="l"/>
              </a:tabLst>
            </a:pPr>
            <a:r>
              <a:rPr lang="en-US" altLang="zh-TW" sz="4000" dirty="0"/>
              <a:t>4. Analysis and </a:t>
            </a:r>
            <a:r>
              <a:rPr lang="en-US" altLang="zh-TW" sz="4000" dirty="0" smtClean="0"/>
              <a:t>results (cont.)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718491" y="1538046"/>
            <a:ext cx="4024686" cy="4824654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Stepwise regression enters independent variables into the regression equation one at a time,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with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independent variable that best predicts the dependent variable.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are entered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until adding the next best predictor does not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explanatory power 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equation.</a:t>
            </a: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 were confirmed.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4583" t="23499" r="44687" b="13667"/>
          <a:stretch/>
        </p:blipFill>
        <p:spPr>
          <a:xfrm>
            <a:off x="4859079" y="1296282"/>
            <a:ext cx="7332921" cy="56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8491" y="367583"/>
            <a:ext cx="11121483" cy="939331"/>
          </a:xfrm>
        </p:spPr>
        <p:txBody>
          <a:bodyPr rtlCol="0">
            <a:noAutofit/>
          </a:bodyPr>
          <a:lstStyle/>
          <a:p>
            <a:pPr indent="-2333625">
              <a:tabLst>
                <a:tab pos="0" algn="l"/>
              </a:tabLst>
            </a:pPr>
            <a:r>
              <a:rPr lang="en-US" altLang="zh-TW" sz="4000" dirty="0"/>
              <a:t>4. Analysis and </a:t>
            </a:r>
            <a:r>
              <a:rPr lang="en-US" altLang="zh-TW" sz="4000" dirty="0" smtClean="0"/>
              <a:t>results (cont.)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735" t="25104" r="45230" b="26207"/>
          <a:stretch/>
        </p:blipFill>
        <p:spPr>
          <a:xfrm>
            <a:off x="1360390" y="1306914"/>
            <a:ext cx="9333187" cy="55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8491" y="367583"/>
            <a:ext cx="11121483" cy="939331"/>
          </a:xfrm>
        </p:spPr>
        <p:txBody>
          <a:bodyPr rtlCol="0">
            <a:noAutofit/>
          </a:bodyPr>
          <a:lstStyle/>
          <a:p>
            <a:pPr indent="-2333625">
              <a:tabLst>
                <a:tab pos="0" algn="l"/>
              </a:tabLst>
            </a:pPr>
            <a:r>
              <a:rPr lang="en-US" altLang="zh-TW" sz="4000" dirty="0"/>
              <a:t>4. Analysis and </a:t>
            </a:r>
            <a:r>
              <a:rPr lang="en-US" altLang="zh-TW" sz="4000" dirty="0" smtClean="0"/>
              <a:t>results (cont.)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15115" t="34897" r="56868" b="25655"/>
          <a:stretch/>
        </p:blipFill>
        <p:spPr>
          <a:xfrm>
            <a:off x="289007" y="1462259"/>
            <a:ext cx="5691797" cy="508228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16494" t="28552" r="56695" b="31448"/>
          <a:stretch/>
        </p:blipFill>
        <p:spPr>
          <a:xfrm>
            <a:off x="6279231" y="1462259"/>
            <a:ext cx="5450314" cy="50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8491" y="708712"/>
            <a:ext cx="11121483" cy="896801"/>
          </a:xfrm>
        </p:spPr>
        <p:txBody>
          <a:bodyPr rtlCol="0">
            <a:noAutofit/>
          </a:bodyPr>
          <a:lstStyle/>
          <a:p>
            <a:pPr indent="-2333625">
              <a:tabLst>
                <a:tab pos="0" algn="l"/>
              </a:tabLst>
            </a:pPr>
            <a:r>
              <a:rPr lang="en-US" altLang="zh-TW" sz="4000" dirty="0"/>
              <a:t>5. Conclusion and </a:t>
            </a:r>
            <a:r>
              <a:rPr lang="en-US" altLang="zh-TW" sz="4000" dirty="0" smtClean="0"/>
              <a:t>discussion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718491" y="1862345"/>
            <a:ext cx="10972800" cy="3555254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the investigation indicate a relationship between user perceptions of the characteristics 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e-learning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 and their intention to use the technology.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specifically, users’ perceptions of the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and compatibility of the e-learning website exhibit significant relationships with their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adoption intention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are generally consistent with prior research about other technology adoption.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advantage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compatibility have received the most consistent support as factors that influence adoption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use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innovation in other contexts (Van Slyke et al., 2002; Van Slyke et al., 2004; Lin &amp; Lee, 2006).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Notably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examination of the relative strengths of the associations between the individual perception variables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adoption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 clearly indicate that perceived relative advantage and compatibility can explain much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in adoption intention.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words, for web-learning learners, the perceptions of the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advantage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compatibility of web learning are better predictors than other perception constructs.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8491" y="708712"/>
            <a:ext cx="11121483" cy="896801"/>
          </a:xfrm>
        </p:spPr>
        <p:txBody>
          <a:bodyPr rtlCol="0">
            <a:noAutofit/>
          </a:bodyPr>
          <a:lstStyle/>
          <a:p>
            <a:pPr indent="-2333625">
              <a:tabLst>
                <a:tab pos="0" algn="l"/>
              </a:tabLst>
            </a:pPr>
            <a:r>
              <a:rPr lang="en-US" altLang="zh-TW" sz="4000" dirty="0"/>
              <a:t>5. Conclusion and </a:t>
            </a:r>
            <a:r>
              <a:rPr lang="en-US" altLang="zh-TW" sz="4000" dirty="0" smtClean="0"/>
              <a:t>discussion (cont.)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718491" y="1862345"/>
            <a:ext cx="10972800" cy="3555254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differences in the perceptions–intention relationship for learners with and without experience in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 make an argument for the consideration of an experience component associated with the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use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study, previous e-learning experiences, compatibility and result demonstrability have a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direct effect on user’s intention of continued use.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users without previous experience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using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e-learning, compatibility, image and relative advantage have a significant, direct effect on user’s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 of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adoption.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learners have more experience with e-learning, the impact of perceived innovation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intentions to use web learning are different from that of inexperienced learners.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obtained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experience over a period of time undoubtedly has the potential to modify future intentions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using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learning.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8491" y="708712"/>
            <a:ext cx="11121483" cy="896801"/>
          </a:xfrm>
        </p:spPr>
        <p:txBody>
          <a:bodyPr rtlCol="0">
            <a:noAutofit/>
          </a:bodyPr>
          <a:lstStyle/>
          <a:p>
            <a:pPr indent="-2333625">
              <a:tabLst>
                <a:tab pos="0" algn="l"/>
              </a:tabLst>
            </a:pPr>
            <a:r>
              <a:rPr lang="en-US" altLang="zh-TW" sz="4000" dirty="0"/>
              <a:t>5. Conclusion and </a:t>
            </a:r>
            <a:r>
              <a:rPr lang="en-US" altLang="zh-TW" sz="4000" dirty="0" smtClean="0"/>
              <a:t>discussion (cont.)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718491" y="1862345"/>
            <a:ext cx="10972800" cy="3555254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research can lead to several further studies.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dependent construct here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 of initial adoption and continued use. It would be valuable that studies can be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to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potential implications experience gained over time has for the technology use model.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second concern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that the model tested here has been empirically assessed in only one conducting context.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gereralizability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results reported here is not known beyond the current sample, e-learning context and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richness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antecedents.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proposed research model provides explanations and predictions to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learners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behavior.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this understanding, system platform manager and education institution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determine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improve the learners’ initial intention and continued use of e-learning websites.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12839"/>
          </a:xfrm>
        </p:spPr>
        <p:txBody>
          <a:bodyPr rtlCol="0"/>
          <a:lstStyle/>
          <a:p>
            <a:r>
              <a:rPr lang="en-US" altLang="zh-TW" dirty="0" smtClean="0"/>
              <a:t>Abstract</a:t>
            </a:r>
            <a:endParaRPr lang="zh-TW" altLang="en-US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745909"/>
            <a:ext cx="10972800" cy="4389120"/>
          </a:xfrm>
        </p:spPr>
        <p:txBody>
          <a:bodyPr rtlCol="0">
            <a:noAutofit/>
          </a:bodyPr>
          <a:lstStyle/>
          <a:p>
            <a:pPr marL="268288" indent="-268288"/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advent of e-learning technologies in the past decade, the accessibility of training, teaching, and learning has drastically increased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8288" indent="-268288"/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for the education enterprise now is how to attract learners to their e-learning services. 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/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study, a technology adoption model is developed to predict the users’ intention of adoption and their continued use behavior. 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/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indicate that perceptions of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and compatibility are significantly related to users’ intention to use e-learning. 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 is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their actual use of e-learning. 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/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adoption of learners with prior e-learning experience is different from those without prior e-learning experience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1. Introduction</a:t>
            </a:r>
            <a:endParaRPr lang="zh-TW" altLang="en-US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grown into a revolutionary way of learning due to the rapid development of information and communication technologies (Cappel &amp; Hayen, 2004).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innovations have made training, teaching, and learning over the Internet possible, which is so-called Web-based instruction (WBI) in education and training fields (Lee, 2001).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received considerable attention as a means of providing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traditional face-to-face, instructor-led education (Douglas &amp; Van Der Vyver, 2004).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IDC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IT intelligence analyst puts the total global e-learning market at $8 billion and set to grow to $13 billion in the next five years (Flood, 2006).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Taiwan, the Institute for Information Industry (III) reported that the domestic market for e-learning services has grown from $17 million in 2001 to $209 million in 2005 (UDN, 2006).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continuous growth of the e-learning market, however, there is a lack of discussion on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behavior in the adoption and continued use of e-learning.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  <a:sym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1. </a:t>
            </a:r>
            <a:r>
              <a:rPr lang="en-US" altLang="zh-TW" dirty="0" smtClean="0"/>
              <a:t>Introduction (cont.)</a:t>
            </a:r>
            <a:endParaRPr lang="zh-TW" altLang="en-US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E-learning, by this definition, can be considered an information technology (IT) innovation for many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learners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According to Tornatzky and Fleischer’s (1990) definition, innovation is ‘‘the situationally new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introduction of knowledge-derived tools, artifacts, and devices by which people extend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interact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their environment” (p. 10). 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universities, and private training companies are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more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more courses online. 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PC connected to the Web, e-learning allows students to attend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courses anywhere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any time. 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interactivity, learners would have to mail back the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assignments to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feedback from the instructor or go to the tutoring center for face-to-face interaction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experience.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e-learning (or Web-based learning) has made distance learning highly interactive. 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559125"/>
            <a:ext cx="10972800" cy="1143000"/>
          </a:xfrm>
        </p:spPr>
        <p:txBody>
          <a:bodyPr rtlCol="0"/>
          <a:lstStyle/>
          <a:p>
            <a:r>
              <a:rPr lang="en-US" altLang="zh-TW" dirty="0"/>
              <a:t>1. </a:t>
            </a:r>
            <a:r>
              <a:rPr lang="en-US" altLang="zh-TW" dirty="0" smtClean="0"/>
              <a:t>Introduction (cont.)</a:t>
            </a:r>
            <a:endParaRPr lang="zh-TW" altLang="en-US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846272"/>
            <a:ext cx="10972800" cy="4389120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 prior research on e-learning are concerned with learning effectiveness and performance.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Glen described the results of a designed experiment to measure the learning effectiveness of making all the text’s multiple choice questions with answers, available to off-campus students enrolled in the database unit in an e-learning environment.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improves performance on the final examination not only on the multiple choice questions but also on the theory questions (Douglas &amp; Van Der Vyver, 2004).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Roger investigated the users’ previous online learning experiences, satisfaction, perceived effectiveness and quality of the online learning units in an online self-paced independent study courses as a project within a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instructor-led graduate course (Cappel &amp; Hayen, 2004).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Kimberly, and Jean sought to examine the effects of cognitive load on performance outcomes of students using computer-based instruction. The performance of students in a cooperative group interacting in a computer-based instructional environment was compared to the performance of students working alone (Fuller, Vician, &amp; Brown, 2006).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few previous studies have investigated how the users’ perceptions of innovation characteristics influence the use of e-learning.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5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559125"/>
            <a:ext cx="10972800" cy="1143000"/>
          </a:xfrm>
        </p:spPr>
        <p:txBody>
          <a:bodyPr rtlCol="0"/>
          <a:lstStyle/>
          <a:p>
            <a:r>
              <a:rPr lang="en-US" altLang="zh-TW" dirty="0"/>
              <a:t>1. </a:t>
            </a:r>
            <a:r>
              <a:rPr lang="en-US" altLang="zh-TW" dirty="0" smtClean="0"/>
              <a:t>Introduction (cont.)</a:t>
            </a:r>
            <a:endParaRPr lang="zh-TW" altLang="en-US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846272"/>
            <a:ext cx="10972800" cy="4389120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focuses on individual users’ perceptions of innovation characteristics (PCI) of e-learning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explanatory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predictive variables for their adoption and continued use behavior.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therefore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guided this research: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the perception variables of innovation characteristics (PCI)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 individual’s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 to use an e-learning website? While some studies have used innovation characteristics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explain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users’ acceptance behavior in specific contexts successfully (Jurison, 2000; Van Slyke, Belanger,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Comunale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2004; Ilie, Van Slyke, Green, &amp; Lou, 2005; Lin &amp; Lee, 2006), few research have been done in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e-learning adoption factors.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research question is whether the technology adoption model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learners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 in e-learning is different from inexperienced learners. While PCI variables are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examined against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adoption of e-learning of inexperienced users and the continued use of the experienced users, it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expected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perceptions differ or change with experience (Fazio, 1989).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599" y="559125"/>
            <a:ext cx="11121483" cy="1143000"/>
          </a:xfrm>
        </p:spPr>
        <p:txBody>
          <a:bodyPr rtlCol="0">
            <a:noAutofit/>
          </a:bodyPr>
          <a:lstStyle/>
          <a:p>
            <a:r>
              <a:rPr lang="en-US" altLang="zh-TW" sz="4000" dirty="0"/>
              <a:t>2. Theoretical background and research model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846272"/>
            <a:ext cx="10972800" cy="4389120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research in technology adoption, the technology acceptance model (TAM) has received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considerable attention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proposes two key beliefs in the adoption of technology: perceived usefulness (PU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ease of use (PEU).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focuses on the technology adoption process, later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 research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distinguish between initial adoption of innovation and continued/sustained use 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 (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Rogers, 1983).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proposes a theoretical framework for user adoption behavior of e-learning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perceptions of innovation characteristics (PCI).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 adoption behavior and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will be discussed.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599" y="559125"/>
            <a:ext cx="11121483" cy="1143000"/>
          </a:xfrm>
        </p:spPr>
        <p:txBody>
          <a:bodyPr rtlCol="0">
            <a:noAutofit/>
          </a:bodyPr>
          <a:lstStyle/>
          <a:p>
            <a:r>
              <a:rPr lang="en-US" altLang="zh-TW" sz="4000" dirty="0"/>
              <a:t>2.1. Perceptions of innovation characteristics</a:t>
            </a:r>
            <a:endParaRPr lang="zh-TW" altLang="en-US" sz="40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846272"/>
            <a:ext cx="10972800" cy="4389120"/>
          </a:xfrm>
        </p:spPr>
        <p:txBody>
          <a:bodyPr rtlCol="0"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Rogers (1983) identified attributes of innovation that are key to acceptance behavior including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advantage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complexity, compatibility, trialability, and observability.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work of Rogers and others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Moore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Benbasat (1991) expanded the innovation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seven constructs and developed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instrument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 the perceptions.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constructs include relative advantage, ease of use, compatibility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image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result demonstrability, visibility and trialability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Rogers’ and Moore and Benbasat’s first construct of PCI, relative advantage, is similar to the concept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perceived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usefulness of TAM (Davis, Bagozzi, &amp; Warshaw, 1989).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presents the degree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which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potential adopter views the innovation as offering an advantage over previous ways of performing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construct, ease of use, which is also part of the TAM, is similar to definition to Rogers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concept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complexity (Rogers, 1983) and captures the degree to which a potential adopter considers use 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to be relatively free of effort (Davis, 1993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011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8_TF03460637.potx" id="{92B23FB3-097E-4224-B32B-2163A87D04FF}" vid="{E462AC03-3B71-4A9D-A494-FA1F0F6632F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腦力激盪商務簡報</Template>
  <TotalTime>1150</TotalTime>
  <Words>3002</Words>
  <Application>Microsoft Office PowerPoint</Application>
  <PresentationFormat>寬螢幕</PresentationFormat>
  <Paragraphs>147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細明體</vt:lpstr>
      <vt:lpstr>微軟正黑體</vt:lpstr>
      <vt:lpstr>新細明體</vt:lpstr>
      <vt:lpstr>Times New Roman</vt:lpstr>
      <vt:lpstr>Wingdings 2</vt:lpstr>
      <vt:lpstr>腦力激盪簡報</vt:lpstr>
      <vt:lpstr>The role of experience and innovation characteristics in the adoption and continued use of e-learning websites</vt:lpstr>
      <vt:lpstr>Rank by Journal Impact Factor (JIF=12)</vt:lpstr>
      <vt:lpstr>Abstract</vt:lpstr>
      <vt:lpstr>1. Introduction</vt:lpstr>
      <vt:lpstr>1. Introduction (cont.)</vt:lpstr>
      <vt:lpstr>1. Introduction (cont.)</vt:lpstr>
      <vt:lpstr>1. Introduction (cont.)</vt:lpstr>
      <vt:lpstr>2. Theoretical background and research model</vt:lpstr>
      <vt:lpstr>2.1. Perceptions of innovation characteristics</vt:lpstr>
      <vt:lpstr>2.1. Perceptions of innovation characteristics (cont.)</vt:lpstr>
      <vt:lpstr>2.2. Perceptions of innovation characteristics and intention of use</vt:lpstr>
      <vt:lpstr>2.3. Prior experience, Perceptions of innovation, and Intention to use</vt:lpstr>
      <vt:lpstr>2.4. The research model</vt:lpstr>
      <vt:lpstr>3. Research methodology 3.1. Characteristics of the sample and study         context </vt:lpstr>
      <vt:lpstr>3.1. Characteristics of the sample and study         context  (cont.)</vt:lpstr>
      <vt:lpstr>3.1. Characteristics of the sample and study         context  (cont.)</vt:lpstr>
      <vt:lpstr>3.2. Instrument development</vt:lpstr>
      <vt:lpstr>3.3. Measures</vt:lpstr>
      <vt:lpstr>3.3. Measures (cont.)</vt:lpstr>
      <vt:lpstr>4. Analysis and results</vt:lpstr>
      <vt:lpstr>4. Analysis and results (cont.)</vt:lpstr>
      <vt:lpstr>4. Analysis and results (cont.)</vt:lpstr>
      <vt:lpstr>4. Analysis and results (cont.)</vt:lpstr>
      <vt:lpstr>5. Conclusion and discussion</vt:lpstr>
      <vt:lpstr>5. Conclusion and discussion (cont.)</vt:lpstr>
      <vt:lpstr>5. Conclusion and discussion (cont.)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創意工作階段</dc:title>
  <dc:creator>廖秀莉</dc:creator>
  <cp:lastModifiedBy>廖秀莉</cp:lastModifiedBy>
  <cp:revision>45</cp:revision>
  <dcterms:created xsi:type="dcterms:W3CDTF">2020-01-03T06:18:49Z</dcterms:created>
  <dcterms:modified xsi:type="dcterms:W3CDTF">2024-03-05T02:13:20Z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