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8" r:id="rId3"/>
    <p:sldId id="261" r:id="rId4"/>
    <p:sldId id="270" r:id="rId5"/>
    <p:sldId id="273" r:id="rId6"/>
    <p:sldId id="272"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Glacial Indifference Bold" panose="020B0604020202020204" charset="0"/>
      <p:regular r:id="rId13"/>
    </p:embeddedFont>
    <p:embeddedFont>
      <p:font typeface="Canva Sans" panose="020B0604020202020204" charset="0"/>
      <p:regular r:id="rId14"/>
    </p:embeddedFont>
    <p:embeddedFont>
      <p:font typeface="Glacial Indifference"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E8A"/>
    <a:srgbClr val="3399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7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62126-9251-4FD5-86C3-C232623860D5}" type="datetimeFigureOut">
              <a:rPr lang="en-ID" smtClean="0"/>
              <a:t>18/09/2024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D01B3-5BF0-4FB7-B585-DFA593E439E8}" type="slidenum">
              <a:rPr lang="en-ID" smtClean="0"/>
              <a:t>‹#›</a:t>
            </a:fld>
            <a:endParaRPr lang="en-ID"/>
          </a:p>
        </p:txBody>
      </p:sp>
    </p:spTree>
    <p:extLst>
      <p:ext uri="{BB962C8B-B14F-4D97-AF65-F5344CB8AC3E}">
        <p14:creationId xmlns:p14="http://schemas.microsoft.com/office/powerpoint/2010/main" val="65730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CBAD01B3-5BF0-4FB7-B585-DFA593E439E8}" type="slidenum">
              <a:rPr lang="en-ID" smtClean="0"/>
              <a:t>4</a:t>
            </a:fld>
            <a:endParaRPr lang="en-ID"/>
          </a:p>
        </p:txBody>
      </p:sp>
    </p:spTree>
    <p:extLst>
      <p:ext uri="{BB962C8B-B14F-4D97-AF65-F5344CB8AC3E}">
        <p14:creationId xmlns:p14="http://schemas.microsoft.com/office/powerpoint/2010/main" val="155593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7.sv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2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12.png"/><Relationship Id="rId4" Type="http://schemas.openxmlformats.org/officeDocument/2006/relationships/image" Target="../media/image50.svg"/></Relationships>
</file>

<file path=ppt/slides/_rels/slide5.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2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7.svg"/><Relationship Id="rId7" Type="http://schemas.openxmlformats.org/officeDocument/2006/relationships/image" Target="../media/image42.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9.svg"/><Relationship Id="rId4" Type="http://schemas.openxmlformats.org/officeDocument/2006/relationships/image" Target="../media/image15.png"/><Relationship Id="rId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39515" y="6668606"/>
            <a:ext cx="5348485" cy="3618394"/>
            <a:chOff x="0" y="0"/>
            <a:chExt cx="1408655" cy="952993"/>
          </a:xfrm>
        </p:grpSpPr>
        <p:sp>
          <p:nvSpPr>
            <p:cNvPr id="3" name="Freeform 3"/>
            <p:cNvSpPr/>
            <p:nvPr/>
          </p:nvSpPr>
          <p:spPr>
            <a:xfrm>
              <a:off x="0" y="0"/>
              <a:ext cx="1408655" cy="952993"/>
            </a:xfrm>
            <a:custGeom>
              <a:avLst/>
              <a:gdLst/>
              <a:ahLst/>
              <a:cxnLst/>
              <a:rect l="l" t="t" r="r" b="b"/>
              <a:pathLst>
                <a:path w="1408655" h="952993">
                  <a:moveTo>
                    <a:pt x="0" y="0"/>
                  </a:moveTo>
                  <a:lnTo>
                    <a:pt x="1408655" y="0"/>
                  </a:lnTo>
                  <a:lnTo>
                    <a:pt x="1408655" y="952993"/>
                  </a:lnTo>
                  <a:lnTo>
                    <a:pt x="0" y="952993"/>
                  </a:lnTo>
                  <a:close/>
                </a:path>
              </a:pathLst>
            </a:custGeom>
            <a:solidFill>
              <a:srgbClr val="E4E4E4"/>
            </a:solidFill>
          </p:spPr>
        </p:sp>
        <p:sp>
          <p:nvSpPr>
            <p:cNvPr id="4" name="TextBox 4"/>
            <p:cNvSpPr txBox="1"/>
            <p:nvPr/>
          </p:nvSpPr>
          <p:spPr>
            <a:xfrm>
              <a:off x="0" y="-38100"/>
              <a:ext cx="1408655" cy="99109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183514" y="2901658"/>
            <a:ext cx="1327633" cy="1327633"/>
          </a:xfrm>
          <a:custGeom>
            <a:avLst/>
            <a:gdLst/>
            <a:ahLst/>
            <a:cxnLst/>
            <a:rect l="l" t="t" r="r" b="b"/>
            <a:pathLst>
              <a:path w="1327633" h="1327633">
                <a:moveTo>
                  <a:pt x="0" y="0"/>
                </a:moveTo>
                <a:lnTo>
                  <a:pt x="1327633" y="0"/>
                </a:lnTo>
                <a:lnTo>
                  <a:pt x="1327633" y="1327633"/>
                </a:lnTo>
                <a:lnTo>
                  <a:pt x="0" y="13276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1747072" y="-2408128"/>
            <a:ext cx="5973602" cy="5973602"/>
          </a:xfrm>
          <a:custGeom>
            <a:avLst/>
            <a:gdLst/>
            <a:ahLst/>
            <a:cxnLst/>
            <a:rect l="l" t="t" r="r" b="b"/>
            <a:pathLst>
              <a:path w="5973602" h="5973602">
                <a:moveTo>
                  <a:pt x="0" y="0"/>
                </a:moveTo>
                <a:lnTo>
                  <a:pt x="5973602" y="0"/>
                </a:lnTo>
                <a:lnTo>
                  <a:pt x="5973602" y="5973602"/>
                </a:lnTo>
                <a:lnTo>
                  <a:pt x="0" y="59736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15351247" y="4400741"/>
            <a:ext cx="803180" cy="742759"/>
            <a:chOff x="0" y="0"/>
            <a:chExt cx="211537" cy="195624"/>
          </a:xfrm>
        </p:grpSpPr>
        <p:sp>
          <p:nvSpPr>
            <p:cNvPr id="8" name="Freeform 8"/>
            <p:cNvSpPr/>
            <p:nvPr/>
          </p:nvSpPr>
          <p:spPr>
            <a:xfrm>
              <a:off x="0" y="0"/>
              <a:ext cx="211537" cy="195624"/>
            </a:xfrm>
            <a:custGeom>
              <a:avLst/>
              <a:gdLst/>
              <a:ahLst/>
              <a:cxnLst/>
              <a:rect l="l" t="t" r="r" b="b"/>
              <a:pathLst>
                <a:path w="211537" h="195624">
                  <a:moveTo>
                    <a:pt x="0" y="0"/>
                  </a:moveTo>
                  <a:lnTo>
                    <a:pt x="211537" y="0"/>
                  </a:lnTo>
                  <a:lnTo>
                    <a:pt x="211537" y="195624"/>
                  </a:lnTo>
                  <a:lnTo>
                    <a:pt x="0" y="195624"/>
                  </a:lnTo>
                  <a:close/>
                </a:path>
              </a:pathLst>
            </a:custGeom>
            <a:solidFill>
              <a:srgbClr val="5DA295"/>
            </a:solidFill>
          </p:spPr>
        </p:sp>
        <p:sp>
          <p:nvSpPr>
            <p:cNvPr id="9" name="TextBox 9"/>
            <p:cNvSpPr txBox="1"/>
            <p:nvPr/>
          </p:nvSpPr>
          <p:spPr>
            <a:xfrm>
              <a:off x="0" y="-38100"/>
              <a:ext cx="211537" cy="233724"/>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0" y="0"/>
            <a:ext cx="619741" cy="2934068"/>
            <a:chOff x="0" y="0"/>
            <a:chExt cx="163224" cy="772759"/>
          </a:xfrm>
        </p:grpSpPr>
        <p:sp>
          <p:nvSpPr>
            <p:cNvPr id="11" name="Freeform 11"/>
            <p:cNvSpPr/>
            <p:nvPr/>
          </p:nvSpPr>
          <p:spPr>
            <a:xfrm>
              <a:off x="0" y="0"/>
              <a:ext cx="163224" cy="772759"/>
            </a:xfrm>
            <a:custGeom>
              <a:avLst/>
              <a:gdLst/>
              <a:ahLst/>
              <a:cxnLst/>
              <a:rect l="l" t="t" r="r" b="b"/>
              <a:pathLst>
                <a:path w="163224" h="772759">
                  <a:moveTo>
                    <a:pt x="0" y="0"/>
                  </a:moveTo>
                  <a:lnTo>
                    <a:pt x="163224" y="0"/>
                  </a:lnTo>
                  <a:lnTo>
                    <a:pt x="163224" y="772759"/>
                  </a:lnTo>
                  <a:lnTo>
                    <a:pt x="0" y="772759"/>
                  </a:lnTo>
                  <a:close/>
                </a:path>
              </a:pathLst>
            </a:custGeom>
            <a:solidFill>
              <a:srgbClr val="5DA295"/>
            </a:solidFill>
          </p:spPr>
        </p:sp>
        <p:sp>
          <p:nvSpPr>
            <p:cNvPr id="12" name="TextBox 12"/>
            <p:cNvSpPr txBox="1"/>
            <p:nvPr/>
          </p:nvSpPr>
          <p:spPr>
            <a:xfrm>
              <a:off x="0" y="-38100"/>
              <a:ext cx="163224" cy="810859"/>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0" y="2933707"/>
            <a:ext cx="619741" cy="1004046"/>
            <a:chOff x="0" y="0"/>
            <a:chExt cx="163224" cy="264440"/>
          </a:xfrm>
        </p:grpSpPr>
        <p:sp>
          <p:nvSpPr>
            <p:cNvPr id="14" name="Freeform 14"/>
            <p:cNvSpPr/>
            <p:nvPr/>
          </p:nvSpPr>
          <p:spPr>
            <a:xfrm>
              <a:off x="0" y="0"/>
              <a:ext cx="163224" cy="264440"/>
            </a:xfrm>
            <a:custGeom>
              <a:avLst/>
              <a:gdLst/>
              <a:ahLst/>
              <a:cxnLst/>
              <a:rect l="l" t="t" r="r" b="b"/>
              <a:pathLst>
                <a:path w="163224" h="264440">
                  <a:moveTo>
                    <a:pt x="0" y="0"/>
                  </a:moveTo>
                  <a:lnTo>
                    <a:pt x="163224" y="0"/>
                  </a:lnTo>
                  <a:lnTo>
                    <a:pt x="163224" y="264440"/>
                  </a:lnTo>
                  <a:lnTo>
                    <a:pt x="0" y="264440"/>
                  </a:lnTo>
                  <a:close/>
                </a:path>
              </a:pathLst>
            </a:custGeom>
            <a:solidFill>
              <a:srgbClr val="BFDDD2"/>
            </a:solidFill>
          </p:spPr>
        </p:sp>
        <p:sp>
          <p:nvSpPr>
            <p:cNvPr id="15" name="TextBox 15"/>
            <p:cNvSpPr txBox="1"/>
            <p:nvPr/>
          </p:nvSpPr>
          <p:spPr>
            <a:xfrm>
              <a:off x="0" y="-38100"/>
              <a:ext cx="163224" cy="30254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84466" y="6581982"/>
            <a:ext cx="12939515" cy="3618394"/>
            <a:chOff x="0" y="0"/>
            <a:chExt cx="3407938" cy="952993"/>
          </a:xfrm>
        </p:grpSpPr>
        <p:sp>
          <p:nvSpPr>
            <p:cNvPr id="17" name="Freeform 17"/>
            <p:cNvSpPr/>
            <p:nvPr/>
          </p:nvSpPr>
          <p:spPr>
            <a:xfrm>
              <a:off x="0" y="0"/>
              <a:ext cx="3407938" cy="952993"/>
            </a:xfrm>
            <a:custGeom>
              <a:avLst/>
              <a:gdLst/>
              <a:ahLst/>
              <a:cxnLst/>
              <a:rect l="l" t="t" r="r" b="b"/>
              <a:pathLst>
                <a:path w="3407938" h="952993">
                  <a:moveTo>
                    <a:pt x="0" y="0"/>
                  </a:moveTo>
                  <a:lnTo>
                    <a:pt x="3407938" y="0"/>
                  </a:lnTo>
                  <a:lnTo>
                    <a:pt x="3407938" y="952993"/>
                  </a:lnTo>
                  <a:lnTo>
                    <a:pt x="0" y="952993"/>
                  </a:lnTo>
                  <a:close/>
                </a:path>
              </a:pathLst>
            </a:custGeom>
            <a:solidFill>
              <a:srgbClr val="5DA295"/>
            </a:solidFill>
          </p:spPr>
        </p:sp>
        <p:sp>
          <p:nvSpPr>
            <p:cNvPr id="18" name="TextBox 18"/>
            <p:cNvSpPr txBox="1"/>
            <p:nvPr/>
          </p:nvSpPr>
          <p:spPr>
            <a:xfrm>
              <a:off x="0" y="-38100"/>
              <a:ext cx="3407938" cy="991093"/>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967885" y="7117855"/>
            <a:ext cx="143103" cy="2691310"/>
            <a:chOff x="0" y="0"/>
            <a:chExt cx="37690" cy="708822"/>
          </a:xfrm>
        </p:grpSpPr>
        <p:sp>
          <p:nvSpPr>
            <p:cNvPr id="20" name="Freeform 20"/>
            <p:cNvSpPr/>
            <p:nvPr/>
          </p:nvSpPr>
          <p:spPr>
            <a:xfrm>
              <a:off x="0" y="0"/>
              <a:ext cx="37690" cy="708822"/>
            </a:xfrm>
            <a:custGeom>
              <a:avLst/>
              <a:gdLst/>
              <a:ahLst/>
              <a:cxnLst/>
              <a:rect l="l" t="t" r="r" b="b"/>
              <a:pathLst>
                <a:path w="37690" h="708822">
                  <a:moveTo>
                    <a:pt x="0" y="0"/>
                  </a:moveTo>
                  <a:lnTo>
                    <a:pt x="37690" y="0"/>
                  </a:lnTo>
                  <a:lnTo>
                    <a:pt x="37690" y="708822"/>
                  </a:lnTo>
                  <a:lnTo>
                    <a:pt x="0" y="708822"/>
                  </a:lnTo>
                  <a:close/>
                </a:path>
              </a:pathLst>
            </a:custGeom>
            <a:solidFill>
              <a:srgbClr val="BFDDD2"/>
            </a:solidFill>
          </p:spPr>
        </p:sp>
        <p:sp>
          <p:nvSpPr>
            <p:cNvPr id="21" name="TextBox 21"/>
            <p:cNvSpPr txBox="1"/>
            <p:nvPr/>
          </p:nvSpPr>
          <p:spPr>
            <a:xfrm>
              <a:off x="0" y="-38100"/>
              <a:ext cx="37690" cy="746922"/>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2079565" y="1982560"/>
            <a:ext cx="12590963" cy="2000548"/>
          </a:xfrm>
          <a:prstGeom prst="rect">
            <a:avLst/>
          </a:prstGeom>
        </p:spPr>
        <p:txBody>
          <a:bodyPr wrap="square" lIns="0" tIns="0" rIns="0" bIns="0" rtlCol="0" anchor="t">
            <a:spAutoFit/>
          </a:bodyPr>
          <a:lstStyle/>
          <a:p>
            <a:pPr algn="ctr">
              <a:lnSpc>
                <a:spcPts val="5190"/>
              </a:lnSpc>
            </a:pPr>
            <a:r>
              <a:rPr lang="en-US" sz="4398" dirty="0" smtClean="0">
                <a:solidFill>
                  <a:srgbClr val="000000"/>
                </a:solidFill>
                <a:latin typeface="Glacial Indifference Bold"/>
              </a:rPr>
              <a:t>THE ROLE OF ETHICAL PERCEPTIONS IN CONSUMERS’ PARTICIPATION AND VALUE CO-CREATION ON SHARING ECONOMY PLATFORMS</a:t>
            </a:r>
            <a:endParaRPr lang="en-US" sz="4398" dirty="0">
              <a:solidFill>
                <a:srgbClr val="000000"/>
              </a:solidFill>
              <a:latin typeface="Glacial Indifference Bold"/>
            </a:endParaRPr>
          </a:p>
        </p:txBody>
      </p:sp>
      <p:sp>
        <p:nvSpPr>
          <p:cNvPr id="24" name="TextBox 24"/>
          <p:cNvSpPr txBox="1"/>
          <p:nvPr/>
        </p:nvSpPr>
        <p:spPr>
          <a:xfrm>
            <a:off x="2362200" y="7721456"/>
            <a:ext cx="3800079" cy="615553"/>
          </a:xfrm>
          <a:prstGeom prst="rect">
            <a:avLst/>
          </a:prstGeom>
        </p:spPr>
        <p:txBody>
          <a:bodyPr wrap="square" lIns="0" tIns="0" rIns="0" bIns="0" rtlCol="0" anchor="t">
            <a:spAutoFit/>
          </a:bodyPr>
          <a:lstStyle/>
          <a:p>
            <a:pPr>
              <a:lnSpc>
                <a:spcPts val="4759"/>
              </a:lnSpc>
            </a:pPr>
            <a:r>
              <a:rPr lang="en-US" sz="4800" dirty="0" smtClean="0">
                <a:solidFill>
                  <a:srgbClr val="FFFFFF"/>
                </a:solidFill>
                <a:latin typeface="Glacial Indifference"/>
              </a:rPr>
              <a:t>AHMATANG</a:t>
            </a:r>
            <a:endParaRPr lang="en-US" sz="4800" dirty="0">
              <a:solidFill>
                <a:srgbClr val="FFFFFF"/>
              </a:solidFill>
              <a:latin typeface="Glacial Indifference"/>
            </a:endParaRPr>
          </a:p>
        </p:txBody>
      </p:sp>
      <p:sp>
        <p:nvSpPr>
          <p:cNvPr id="32" name="TextBox 24"/>
          <p:cNvSpPr txBox="1"/>
          <p:nvPr/>
        </p:nvSpPr>
        <p:spPr>
          <a:xfrm>
            <a:off x="2819400" y="8481670"/>
            <a:ext cx="3101874" cy="615553"/>
          </a:xfrm>
          <a:prstGeom prst="rect">
            <a:avLst/>
          </a:prstGeom>
        </p:spPr>
        <p:txBody>
          <a:bodyPr wrap="square" lIns="0" tIns="0" rIns="0" bIns="0" rtlCol="0" anchor="t">
            <a:spAutoFit/>
          </a:bodyPr>
          <a:lstStyle/>
          <a:p>
            <a:pPr>
              <a:lnSpc>
                <a:spcPts val="4759"/>
              </a:lnSpc>
            </a:pPr>
            <a:r>
              <a:rPr lang="en-US" sz="4000" dirty="0" smtClean="0">
                <a:solidFill>
                  <a:srgbClr val="FFFFFF"/>
                </a:solidFill>
                <a:latin typeface="Glacial Indifference"/>
              </a:rPr>
              <a:t>11304608</a:t>
            </a:r>
            <a:endParaRPr lang="en-US" sz="4000" dirty="0">
              <a:solidFill>
                <a:srgbClr val="FFFFFF"/>
              </a:solidFill>
              <a:latin typeface="Glacial Indifference"/>
            </a:endParaRPr>
          </a:p>
        </p:txBody>
      </p:sp>
      <p:sp>
        <p:nvSpPr>
          <p:cNvPr id="33" name="TextBox 24"/>
          <p:cNvSpPr txBox="1"/>
          <p:nvPr/>
        </p:nvSpPr>
        <p:spPr>
          <a:xfrm>
            <a:off x="6714481" y="8115300"/>
            <a:ext cx="2414748" cy="615553"/>
          </a:xfrm>
          <a:prstGeom prst="rect">
            <a:avLst/>
          </a:prstGeom>
        </p:spPr>
        <p:txBody>
          <a:bodyPr wrap="square" lIns="0" tIns="0" rIns="0" bIns="0" rtlCol="0" anchor="t">
            <a:spAutoFit/>
          </a:bodyPr>
          <a:lstStyle/>
          <a:p>
            <a:pPr>
              <a:lnSpc>
                <a:spcPts val="4759"/>
              </a:lnSpc>
            </a:pPr>
            <a:r>
              <a:rPr lang="en-US" sz="3399" dirty="0" smtClean="0">
                <a:solidFill>
                  <a:srgbClr val="FFFFFF"/>
                </a:solidFill>
                <a:latin typeface="Glacial Indifference"/>
              </a:rPr>
              <a:t>YE JUN PIN</a:t>
            </a:r>
            <a:endParaRPr lang="en-US" sz="3399" dirty="0">
              <a:solidFill>
                <a:srgbClr val="FFFFFF"/>
              </a:solidFill>
              <a:latin typeface="Glacial Indifferenc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4" name="TextBox 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695631" y="8016035"/>
            <a:ext cx="3905319" cy="4114800"/>
          </a:xfrm>
          <a:custGeom>
            <a:avLst/>
            <a:gdLst/>
            <a:ahLst/>
            <a:cxnLst/>
            <a:rect l="l" t="t" r="r" b="b"/>
            <a:pathLst>
              <a:path w="3905319" h="4114800">
                <a:moveTo>
                  <a:pt x="0" y="0"/>
                </a:moveTo>
                <a:lnTo>
                  <a:pt x="3905319" y="0"/>
                </a:lnTo>
                <a:lnTo>
                  <a:pt x="390531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0" y="10073435"/>
            <a:ext cx="18288000" cy="213565"/>
            <a:chOff x="0" y="0"/>
            <a:chExt cx="4816593" cy="56248"/>
          </a:xfrm>
        </p:grpSpPr>
        <p:sp>
          <p:nvSpPr>
            <p:cNvPr id="7" name="Freeform 7"/>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8" name="TextBox 8"/>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5867400" y="506090"/>
            <a:ext cx="11439365" cy="9251904"/>
            <a:chOff x="0" y="0"/>
            <a:chExt cx="2814696" cy="2436716"/>
          </a:xfrm>
        </p:grpSpPr>
        <p:sp>
          <p:nvSpPr>
            <p:cNvPr id="10" name="Freeform 10"/>
            <p:cNvSpPr/>
            <p:nvPr/>
          </p:nvSpPr>
          <p:spPr>
            <a:xfrm>
              <a:off x="0" y="0"/>
              <a:ext cx="2814696" cy="2436716"/>
            </a:xfrm>
            <a:custGeom>
              <a:avLst/>
              <a:gdLst/>
              <a:ahLst/>
              <a:cxnLst/>
              <a:rect l="l" t="t" r="r" b="b"/>
              <a:pathLst>
                <a:path w="2814696" h="2436716">
                  <a:moveTo>
                    <a:pt x="0" y="0"/>
                  </a:moveTo>
                  <a:lnTo>
                    <a:pt x="2814696" y="0"/>
                  </a:lnTo>
                  <a:lnTo>
                    <a:pt x="2814696" y="2436716"/>
                  </a:lnTo>
                  <a:lnTo>
                    <a:pt x="0" y="2436716"/>
                  </a:lnTo>
                  <a:close/>
                </a:path>
              </a:pathLst>
            </a:custGeom>
            <a:solidFill>
              <a:srgbClr val="BFDDD2"/>
            </a:solidFill>
          </p:spPr>
        </p:sp>
        <p:sp>
          <p:nvSpPr>
            <p:cNvPr id="11" name="TextBox 11"/>
            <p:cNvSpPr txBox="1"/>
            <p:nvPr/>
          </p:nvSpPr>
          <p:spPr>
            <a:xfrm>
              <a:off x="0" y="-38100"/>
              <a:ext cx="2814696" cy="2474816"/>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182607" y="758341"/>
            <a:ext cx="3675104" cy="3675104"/>
          </a:xfrm>
          <a:custGeom>
            <a:avLst/>
            <a:gdLst/>
            <a:ahLst/>
            <a:cxnLst/>
            <a:rect l="l" t="t" r="r" b="b"/>
            <a:pathLst>
              <a:path w="3675104" h="3675104">
                <a:moveTo>
                  <a:pt x="0" y="0"/>
                </a:moveTo>
                <a:lnTo>
                  <a:pt x="3675104" y="0"/>
                </a:lnTo>
                <a:lnTo>
                  <a:pt x="3675104" y="3675104"/>
                </a:lnTo>
                <a:lnTo>
                  <a:pt x="0" y="36751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2804410" y="6914441"/>
            <a:ext cx="1782442" cy="1735181"/>
          </a:xfrm>
          <a:custGeom>
            <a:avLst/>
            <a:gdLst/>
            <a:ahLst/>
            <a:cxnLst/>
            <a:rect l="l" t="t" r="r" b="b"/>
            <a:pathLst>
              <a:path w="1210872" h="1210872">
                <a:moveTo>
                  <a:pt x="0" y="0"/>
                </a:moveTo>
                <a:lnTo>
                  <a:pt x="1210873" y="0"/>
                </a:lnTo>
                <a:lnTo>
                  <a:pt x="1210873" y="1210873"/>
                </a:lnTo>
                <a:lnTo>
                  <a:pt x="0" y="12108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TextBox 14"/>
          <p:cNvSpPr txBox="1"/>
          <p:nvPr/>
        </p:nvSpPr>
        <p:spPr>
          <a:xfrm>
            <a:off x="464749" y="3506500"/>
            <a:ext cx="5913266" cy="2128788"/>
          </a:xfrm>
          <a:prstGeom prst="rect">
            <a:avLst/>
          </a:prstGeom>
        </p:spPr>
        <p:txBody>
          <a:bodyPr wrap="square" lIns="0" tIns="0" rIns="0" bIns="0" rtlCol="0" anchor="t">
            <a:spAutoFit/>
          </a:bodyPr>
          <a:lstStyle/>
          <a:p>
            <a:pPr algn="ctr">
              <a:lnSpc>
                <a:spcPts val="8259"/>
              </a:lnSpc>
            </a:pPr>
            <a:r>
              <a:rPr lang="en-US" sz="6999" dirty="0" smtClean="0">
                <a:solidFill>
                  <a:srgbClr val="FF0000"/>
                </a:solidFill>
                <a:latin typeface="Glacial Indifference Bold"/>
              </a:rPr>
              <a:t>Journal Information</a:t>
            </a:r>
            <a:endParaRPr lang="en-US" sz="6999" dirty="0">
              <a:solidFill>
                <a:srgbClr val="FF0000"/>
              </a:solidFill>
              <a:latin typeface="Glacial Indifference Bold"/>
            </a:endParaRPr>
          </a:p>
        </p:txBody>
      </p:sp>
      <p:pic>
        <p:nvPicPr>
          <p:cNvPr id="21" name="Picture 20"/>
          <p:cNvPicPr>
            <a:picLocks noChangeAspect="1"/>
          </p:cNvPicPr>
          <p:nvPr/>
        </p:nvPicPr>
        <p:blipFill rotWithShape="1">
          <a:blip r:embed="rId8"/>
          <a:srcRect t="21875" r="83382" b="71875"/>
          <a:stretch/>
        </p:blipFill>
        <p:spPr>
          <a:xfrm>
            <a:off x="6858000" y="537033"/>
            <a:ext cx="2162175" cy="457200"/>
          </a:xfrm>
          <a:prstGeom prst="rect">
            <a:avLst/>
          </a:prstGeom>
        </p:spPr>
      </p:pic>
      <p:pic>
        <p:nvPicPr>
          <p:cNvPr id="22" name="Picture 21"/>
          <p:cNvPicPr>
            <a:picLocks noChangeAspect="1"/>
          </p:cNvPicPr>
          <p:nvPr/>
        </p:nvPicPr>
        <p:blipFill rotWithShape="1">
          <a:blip r:embed="rId9"/>
          <a:srcRect l="4905" t="28125" r="2562" b="19792"/>
          <a:stretch/>
        </p:blipFill>
        <p:spPr>
          <a:xfrm>
            <a:off x="6081170" y="868302"/>
            <a:ext cx="11398991" cy="4683719"/>
          </a:xfrm>
          <a:prstGeom prst="rect">
            <a:avLst/>
          </a:prstGeom>
        </p:spPr>
      </p:pic>
      <p:pic>
        <p:nvPicPr>
          <p:cNvPr id="23" name="Picture 22"/>
          <p:cNvPicPr>
            <a:picLocks noChangeAspect="1"/>
          </p:cNvPicPr>
          <p:nvPr/>
        </p:nvPicPr>
        <p:blipFill rotWithShape="1">
          <a:blip r:embed="rId10"/>
          <a:srcRect l="5490" t="28125" r="27159" b="21875"/>
          <a:stretch/>
        </p:blipFill>
        <p:spPr>
          <a:xfrm>
            <a:off x="7239000" y="5800106"/>
            <a:ext cx="9482440" cy="395788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02049" y="6833950"/>
            <a:ext cx="5973602" cy="5973602"/>
          </a:xfrm>
          <a:custGeom>
            <a:avLst/>
            <a:gdLst/>
            <a:ahLst/>
            <a:cxnLst/>
            <a:rect l="l" t="t" r="r" b="b"/>
            <a:pathLst>
              <a:path w="5973602" h="5973602">
                <a:moveTo>
                  <a:pt x="0" y="0"/>
                </a:moveTo>
                <a:lnTo>
                  <a:pt x="5973601" y="0"/>
                </a:lnTo>
                <a:lnTo>
                  <a:pt x="5973601" y="5973602"/>
                </a:lnTo>
                <a:lnTo>
                  <a:pt x="0" y="59736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213565"/>
            <a:chOff x="0" y="0"/>
            <a:chExt cx="4816593" cy="56248"/>
          </a:xfrm>
        </p:grpSpPr>
        <p:sp>
          <p:nvSpPr>
            <p:cNvPr id="7" name="Freeform 7"/>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8" name="TextBox 8"/>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6958681" y="3436519"/>
            <a:ext cx="11329315" cy="0"/>
          </a:xfrm>
          <a:prstGeom prst="line">
            <a:avLst/>
          </a:prstGeom>
          <a:ln w="38100" cap="flat">
            <a:solidFill>
              <a:srgbClr val="5DA295"/>
            </a:solidFill>
            <a:prstDash val="solid"/>
            <a:headEnd type="none" w="sm" len="sm"/>
            <a:tailEnd type="none" w="sm" len="sm"/>
          </a:ln>
        </p:spPr>
      </p:sp>
      <p:sp>
        <p:nvSpPr>
          <p:cNvPr id="10" name="AutoShape 10"/>
          <p:cNvSpPr/>
          <p:nvPr/>
        </p:nvSpPr>
        <p:spPr>
          <a:xfrm>
            <a:off x="6958680" y="4838700"/>
            <a:ext cx="11329315" cy="0"/>
          </a:xfrm>
          <a:prstGeom prst="line">
            <a:avLst/>
          </a:prstGeom>
          <a:ln w="38100" cap="flat">
            <a:solidFill>
              <a:srgbClr val="5DA295"/>
            </a:solidFill>
            <a:prstDash val="solid"/>
            <a:headEnd type="none" w="sm" len="sm"/>
            <a:tailEnd type="none" w="sm" len="sm"/>
          </a:ln>
        </p:spPr>
      </p:sp>
      <p:sp>
        <p:nvSpPr>
          <p:cNvPr id="11" name="AutoShape 11"/>
          <p:cNvSpPr/>
          <p:nvPr/>
        </p:nvSpPr>
        <p:spPr>
          <a:xfrm>
            <a:off x="6958685" y="8415890"/>
            <a:ext cx="11329315" cy="0"/>
          </a:xfrm>
          <a:prstGeom prst="line">
            <a:avLst/>
          </a:prstGeom>
          <a:ln w="38100" cap="flat">
            <a:solidFill>
              <a:srgbClr val="5DA295"/>
            </a:solidFill>
            <a:prstDash val="solid"/>
            <a:headEnd type="none" w="sm" len="sm"/>
            <a:tailEnd type="none" w="sm" len="sm"/>
          </a:ln>
        </p:spPr>
      </p:sp>
      <p:sp>
        <p:nvSpPr>
          <p:cNvPr id="12" name="Freeform 12"/>
          <p:cNvSpPr/>
          <p:nvPr/>
        </p:nvSpPr>
        <p:spPr>
          <a:xfrm>
            <a:off x="4138092" y="6650005"/>
            <a:ext cx="1210872" cy="1210872"/>
          </a:xfrm>
          <a:custGeom>
            <a:avLst/>
            <a:gdLst/>
            <a:ahLst/>
            <a:cxnLst/>
            <a:rect l="l" t="t" r="r" b="b"/>
            <a:pathLst>
              <a:path w="1210872" h="1210872">
                <a:moveTo>
                  <a:pt x="0" y="0"/>
                </a:moveTo>
                <a:lnTo>
                  <a:pt x="1210872" y="0"/>
                </a:lnTo>
                <a:lnTo>
                  <a:pt x="1210872" y="1210872"/>
                </a:lnTo>
                <a:lnTo>
                  <a:pt x="0" y="121087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16893853" y="567841"/>
            <a:ext cx="1082627" cy="1082627"/>
          </a:xfrm>
          <a:custGeom>
            <a:avLst/>
            <a:gdLst/>
            <a:ahLst/>
            <a:cxnLst/>
            <a:rect l="l" t="t" r="r" b="b"/>
            <a:pathLst>
              <a:path w="1082627" h="1082627">
                <a:moveTo>
                  <a:pt x="0" y="0"/>
                </a:moveTo>
                <a:lnTo>
                  <a:pt x="1082626" y="0"/>
                </a:lnTo>
                <a:lnTo>
                  <a:pt x="1082626" y="1082627"/>
                </a:lnTo>
                <a:lnTo>
                  <a:pt x="0" y="10826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TextBox 15"/>
          <p:cNvSpPr txBox="1"/>
          <p:nvPr/>
        </p:nvSpPr>
        <p:spPr>
          <a:xfrm>
            <a:off x="8241274" y="6107566"/>
            <a:ext cx="9955922" cy="1154162"/>
          </a:xfrm>
          <a:prstGeom prst="rect">
            <a:avLst/>
          </a:prstGeom>
        </p:spPr>
        <p:txBody>
          <a:bodyPr lIns="0" tIns="0" rIns="0" bIns="0" rtlCol="0" anchor="t">
            <a:spAutoFit/>
          </a:bodyPr>
          <a:lstStyle/>
          <a:p>
            <a:pPr>
              <a:lnSpc>
                <a:spcPts val="4480"/>
              </a:lnSpc>
            </a:pPr>
            <a:r>
              <a:rPr lang="en-US" sz="3200" dirty="0">
                <a:solidFill>
                  <a:srgbClr val="000000"/>
                </a:solidFill>
                <a:latin typeface="Glacial Indifference"/>
              </a:rPr>
              <a:t>Relevance to Consumer Decision-Making on Digital Platforms </a:t>
            </a:r>
          </a:p>
        </p:txBody>
      </p:sp>
      <p:sp>
        <p:nvSpPr>
          <p:cNvPr id="16" name="TextBox 16"/>
          <p:cNvSpPr txBox="1"/>
          <p:nvPr/>
        </p:nvSpPr>
        <p:spPr>
          <a:xfrm>
            <a:off x="6744056" y="2454660"/>
            <a:ext cx="938336" cy="762001"/>
          </a:xfrm>
          <a:prstGeom prst="rect">
            <a:avLst/>
          </a:prstGeom>
        </p:spPr>
        <p:txBody>
          <a:bodyPr lIns="0" tIns="0" rIns="0" bIns="0" rtlCol="0" anchor="t">
            <a:spAutoFit/>
          </a:bodyPr>
          <a:lstStyle/>
          <a:p>
            <a:pPr algn="r">
              <a:lnSpc>
                <a:spcPts val="6299"/>
              </a:lnSpc>
            </a:pPr>
            <a:r>
              <a:rPr lang="en-US" sz="4499" dirty="0">
                <a:solidFill>
                  <a:srgbClr val="5DA295"/>
                </a:solidFill>
                <a:latin typeface="Glacial Indifference Bold"/>
              </a:rPr>
              <a:t>01.</a:t>
            </a:r>
          </a:p>
        </p:txBody>
      </p:sp>
      <p:sp>
        <p:nvSpPr>
          <p:cNvPr id="17" name="TextBox 17"/>
          <p:cNvSpPr txBox="1"/>
          <p:nvPr/>
        </p:nvSpPr>
        <p:spPr>
          <a:xfrm>
            <a:off x="6664851" y="3617894"/>
            <a:ext cx="1096746" cy="762001"/>
          </a:xfrm>
          <a:prstGeom prst="rect">
            <a:avLst/>
          </a:prstGeom>
        </p:spPr>
        <p:txBody>
          <a:bodyPr lIns="0" tIns="0" rIns="0" bIns="0" rtlCol="0" anchor="t">
            <a:spAutoFit/>
          </a:bodyPr>
          <a:lstStyle/>
          <a:p>
            <a:pPr algn="r">
              <a:lnSpc>
                <a:spcPts val="6299"/>
              </a:lnSpc>
            </a:pPr>
            <a:r>
              <a:rPr lang="en-US" sz="4499" dirty="0">
                <a:solidFill>
                  <a:srgbClr val="5DA295"/>
                </a:solidFill>
                <a:latin typeface="Glacial Indifference Bold"/>
              </a:rPr>
              <a:t>02.</a:t>
            </a:r>
          </a:p>
        </p:txBody>
      </p:sp>
      <p:sp>
        <p:nvSpPr>
          <p:cNvPr id="18" name="TextBox 18"/>
          <p:cNvSpPr txBox="1"/>
          <p:nvPr/>
        </p:nvSpPr>
        <p:spPr>
          <a:xfrm>
            <a:off x="7951945" y="3771900"/>
            <a:ext cx="10534581" cy="535403"/>
          </a:xfrm>
          <a:prstGeom prst="rect">
            <a:avLst/>
          </a:prstGeom>
        </p:spPr>
        <p:txBody>
          <a:bodyPr lIns="0" tIns="0" rIns="0" bIns="0" rtlCol="0" anchor="t">
            <a:spAutoFit/>
          </a:bodyPr>
          <a:lstStyle/>
          <a:p>
            <a:pPr>
              <a:lnSpc>
                <a:spcPts val="4480"/>
              </a:lnSpc>
            </a:pPr>
            <a:r>
              <a:rPr lang="en-US" sz="3200" dirty="0">
                <a:solidFill>
                  <a:srgbClr val="000000"/>
                </a:solidFill>
                <a:latin typeface="Glacial Indifference"/>
              </a:rPr>
              <a:t>Focus on Digital Business and the Sharing Economy</a:t>
            </a:r>
          </a:p>
        </p:txBody>
      </p:sp>
      <p:sp>
        <p:nvSpPr>
          <p:cNvPr id="19" name="TextBox 19"/>
          <p:cNvSpPr txBox="1"/>
          <p:nvPr/>
        </p:nvSpPr>
        <p:spPr>
          <a:xfrm>
            <a:off x="8066854" y="5027408"/>
            <a:ext cx="10038712" cy="535403"/>
          </a:xfrm>
          <a:prstGeom prst="rect">
            <a:avLst/>
          </a:prstGeom>
        </p:spPr>
        <p:txBody>
          <a:bodyPr lIns="0" tIns="0" rIns="0" bIns="0" rtlCol="0" anchor="t">
            <a:spAutoFit/>
          </a:bodyPr>
          <a:lstStyle/>
          <a:p>
            <a:pPr>
              <a:lnSpc>
                <a:spcPts val="4480"/>
              </a:lnSpc>
            </a:pPr>
            <a:r>
              <a:rPr lang="en-US" sz="3200" dirty="0">
                <a:solidFill>
                  <a:srgbClr val="000000"/>
                </a:solidFill>
                <a:latin typeface="Glacial Indifference"/>
              </a:rPr>
              <a:t>Practical Implications for Digital Business</a:t>
            </a:r>
          </a:p>
        </p:txBody>
      </p:sp>
      <p:sp>
        <p:nvSpPr>
          <p:cNvPr id="20" name="TextBox 20"/>
          <p:cNvSpPr txBox="1"/>
          <p:nvPr/>
        </p:nvSpPr>
        <p:spPr>
          <a:xfrm>
            <a:off x="6841022" y="4968547"/>
            <a:ext cx="1096746" cy="762001"/>
          </a:xfrm>
          <a:prstGeom prst="rect">
            <a:avLst/>
          </a:prstGeom>
        </p:spPr>
        <p:txBody>
          <a:bodyPr lIns="0" tIns="0" rIns="0" bIns="0" rtlCol="0" anchor="t">
            <a:spAutoFit/>
          </a:bodyPr>
          <a:lstStyle/>
          <a:p>
            <a:pPr algn="r">
              <a:lnSpc>
                <a:spcPts val="6299"/>
              </a:lnSpc>
            </a:pPr>
            <a:r>
              <a:rPr lang="en-US" sz="4499" dirty="0">
                <a:solidFill>
                  <a:srgbClr val="5DA295"/>
                </a:solidFill>
                <a:latin typeface="Glacial Indifference Bold"/>
              </a:rPr>
              <a:t>03.</a:t>
            </a:r>
          </a:p>
        </p:txBody>
      </p:sp>
      <p:sp>
        <p:nvSpPr>
          <p:cNvPr id="26" name="TextBox 14"/>
          <p:cNvSpPr txBox="1"/>
          <p:nvPr/>
        </p:nvSpPr>
        <p:spPr>
          <a:xfrm>
            <a:off x="1237778" y="3436519"/>
            <a:ext cx="4727341" cy="3770263"/>
          </a:xfrm>
          <a:prstGeom prst="rect">
            <a:avLst/>
          </a:prstGeom>
        </p:spPr>
        <p:txBody>
          <a:bodyPr lIns="0" tIns="0" rIns="0" bIns="0" rtlCol="0" anchor="t">
            <a:spAutoFit/>
          </a:bodyPr>
          <a:lstStyle/>
          <a:p>
            <a:pPr algn="ctr">
              <a:lnSpc>
                <a:spcPts val="9799"/>
              </a:lnSpc>
            </a:pPr>
            <a:r>
              <a:rPr lang="en-US" sz="6999" dirty="0" smtClean="0">
                <a:solidFill>
                  <a:srgbClr val="FF0000"/>
                </a:solidFill>
                <a:latin typeface="Glacial Indifference Bold"/>
              </a:rPr>
              <a:t>Why Choosing the Article</a:t>
            </a:r>
            <a:endParaRPr lang="en-US" sz="6999" dirty="0">
              <a:solidFill>
                <a:srgbClr val="FF0000"/>
              </a:solidFill>
              <a:latin typeface="Glacial Indifference Bold"/>
            </a:endParaRPr>
          </a:p>
        </p:txBody>
      </p:sp>
      <p:sp>
        <p:nvSpPr>
          <p:cNvPr id="21" name="AutoShape 10"/>
          <p:cNvSpPr/>
          <p:nvPr/>
        </p:nvSpPr>
        <p:spPr>
          <a:xfrm>
            <a:off x="6958679" y="5905500"/>
            <a:ext cx="11329315" cy="0"/>
          </a:xfrm>
          <a:prstGeom prst="line">
            <a:avLst/>
          </a:prstGeom>
          <a:ln w="38100" cap="flat">
            <a:solidFill>
              <a:srgbClr val="5DA295"/>
            </a:solidFill>
            <a:prstDash val="solid"/>
            <a:headEnd type="none" w="sm" len="sm"/>
            <a:tailEnd type="none" w="sm" len="sm"/>
          </a:ln>
        </p:spPr>
      </p:sp>
      <p:sp>
        <p:nvSpPr>
          <p:cNvPr id="22" name="TextBox 20"/>
          <p:cNvSpPr txBox="1"/>
          <p:nvPr/>
        </p:nvSpPr>
        <p:spPr>
          <a:xfrm>
            <a:off x="6841022" y="6144598"/>
            <a:ext cx="1096746" cy="807913"/>
          </a:xfrm>
          <a:prstGeom prst="rect">
            <a:avLst/>
          </a:prstGeom>
        </p:spPr>
        <p:txBody>
          <a:bodyPr lIns="0" tIns="0" rIns="0" bIns="0" rtlCol="0" anchor="t">
            <a:spAutoFit/>
          </a:bodyPr>
          <a:lstStyle/>
          <a:p>
            <a:pPr algn="r">
              <a:lnSpc>
                <a:spcPts val="6299"/>
              </a:lnSpc>
            </a:pPr>
            <a:r>
              <a:rPr lang="en-US" sz="4499" dirty="0" smtClean="0">
                <a:solidFill>
                  <a:srgbClr val="5DA295"/>
                </a:solidFill>
                <a:latin typeface="Glacial Indifference Bold"/>
              </a:rPr>
              <a:t>04.</a:t>
            </a:r>
            <a:endParaRPr lang="en-US" sz="4499" dirty="0">
              <a:solidFill>
                <a:srgbClr val="5DA295"/>
              </a:solidFill>
              <a:latin typeface="Glacial Indifference Bold"/>
            </a:endParaRPr>
          </a:p>
        </p:txBody>
      </p:sp>
      <p:sp>
        <p:nvSpPr>
          <p:cNvPr id="23" name="TextBox 20"/>
          <p:cNvSpPr txBox="1"/>
          <p:nvPr/>
        </p:nvSpPr>
        <p:spPr>
          <a:xfrm>
            <a:off x="6835527" y="7290343"/>
            <a:ext cx="1096746" cy="807913"/>
          </a:xfrm>
          <a:prstGeom prst="rect">
            <a:avLst/>
          </a:prstGeom>
        </p:spPr>
        <p:txBody>
          <a:bodyPr lIns="0" tIns="0" rIns="0" bIns="0" rtlCol="0" anchor="t">
            <a:spAutoFit/>
          </a:bodyPr>
          <a:lstStyle/>
          <a:p>
            <a:pPr algn="r">
              <a:lnSpc>
                <a:spcPts val="6299"/>
              </a:lnSpc>
            </a:pPr>
            <a:r>
              <a:rPr lang="en-US" sz="4499" dirty="0" smtClean="0">
                <a:solidFill>
                  <a:srgbClr val="5DA295"/>
                </a:solidFill>
                <a:latin typeface="Glacial Indifference Bold"/>
              </a:rPr>
              <a:t>05.</a:t>
            </a:r>
            <a:endParaRPr lang="en-US" sz="4499" dirty="0">
              <a:solidFill>
                <a:srgbClr val="5DA295"/>
              </a:solidFill>
              <a:latin typeface="Glacial Indifference Bold"/>
            </a:endParaRPr>
          </a:p>
        </p:txBody>
      </p:sp>
      <p:sp>
        <p:nvSpPr>
          <p:cNvPr id="24" name="AutoShape 11"/>
          <p:cNvSpPr/>
          <p:nvPr/>
        </p:nvSpPr>
        <p:spPr>
          <a:xfrm>
            <a:off x="6958685" y="7206782"/>
            <a:ext cx="11329315" cy="0"/>
          </a:xfrm>
          <a:prstGeom prst="line">
            <a:avLst/>
          </a:prstGeom>
          <a:ln w="38100" cap="flat">
            <a:solidFill>
              <a:srgbClr val="5DA295"/>
            </a:solidFill>
            <a:prstDash val="solid"/>
            <a:headEnd type="none" w="sm" len="sm"/>
            <a:tailEnd type="none" w="sm" len="sm"/>
          </a:ln>
        </p:spPr>
      </p:sp>
      <p:sp>
        <p:nvSpPr>
          <p:cNvPr id="27" name="TextBox 15"/>
          <p:cNvSpPr txBox="1"/>
          <p:nvPr/>
        </p:nvSpPr>
        <p:spPr>
          <a:xfrm>
            <a:off x="7916503" y="2580893"/>
            <a:ext cx="9955922" cy="577081"/>
          </a:xfrm>
          <a:prstGeom prst="rect">
            <a:avLst/>
          </a:prstGeom>
        </p:spPr>
        <p:txBody>
          <a:bodyPr lIns="0" tIns="0" rIns="0" bIns="0" rtlCol="0" anchor="t">
            <a:spAutoFit/>
          </a:bodyPr>
          <a:lstStyle/>
          <a:p>
            <a:pPr>
              <a:lnSpc>
                <a:spcPts val="4480"/>
              </a:lnSpc>
            </a:pPr>
            <a:r>
              <a:rPr lang="en-US" sz="3200" dirty="0">
                <a:solidFill>
                  <a:srgbClr val="000000"/>
                </a:solidFill>
                <a:latin typeface="Glacial Indifference"/>
              </a:rPr>
              <a:t>Directly related to my research plan on M</a:t>
            </a:r>
            <a:r>
              <a:rPr lang="en-US" sz="3200" dirty="0" smtClean="0">
                <a:solidFill>
                  <a:srgbClr val="000000"/>
                </a:solidFill>
                <a:latin typeface="Glacial Indifference"/>
              </a:rPr>
              <a:t>arketing</a:t>
            </a:r>
            <a:endParaRPr lang="en-US" sz="3200" dirty="0">
              <a:solidFill>
                <a:srgbClr val="000000"/>
              </a:solidFill>
              <a:latin typeface="Glacial Indifference"/>
            </a:endParaRPr>
          </a:p>
        </p:txBody>
      </p:sp>
      <p:sp>
        <p:nvSpPr>
          <p:cNvPr id="28" name="TextBox 15"/>
          <p:cNvSpPr txBox="1"/>
          <p:nvPr/>
        </p:nvSpPr>
        <p:spPr>
          <a:xfrm>
            <a:off x="8235779" y="7261728"/>
            <a:ext cx="9955922" cy="1154162"/>
          </a:xfrm>
          <a:prstGeom prst="rect">
            <a:avLst/>
          </a:prstGeom>
        </p:spPr>
        <p:txBody>
          <a:bodyPr lIns="0" tIns="0" rIns="0" bIns="0" rtlCol="0" anchor="t">
            <a:spAutoFit/>
          </a:bodyPr>
          <a:lstStyle/>
          <a:p>
            <a:pPr>
              <a:lnSpc>
                <a:spcPts val="4480"/>
              </a:lnSpc>
            </a:pPr>
            <a:r>
              <a:rPr lang="en-US" sz="3200" dirty="0">
                <a:solidFill>
                  <a:srgbClr val="000000"/>
                </a:solidFill>
                <a:latin typeface="Glacial Indifference"/>
              </a:rPr>
              <a:t>Strong Empirical </a:t>
            </a:r>
            <a:r>
              <a:rPr lang="en-US" sz="3200" dirty="0" smtClean="0">
                <a:solidFill>
                  <a:srgbClr val="000000"/>
                </a:solidFill>
                <a:latin typeface="Glacial Indifference"/>
              </a:rPr>
              <a:t>Data - strong </a:t>
            </a:r>
            <a:r>
              <a:rPr lang="en-US" sz="3200" dirty="0">
                <a:solidFill>
                  <a:srgbClr val="000000"/>
                </a:solidFill>
                <a:latin typeface="Glacial Indifference"/>
              </a:rPr>
              <a:t>empirical analysis with relevant data from digital platform users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02959" y="6952488"/>
            <a:ext cx="5556593" cy="4500841"/>
          </a:xfrm>
          <a:custGeom>
            <a:avLst/>
            <a:gdLst/>
            <a:ahLst/>
            <a:cxnLst/>
            <a:rect l="l" t="t" r="r" b="b"/>
            <a:pathLst>
              <a:path w="5556593" h="4500841">
                <a:moveTo>
                  <a:pt x="0" y="0"/>
                </a:moveTo>
                <a:lnTo>
                  <a:pt x="5556593" y="0"/>
                </a:lnTo>
                <a:lnTo>
                  <a:pt x="5556593" y="4500841"/>
                </a:lnTo>
                <a:lnTo>
                  <a:pt x="0" y="45008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364232" y="-2136727"/>
            <a:ext cx="5790136" cy="5790136"/>
          </a:xfrm>
          <a:custGeom>
            <a:avLst/>
            <a:gdLst/>
            <a:ahLst/>
            <a:cxnLst/>
            <a:rect l="l" t="t" r="r" b="b"/>
            <a:pathLst>
              <a:path w="5790136" h="5790136">
                <a:moveTo>
                  <a:pt x="0" y="0"/>
                </a:moveTo>
                <a:lnTo>
                  <a:pt x="5790136" y="0"/>
                </a:lnTo>
                <a:lnTo>
                  <a:pt x="5790136" y="5790136"/>
                </a:lnTo>
                <a:lnTo>
                  <a:pt x="0" y="57901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p:nvPr/>
        </p:nvGrpSpPr>
        <p:grpSpPr>
          <a:xfrm>
            <a:off x="0" y="0"/>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9" name="TextBox 9"/>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89642" y="2231124"/>
            <a:ext cx="1270499" cy="127049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A295"/>
            </a:solidFill>
          </p:spPr>
        </p:sp>
        <p:sp>
          <p:nvSpPr>
            <p:cNvPr id="12" name="TextBox 12"/>
            <p:cNvSpPr txBox="1"/>
            <p:nvPr/>
          </p:nvSpPr>
          <p:spPr>
            <a:xfrm>
              <a:off x="76200" y="0"/>
              <a:ext cx="660400" cy="736600"/>
            </a:xfrm>
            <a:prstGeom prst="rect">
              <a:avLst/>
            </a:prstGeom>
          </p:spPr>
          <p:txBody>
            <a:bodyPr lIns="50800" tIns="50800" rIns="50800" bIns="50800" rtlCol="0" anchor="ctr"/>
            <a:lstStyle/>
            <a:p>
              <a:pPr algn="ctr">
                <a:lnSpc>
                  <a:spcPts val="5319"/>
                </a:lnSpc>
              </a:pPr>
              <a:r>
                <a:rPr lang="en-US" sz="3799">
                  <a:solidFill>
                    <a:srgbClr val="000000"/>
                  </a:solidFill>
                  <a:latin typeface="Canva Sans"/>
                </a:rPr>
                <a:t>1</a:t>
              </a:r>
            </a:p>
          </p:txBody>
        </p:sp>
      </p:grpSp>
      <p:sp>
        <p:nvSpPr>
          <p:cNvPr id="13" name="Freeform 13"/>
          <p:cNvSpPr/>
          <p:nvPr/>
        </p:nvSpPr>
        <p:spPr>
          <a:xfrm>
            <a:off x="2018405" y="6409858"/>
            <a:ext cx="1069474" cy="1085260"/>
          </a:xfrm>
          <a:custGeom>
            <a:avLst/>
            <a:gdLst/>
            <a:ahLst/>
            <a:cxnLst/>
            <a:rect l="l" t="t" r="r" b="b"/>
            <a:pathLst>
              <a:path w="1069474" h="1085260">
                <a:moveTo>
                  <a:pt x="0" y="0"/>
                </a:moveTo>
                <a:lnTo>
                  <a:pt x="1069474" y="0"/>
                </a:lnTo>
                <a:lnTo>
                  <a:pt x="1069474" y="1085260"/>
                </a:lnTo>
                <a:lnTo>
                  <a:pt x="0" y="108526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TextBox 14"/>
          <p:cNvSpPr txBox="1"/>
          <p:nvPr/>
        </p:nvSpPr>
        <p:spPr>
          <a:xfrm>
            <a:off x="2139298" y="2245636"/>
            <a:ext cx="5224295" cy="1231106"/>
          </a:xfrm>
          <a:prstGeom prst="rect">
            <a:avLst/>
          </a:prstGeom>
        </p:spPr>
        <p:txBody>
          <a:bodyPr wrap="square" lIns="0" tIns="0" rIns="0" bIns="0" rtlCol="0" anchor="t">
            <a:spAutoFit/>
          </a:bodyPr>
          <a:lstStyle/>
          <a:p>
            <a:pPr>
              <a:lnSpc>
                <a:spcPts val="4814"/>
              </a:lnSpc>
            </a:pPr>
            <a:r>
              <a:rPr lang="en-US" sz="3438" dirty="0">
                <a:solidFill>
                  <a:srgbClr val="000000"/>
                </a:solidFill>
                <a:latin typeface="Glacial Indifference Bold"/>
              </a:rPr>
              <a:t>Impact of Consumers' Ethical Perceptions</a:t>
            </a:r>
          </a:p>
        </p:txBody>
      </p:sp>
      <p:sp>
        <p:nvSpPr>
          <p:cNvPr id="15" name="TextBox 15"/>
          <p:cNvSpPr txBox="1"/>
          <p:nvPr/>
        </p:nvSpPr>
        <p:spPr>
          <a:xfrm>
            <a:off x="2034969" y="3395323"/>
            <a:ext cx="6606029" cy="2103140"/>
          </a:xfrm>
          <a:prstGeom prst="rect">
            <a:avLst/>
          </a:prstGeom>
        </p:spPr>
        <p:txBody>
          <a:bodyPr wrap="square" lIns="0" tIns="0" rIns="0" bIns="0" rtlCol="0" anchor="t">
            <a:spAutoFit/>
          </a:bodyPr>
          <a:lstStyle/>
          <a:p>
            <a:pPr algn="just">
              <a:lnSpc>
                <a:spcPts val="4078"/>
              </a:lnSpc>
            </a:pPr>
            <a:r>
              <a:rPr lang="en-US" sz="2400" dirty="0">
                <a:solidFill>
                  <a:srgbClr val="000000"/>
                </a:solidFill>
                <a:latin typeface="Glacial Indifference"/>
              </a:rPr>
              <a:t>The journal discusses how </a:t>
            </a:r>
            <a:r>
              <a:rPr lang="en-US" sz="2400" dirty="0" smtClean="0">
                <a:solidFill>
                  <a:srgbClr val="000000"/>
                </a:solidFill>
                <a:latin typeface="Glacial Indifference"/>
              </a:rPr>
              <a:t>consumers </a:t>
            </a:r>
            <a:r>
              <a:rPr lang="en-US" sz="2400" dirty="0">
                <a:solidFill>
                  <a:srgbClr val="000000"/>
                </a:solidFill>
                <a:latin typeface="Glacial Indifference"/>
              </a:rPr>
              <a:t>ethical perceptions, such as privacy, security, honesty, and transparency, influence their participation in sharing economy platforms</a:t>
            </a:r>
          </a:p>
        </p:txBody>
      </p:sp>
      <p:grpSp>
        <p:nvGrpSpPr>
          <p:cNvPr id="17" name="Group 17"/>
          <p:cNvGrpSpPr/>
          <p:nvPr/>
        </p:nvGrpSpPr>
        <p:grpSpPr>
          <a:xfrm>
            <a:off x="393450" y="5508813"/>
            <a:ext cx="1270499" cy="127049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A295"/>
            </a:solidFill>
          </p:spPr>
        </p:sp>
        <p:sp>
          <p:nvSpPr>
            <p:cNvPr id="19" name="TextBox 19"/>
            <p:cNvSpPr txBox="1"/>
            <p:nvPr/>
          </p:nvSpPr>
          <p:spPr>
            <a:xfrm>
              <a:off x="76200" y="0"/>
              <a:ext cx="660400" cy="736600"/>
            </a:xfrm>
            <a:prstGeom prst="rect">
              <a:avLst/>
            </a:prstGeom>
          </p:spPr>
          <p:txBody>
            <a:bodyPr lIns="50800" tIns="50800" rIns="50800" bIns="50800" rtlCol="0" anchor="ctr"/>
            <a:lstStyle/>
            <a:p>
              <a:pPr algn="ctr">
                <a:lnSpc>
                  <a:spcPts val="5319"/>
                </a:lnSpc>
              </a:pPr>
              <a:r>
                <a:rPr lang="en-US" sz="3799">
                  <a:solidFill>
                    <a:srgbClr val="000000"/>
                  </a:solidFill>
                  <a:latin typeface="Canva Sans"/>
                </a:rPr>
                <a:t>2</a:t>
              </a:r>
            </a:p>
          </p:txBody>
        </p:sp>
      </p:grpSp>
      <p:sp>
        <p:nvSpPr>
          <p:cNvPr id="20" name="TextBox 20"/>
          <p:cNvSpPr txBox="1"/>
          <p:nvPr/>
        </p:nvSpPr>
        <p:spPr>
          <a:xfrm>
            <a:off x="2090905" y="5479228"/>
            <a:ext cx="6275392" cy="1162970"/>
          </a:xfrm>
          <a:prstGeom prst="rect">
            <a:avLst/>
          </a:prstGeom>
        </p:spPr>
        <p:txBody>
          <a:bodyPr lIns="0" tIns="0" rIns="0" bIns="0" rtlCol="0" anchor="t">
            <a:spAutoFit/>
          </a:bodyPr>
          <a:lstStyle/>
          <a:p>
            <a:pPr>
              <a:lnSpc>
                <a:spcPts val="4674"/>
              </a:lnSpc>
            </a:pPr>
            <a:r>
              <a:rPr lang="en-US" sz="3338" dirty="0">
                <a:solidFill>
                  <a:srgbClr val="000000"/>
                </a:solidFill>
                <a:latin typeface="Glacial Indifference Bold"/>
              </a:rPr>
              <a:t>Consumer Participation and Engagement</a:t>
            </a:r>
          </a:p>
        </p:txBody>
      </p:sp>
      <p:grpSp>
        <p:nvGrpSpPr>
          <p:cNvPr id="21" name="Group 21"/>
          <p:cNvGrpSpPr/>
          <p:nvPr/>
        </p:nvGrpSpPr>
        <p:grpSpPr>
          <a:xfrm>
            <a:off x="9064691" y="2341224"/>
            <a:ext cx="1270499" cy="127049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A295"/>
            </a:solidFill>
          </p:spPr>
        </p:sp>
        <p:sp>
          <p:nvSpPr>
            <p:cNvPr id="23" name="TextBox 23"/>
            <p:cNvSpPr txBox="1"/>
            <p:nvPr/>
          </p:nvSpPr>
          <p:spPr>
            <a:xfrm>
              <a:off x="76200" y="0"/>
              <a:ext cx="660400" cy="736600"/>
            </a:xfrm>
            <a:prstGeom prst="rect">
              <a:avLst/>
            </a:prstGeom>
          </p:spPr>
          <p:txBody>
            <a:bodyPr lIns="50800" tIns="50800" rIns="50800" bIns="50800" rtlCol="0" anchor="ctr"/>
            <a:lstStyle/>
            <a:p>
              <a:pPr algn="ctr">
                <a:lnSpc>
                  <a:spcPts val="5319"/>
                </a:lnSpc>
              </a:pPr>
              <a:r>
                <a:rPr lang="en-US" sz="3799">
                  <a:solidFill>
                    <a:srgbClr val="000000"/>
                  </a:solidFill>
                  <a:latin typeface="Canva Sans"/>
                </a:rPr>
                <a:t>3</a:t>
              </a:r>
            </a:p>
          </p:txBody>
        </p:sp>
      </p:grpSp>
      <p:sp>
        <p:nvSpPr>
          <p:cNvPr id="24" name="Freeform 24"/>
          <p:cNvSpPr/>
          <p:nvPr/>
        </p:nvSpPr>
        <p:spPr>
          <a:xfrm>
            <a:off x="10419877" y="6554864"/>
            <a:ext cx="1069474" cy="1085260"/>
          </a:xfrm>
          <a:custGeom>
            <a:avLst/>
            <a:gdLst/>
            <a:ahLst/>
            <a:cxnLst/>
            <a:rect l="l" t="t" r="r" b="b"/>
            <a:pathLst>
              <a:path w="1069474" h="1085260">
                <a:moveTo>
                  <a:pt x="0" y="0"/>
                </a:moveTo>
                <a:lnTo>
                  <a:pt x="1069474" y="0"/>
                </a:lnTo>
                <a:lnTo>
                  <a:pt x="1069474" y="1085260"/>
                </a:lnTo>
                <a:lnTo>
                  <a:pt x="0" y="108526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5" name="TextBox 25"/>
          <p:cNvSpPr txBox="1"/>
          <p:nvPr/>
        </p:nvSpPr>
        <p:spPr>
          <a:xfrm>
            <a:off x="10576925" y="2354930"/>
            <a:ext cx="4518880" cy="1187441"/>
          </a:xfrm>
          <a:prstGeom prst="rect">
            <a:avLst/>
          </a:prstGeom>
        </p:spPr>
        <p:txBody>
          <a:bodyPr lIns="0" tIns="0" rIns="0" bIns="0" rtlCol="0" anchor="t">
            <a:spAutoFit/>
          </a:bodyPr>
          <a:lstStyle/>
          <a:p>
            <a:pPr>
              <a:lnSpc>
                <a:spcPts val="4814"/>
              </a:lnSpc>
            </a:pPr>
            <a:r>
              <a:rPr lang="en-US" sz="3438" dirty="0">
                <a:solidFill>
                  <a:srgbClr val="000000"/>
                </a:solidFill>
                <a:latin typeface="Glacial Indifference Bold"/>
              </a:rPr>
              <a:t>Loyalty and Consumer Decision-Making</a:t>
            </a:r>
          </a:p>
        </p:txBody>
      </p:sp>
      <p:grpSp>
        <p:nvGrpSpPr>
          <p:cNvPr id="28" name="Group 28"/>
          <p:cNvGrpSpPr/>
          <p:nvPr/>
        </p:nvGrpSpPr>
        <p:grpSpPr>
          <a:xfrm>
            <a:off x="8838830" y="5842660"/>
            <a:ext cx="1270499" cy="1270499"/>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A295"/>
            </a:solidFill>
          </p:spPr>
        </p:sp>
        <p:sp>
          <p:nvSpPr>
            <p:cNvPr id="30" name="TextBox 30"/>
            <p:cNvSpPr txBox="1"/>
            <p:nvPr/>
          </p:nvSpPr>
          <p:spPr>
            <a:xfrm>
              <a:off x="76200" y="0"/>
              <a:ext cx="660400" cy="736600"/>
            </a:xfrm>
            <a:prstGeom prst="rect">
              <a:avLst/>
            </a:prstGeom>
          </p:spPr>
          <p:txBody>
            <a:bodyPr lIns="50800" tIns="50800" rIns="50800" bIns="50800" rtlCol="0" anchor="ctr"/>
            <a:lstStyle/>
            <a:p>
              <a:pPr algn="ctr">
                <a:lnSpc>
                  <a:spcPts val="5319"/>
                </a:lnSpc>
              </a:pPr>
              <a:r>
                <a:rPr lang="en-US" sz="3799">
                  <a:solidFill>
                    <a:srgbClr val="000000"/>
                  </a:solidFill>
                  <a:latin typeface="Canva Sans"/>
                </a:rPr>
                <a:t>4</a:t>
              </a:r>
            </a:p>
          </p:txBody>
        </p:sp>
      </p:grpSp>
      <p:sp>
        <p:nvSpPr>
          <p:cNvPr id="31" name="TextBox 31"/>
          <p:cNvSpPr txBox="1"/>
          <p:nvPr/>
        </p:nvSpPr>
        <p:spPr>
          <a:xfrm>
            <a:off x="10492376" y="5969294"/>
            <a:ext cx="6678529" cy="1205458"/>
          </a:xfrm>
          <a:prstGeom prst="rect">
            <a:avLst/>
          </a:prstGeom>
        </p:spPr>
        <p:txBody>
          <a:bodyPr wrap="square" lIns="0" tIns="0" rIns="0" bIns="0" rtlCol="0" anchor="t">
            <a:spAutoFit/>
          </a:bodyPr>
          <a:lstStyle/>
          <a:p>
            <a:pPr>
              <a:lnSpc>
                <a:spcPts val="4674"/>
              </a:lnSpc>
            </a:pPr>
            <a:r>
              <a:rPr lang="en-US" sz="3338" dirty="0">
                <a:solidFill>
                  <a:srgbClr val="000000"/>
                </a:solidFill>
                <a:latin typeface="Glacial Indifference Bold"/>
              </a:rPr>
              <a:t>Implications for Digital Business Development</a:t>
            </a:r>
          </a:p>
        </p:txBody>
      </p:sp>
      <p:sp>
        <p:nvSpPr>
          <p:cNvPr id="34" name="TextBox 14"/>
          <p:cNvSpPr txBox="1"/>
          <p:nvPr/>
        </p:nvSpPr>
        <p:spPr>
          <a:xfrm>
            <a:off x="975748" y="826110"/>
            <a:ext cx="13883251" cy="1256754"/>
          </a:xfrm>
          <a:prstGeom prst="rect">
            <a:avLst/>
          </a:prstGeom>
        </p:spPr>
        <p:txBody>
          <a:bodyPr wrap="square" lIns="0" tIns="0" rIns="0" bIns="0" rtlCol="0" anchor="t">
            <a:spAutoFit/>
          </a:bodyPr>
          <a:lstStyle/>
          <a:p>
            <a:pPr>
              <a:lnSpc>
                <a:spcPts val="9799"/>
              </a:lnSpc>
            </a:pPr>
            <a:r>
              <a:rPr lang="en-US" sz="6999" dirty="0" smtClean="0">
                <a:solidFill>
                  <a:srgbClr val="FF0000"/>
                </a:solidFill>
                <a:latin typeface="Glacial Indifference Bold"/>
              </a:rPr>
              <a:t>What Can </a:t>
            </a:r>
            <a:r>
              <a:rPr lang="en-US" sz="6999" dirty="0">
                <a:solidFill>
                  <a:srgbClr val="FF0000"/>
                </a:solidFill>
                <a:latin typeface="Glacial Indifference Bold"/>
              </a:rPr>
              <a:t>I</a:t>
            </a:r>
            <a:r>
              <a:rPr lang="en-US" sz="6999" dirty="0" smtClean="0">
                <a:solidFill>
                  <a:srgbClr val="FF0000"/>
                </a:solidFill>
                <a:latin typeface="Glacial Indifference Bold"/>
              </a:rPr>
              <a:t> </a:t>
            </a:r>
            <a:r>
              <a:rPr lang="en-US" sz="6999" dirty="0" smtClean="0">
                <a:solidFill>
                  <a:srgbClr val="FF0000"/>
                </a:solidFill>
                <a:latin typeface="Glacial Indifference Bold"/>
              </a:rPr>
              <a:t>learn </a:t>
            </a:r>
            <a:r>
              <a:rPr lang="en-US" sz="6999" dirty="0" smtClean="0">
                <a:solidFill>
                  <a:srgbClr val="FF0000"/>
                </a:solidFill>
                <a:latin typeface="Glacial Indifference Bold"/>
              </a:rPr>
              <a:t>From Article</a:t>
            </a:r>
            <a:endParaRPr lang="en-US" sz="6999" dirty="0">
              <a:solidFill>
                <a:srgbClr val="FF0000"/>
              </a:solidFill>
              <a:latin typeface="Glacial Indifference Bold"/>
            </a:endParaRPr>
          </a:p>
        </p:txBody>
      </p:sp>
      <p:sp>
        <p:nvSpPr>
          <p:cNvPr id="33" name="TextBox 15"/>
          <p:cNvSpPr txBox="1"/>
          <p:nvPr/>
        </p:nvSpPr>
        <p:spPr>
          <a:xfrm>
            <a:off x="1949876" y="6718633"/>
            <a:ext cx="6606029" cy="1577355"/>
          </a:xfrm>
          <a:prstGeom prst="rect">
            <a:avLst/>
          </a:prstGeom>
        </p:spPr>
        <p:txBody>
          <a:bodyPr wrap="square" lIns="0" tIns="0" rIns="0" bIns="0" rtlCol="0" anchor="t">
            <a:spAutoFit/>
          </a:bodyPr>
          <a:lstStyle/>
          <a:p>
            <a:pPr algn="just">
              <a:lnSpc>
                <a:spcPts val="4078"/>
              </a:lnSpc>
            </a:pPr>
            <a:r>
              <a:rPr lang="en-US" sz="2400" dirty="0">
                <a:solidFill>
                  <a:srgbClr val="000000"/>
                </a:solidFill>
                <a:latin typeface="Glacial Indifference"/>
              </a:rPr>
              <a:t>The journal highlights the role of ethical perceptions in encouraging consumer participation in value co-creation</a:t>
            </a:r>
          </a:p>
        </p:txBody>
      </p:sp>
      <p:sp>
        <p:nvSpPr>
          <p:cNvPr id="35" name="TextBox 15"/>
          <p:cNvSpPr txBox="1"/>
          <p:nvPr/>
        </p:nvSpPr>
        <p:spPr>
          <a:xfrm>
            <a:off x="10492376" y="7124925"/>
            <a:ext cx="6606029" cy="2628925"/>
          </a:xfrm>
          <a:prstGeom prst="rect">
            <a:avLst/>
          </a:prstGeom>
        </p:spPr>
        <p:txBody>
          <a:bodyPr wrap="square" lIns="0" tIns="0" rIns="0" bIns="0" rtlCol="0" anchor="t">
            <a:spAutoFit/>
          </a:bodyPr>
          <a:lstStyle/>
          <a:p>
            <a:pPr algn="just">
              <a:lnSpc>
                <a:spcPts val="4078"/>
              </a:lnSpc>
            </a:pPr>
            <a:r>
              <a:rPr lang="en-US" sz="2400" dirty="0">
                <a:solidFill>
                  <a:srgbClr val="000000"/>
                </a:solidFill>
                <a:latin typeface="Glacial Indifference"/>
              </a:rPr>
              <a:t>The journal also offers insights into how digital companies can use ethical principles as a business strategy. By improving transparency, security, and honesty, digital platforms can enhance customer loyalty and attract more users.</a:t>
            </a:r>
          </a:p>
        </p:txBody>
      </p:sp>
      <p:sp>
        <p:nvSpPr>
          <p:cNvPr id="36" name="TextBox 15"/>
          <p:cNvSpPr txBox="1"/>
          <p:nvPr/>
        </p:nvSpPr>
        <p:spPr>
          <a:xfrm>
            <a:off x="10505737" y="3441754"/>
            <a:ext cx="6606029" cy="2574423"/>
          </a:xfrm>
          <a:prstGeom prst="rect">
            <a:avLst/>
          </a:prstGeom>
        </p:spPr>
        <p:txBody>
          <a:bodyPr wrap="square" lIns="0" tIns="0" rIns="0" bIns="0" rtlCol="0" anchor="t">
            <a:spAutoFit/>
          </a:bodyPr>
          <a:lstStyle/>
          <a:p>
            <a:pPr algn="just">
              <a:lnSpc>
                <a:spcPts val="4078"/>
              </a:lnSpc>
            </a:pPr>
            <a:r>
              <a:rPr lang="en-US" sz="2400" dirty="0">
                <a:solidFill>
                  <a:srgbClr val="000000"/>
                </a:solidFill>
                <a:latin typeface="Glacial Indifference"/>
              </a:rPr>
              <a:t>Positive ethical perceptions not only increase consumer participation but also foster loyalty. Consumers who feel safe and trust the platform's ethics are more likely to continue using its services or products and recommend them to others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02049" y="6833950"/>
            <a:ext cx="5973602" cy="5973602"/>
          </a:xfrm>
          <a:custGeom>
            <a:avLst/>
            <a:gdLst/>
            <a:ahLst/>
            <a:cxnLst/>
            <a:rect l="l" t="t" r="r" b="b"/>
            <a:pathLst>
              <a:path w="5973602" h="5973602">
                <a:moveTo>
                  <a:pt x="0" y="0"/>
                </a:moveTo>
                <a:lnTo>
                  <a:pt x="5973601" y="0"/>
                </a:lnTo>
                <a:lnTo>
                  <a:pt x="5973601" y="5973602"/>
                </a:lnTo>
                <a:lnTo>
                  <a:pt x="0" y="59736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213565"/>
            <a:chOff x="0" y="0"/>
            <a:chExt cx="4816593" cy="56248"/>
          </a:xfrm>
        </p:grpSpPr>
        <p:sp>
          <p:nvSpPr>
            <p:cNvPr id="7" name="Freeform 7"/>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8" name="TextBox 8"/>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a:off x="6958685" y="8415890"/>
            <a:ext cx="11329315" cy="0"/>
          </a:xfrm>
          <a:prstGeom prst="line">
            <a:avLst/>
          </a:prstGeom>
          <a:ln w="38100" cap="flat">
            <a:solidFill>
              <a:srgbClr val="5DA295"/>
            </a:solidFill>
            <a:prstDash val="solid"/>
            <a:headEnd type="none" w="sm" len="sm"/>
            <a:tailEnd type="none" w="sm" len="sm"/>
          </a:ln>
        </p:spPr>
      </p:sp>
      <p:sp>
        <p:nvSpPr>
          <p:cNvPr id="12" name="Freeform 12"/>
          <p:cNvSpPr/>
          <p:nvPr/>
        </p:nvSpPr>
        <p:spPr>
          <a:xfrm>
            <a:off x="4138092" y="6650005"/>
            <a:ext cx="1210872" cy="1210872"/>
          </a:xfrm>
          <a:custGeom>
            <a:avLst/>
            <a:gdLst/>
            <a:ahLst/>
            <a:cxnLst/>
            <a:rect l="l" t="t" r="r" b="b"/>
            <a:pathLst>
              <a:path w="1210872" h="1210872">
                <a:moveTo>
                  <a:pt x="0" y="0"/>
                </a:moveTo>
                <a:lnTo>
                  <a:pt x="1210872" y="0"/>
                </a:lnTo>
                <a:lnTo>
                  <a:pt x="1210872" y="1210872"/>
                </a:lnTo>
                <a:lnTo>
                  <a:pt x="0" y="121087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16893853" y="567841"/>
            <a:ext cx="1082627" cy="1082627"/>
          </a:xfrm>
          <a:custGeom>
            <a:avLst/>
            <a:gdLst/>
            <a:ahLst/>
            <a:cxnLst/>
            <a:rect l="l" t="t" r="r" b="b"/>
            <a:pathLst>
              <a:path w="1082627" h="1082627">
                <a:moveTo>
                  <a:pt x="0" y="0"/>
                </a:moveTo>
                <a:lnTo>
                  <a:pt x="1082626" y="0"/>
                </a:lnTo>
                <a:lnTo>
                  <a:pt x="1082626" y="1082627"/>
                </a:lnTo>
                <a:lnTo>
                  <a:pt x="0" y="10826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6" name="TextBox 14"/>
          <p:cNvSpPr txBox="1"/>
          <p:nvPr/>
        </p:nvSpPr>
        <p:spPr>
          <a:xfrm>
            <a:off x="3505200" y="1088107"/>
            <a:ext cx="4572000" cy="1096454"/>
          </a:xfrm>
          <a:prstGeom prst="rect">
            <a:avLst/>
          </a:prstGeom>
        </p:spPr>
        <p:txBody>
          <a:bodyPr wrap="square" lIns="0" tIns="0" rIns="0" bIns="0" rtlCol="0" anchor="t">
            <a:spAutoFit/>
          </a:bodyPr>
          <a:lstStyle/>
          <a:p>
            <a:pPr algn="ctr">
              <a:lnSpc>
                <a:spcPts val="9799"/>
              </a:lnSpc>
            </a:pPr>
            <a:r>
              <a:rPr lang="en-US" sz="4800" dirty="0" smtClean="0">
                <a:solidFill>
                  <a:srgbClr val="FF0000"/>
                </a:solidFill>
                <a:latin typeface="Glacial Indifference Bold"/>
              </a:rPr>
              <a:t>Future Writing</a:t>
            </a:r>
            <a:endParaRPr lang="en-US" sz="4800" dirty="0">
              <a:solidFill>
                <a:srgbClr val="FF0000"/>
              </a:solidFill>
              <a:latin typeface="Glacial Indifference Bold"/>
            </a:endParaRPr>
          </a:p>
        </p:txBody>
      </p:sp>
      <p:sp>
        <p:nvSpPr>
          <p:cNvPr id="30" name="TextBox 15"/>
          <p:cNvSpPr txBox="1"/>
          <p:nvPr/>
        </p:nvSpPr>
        <p:spPr>
          <a:xfrm>
            <a:off x="6987038" y="3227331"/>
            <a:ext cx="9955922" cy="1731243"/>
          </a:xfrm>
          <a:prstGeom prst="rect">
            <a:avLst/>
          </a:prstGeom>
        </p:spPr>
        <p:txBody>
          <a:bodyPr lIns="0" tIns="0" rIns="0" bIns="0" rtlCol="0" anchor="t">
            <a:spAutoFit/>
          </a:bodyPr>
          <a:lstStyle/>
          <a:p>
            <a:pPr>
              <a:lnSpc>
                <a:spcPts val="4480"/>
              </a:lnSpc>
            </a:pPr>
            <a:r>
              <a:rPr lang="en-US" sz="4000" dirty="0">
                <a:solidFill>
                  <a:srgbClr val="000000"/>
                </a:solidFill>
                <a:latin typeface="Glacial Indifference"/>
              </a:rPr>
              <a:t>C</a:t>
            </a:r>
            <a:r>
              <a:rPr lang="en-US" sz="4000" dirty="0" smtClean="0">
                <a:solidFill>
                  <a:srgbClr val="000000"/>
                </a:solidFill>
                <a:latin typeface="Glacial Indifference"/>
              </a:rPr>
              <a:t>ustomer </a:t>
            </a:r>
            <a:r>
              <a:rPr lang="en-US" sz="4000" dirty="0">
                <a:solidFill>
                  <a:srgbClr val="000000"/>
                </a:solidFill>
                <a:latin typeface="Glacial Indifference"/>
              </a:rPr>
              <a:t>loyalty in online shopping: The moderating effects of online shopping experience</a:t>
            </a:r>
            <a:endParaRPr lang="en-US" sz="4000" dirty="0">
              <a:solidFill>
                <a:srgbClr val="000000"/>
              </a:solidFill>
              <a:latin typeface="Glacial Indifference"/>
            </a:endParaRPr>
          </a:p>
        </p:txBody>
      </p:sp>
      <p:sp>
        <p:nvSpPr>
          <p:cNvPr id="31" name="TextBox 14"/>
          <p:cNvSpPr txBox="1"/>
          <p:nvPr/>
        </p:nvSpPr>
        <p:spPr>
          <a:xfrm>
            <a:off x="2925864" y="2872699"/>
            <a:ext cx="3937915" cy="1256754"/>
          </a:xfrm>
          <a:prstGeom prst="rect">
            <a:avLst/>
          </a:prstGeom>
        </p:spPr>
        <p:txBody>
          <a:bodyPr wrap="square" lIns="0" tIns="0" rIns="0" bIns="0" rtlCol="0" anchor="t">
            <a:spAutoFit/>
          </a:bodyPr>
          <a:lstStyle/>
          <a:p>
            <a:pPr algn="ctr">
              <a:lnSpc>
                <a:spcPts val="9799"/>
              </a:lnSpc>
            </a:pPr>
            <a:r>
              <a:rPr lang="en-US" sz="4800" dirty="0" smtClean="0">
                <a:latin typeface="Glacial Indifference Bold"/>
              </a:rPr>
              <a:t>Topic</a:t>
            </a:r>
            <a:endParaRPr lang="en-US" sz="4800" dirty="0">
              <a:latin typeface="Glacial Indifference Bold"/>
            </a:endParaRPr>
          </a:p>
        </p:txBody>
      </p:sp>
      <p:sp>
        <p:nvSpPr>
          <p:cNvPr id="32" name="TextBox 14"/>
          <p:cNvSpPr txBox="1"/>
          <p:nvPr/>
        </p:nvSpPr>
        <p:spPr>
          <a:xfrm>
            <a:off x="2895738" y="5150450"/>
            <a:ext cx="3937915" cy="1096454"/>
          </a:xfrm>
          <a:prstGeom prst="rect">
            <a:avLst/>
          </a:prstGeom>
        </p:spPr>
        <p:txBody>
          <a:bodyPr wrap="square" lIns="0" tIns="0" rIns="0" bIns="0" rtlCol="0" anchor="t">
            <a:spAutoFit/>
          </a:bodyPr>
          <a:lstStyle/>
          <a:p>
            <a:pPr algn="ctr">
              <a:lnSpc>
                <a:spcPts val="9799"/>
              </a:lnSpc>
            </a:pPr>
            <a:r>
              <a:rPr lang="en-US" sz="4800" dirty="0" smtClean="0">
                <a:latin typeface="Glacial Indifference Bold"/>
              </a:rPr>
              <a:t>Method</a:t>
            </a:r>
            <a:endParaRPr lang="en-US" sz="4800" dirty="0">
              <a:latin typeface="Glacial Indifference Bold"/>
            </a:endParaRPr>
          </a:p>
        </p:txBody>
      </p:sp>
      <p:sp>
        <p:nvSpPr>
          <p:cNvPr id="33" name="TextBox 15"/>
          <p:cNvSpPr txBox="1"/>
          <p:nvPr/>
        </p:nvSpPr>
        <p:spPr>
          <a:xfrm>
            <a:off x="6863779" y="5748844"/>
            <a:ext cx="9955922" cy="1154162"/>
          </a:xfrm>
          <a:prstGeom prst="rect">
            <a:avLst/>
          </a:prstGeom>
        </p:spPr>
        <p:txBody>
          <a:bodyPr lIns="0" tIns="0" rIns="0" bIns="0" rtlCol="0" anchor="t">
            <a:spAutoFit/>
          </a:bodyPr>
          <a:lstStyle/>
          <a:p>
            <a:pPr>
              <a:lnSpc>
                <a:spcPts val="4480"/>
              </a:lnSpc>
            </a:pPr>
            <a:r>
              <a:rPr lang="en-US" altLang="en-US" sz="3600" dirty="0" smtClean="0">
                <a:solidFill>
                  <a:srgbClr val="1F1F1F"/>
                </a:solidFill>
                <a:latin typeface="inherit"/>
              </a:rPr>
              <a:t>Data </a:t>
            </a:r>
            <a:r>
              <a:rPr lang="en-US" altLang="en-US" sz="3600" dirty="0">
                <a:solidFill>
                  <a:srgbClr val="1F1F1F"/>
                </a:solidFill>
                <a:latin typeface="inherit"/>
              </a:rPr>
              <a:t>analysis using the </a:t>
            </a:r>
            <a:r>
              <a:rPr lang="en-US" altLang="en-US" sz="3600" dirty="0" smtClean="0">
                <a:solidFill>
                  <a:srgbClr val="1F1F1F"/>
                </a:solidFill>
                <a:latin typeface="inherit"/>
              </a:rPr>
              <a:t>PLS </a:t>
            </a:r>
            <a:r>
              <a:rPr lang="en-US" altLang="en-US" sz="3600" dirty="0">
                <a:solidFill>
                  <a:srgbClr val="1F1F1F"/>
                </a:solidFill>
                <a:latin typeface="inherit"/>
              </a:rPr>
              <a:t>application</a:t>
            </a:r>
            <a:r>
              <a:rPr lang="en-US" altLang="en-US" sz="2400" dirty="0"/>
              <a:t> </a:t>
            </a:r>
            <a:endParaRPr lang="en-US" altLang="en-US" sz="2800" dirty="0">
              <a:latin typeface="Arial" panose="020B0604020202020204" pitchFamily="34" charset="0"/>
            </a:endParaRPr>
          </a:p>
          <a:p>
            <a:pPr>
              <a:lnSpc>
                <a:spcPts val="4480"/>
              </a:lnSpc>
            </a:pPr>
            <a:endParaRPr lang="en-US" sz="3600" dirty="0">
              <a:solidFill>
                <a:srgbClr val="000000"/>
              </a:solidFill>
              <a:latin typeface="Glacial Indifference"/>
            </a:endParaRPr>
          </a:p>
        </p:txBody>
      </p:sp>
      <p:sp>
        <p:nvSpPr>
          <p:cNvPr id="35" name="Rectangle 4"/>
          <p:cNvSpPr>
            <a:spLocks noChangeArrowheads="1"/>
          </p:cNvSpPr>
          <p:nvPr/>
        </p:nvSpPr>
        <p:spPr bwMode="auto">
          <a:xfrm>
            <a:off x="1676400" y="2202052"/>
            <a:ext cx="65" cy="22251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6979" rIns="0" bIns="-2697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1768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DDD2"/>
        </a:solidFill>
        <a:effectLst/>
      </p:bgPr>
    </p:bg>
    <p:spTree>
      <p:nvGrpSpPr>
        <p:cNvPr id="1" name=""/>
        <p:cNvGrpSpPr/>
        <p:nvPr/>
      </p:nvGrpSpPr>
      <p:grpSpPr>
        <a:xfrm>
          <a:off x="0" y="0"/>
          <a:ext cx="0" cy="0"/>
          <a:chOff x="0" y="0"/>
          <a:chExt cx="0" cy="0"/>
        </a:xfrm>
      </p:grpSpPr>
      <p:grpSp>
        <p:nvGrpSpPr>
          <p:cNvPr id="2" name="Group 2"/>
          <p:cNvGrpSpPr/>
          <p:nvPr/>
        </p:nvGrpSpPr>
        <p:grpSpPr>
          <a:xfrm>
            <a:off x="1600200" y="1679079"/>
            <a:ext cx="14902459" cy="7503021"/>
            <a:chOff x="0" y="0"/>
            <a:chExt cx="3876166" cy="1824880"/>
          </a:xfrm>
        </p:grpSpPr>
        <p:sp>
          <p:nvSpPr>
            <p:cNvPr id="3" name="Freeform 3"/>
            <p:cNvSpPr/>
            <p:nvPr/>
          </p:nvSpPr>
          <p:spPr>
            <a:xfrm>
              <a:off x="0" y="0"/>
              <a:ext cx="3876166" cy="1824880"/>
            </a:xfrm>
            <a:custGeom>
              <a:avLst/>
              <a:gdLst/>
              <a:ahLst/>
              <a:cxnLst/>
              <a:rect l="l" t="t" r="r" b="b"/>
              <a:pathLst>
                <a:path w="3876166" h="1824880">
                  <a:moveTo>
                    <a:pt x="0" y="0"/>
                  </a:moveTo>
                  <a:lnTo>
                    <a:pt x="3876166" y="0"/>
                  </a:lnTo>
                  <a:lnTo>
                    <a:pt x="3876166" y="1824880"/>
                  </a:lnTo>
                  <a:lnTo>
                    <a:pt x="0" y="1824880"/>
                  </a:lnTo>
                  <a:close/>
                </a:path>
              </a:pathLst>
            </a:custGeom>
            <a:solidFill>
              <a:srgbClr val="5DA295"/>
            </a:solidFill>
          </p:spPr>
        </p:sp>
        <p:sp>
          <p:nvSpPr>
            <p:cNvPr id="4" name="TextBox 4"/>
            <p:cNvSpPr txBox="1"/>
            <p:nvPr/>
          </p:nvSpPr>
          <p:spPr>
            <a:xfrm>
              <a:off x="0" y="-38100"/>
              <a:ext cx="3876166" cy="186298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3061903" y="-1566138"/>
            <a:ext cx="4761674" cy="4761674"/>
          </a:xfrm>
          <a:custGeom>
            <a:avLst/>
            <a:gdLst/>
            <a:ahLst/>
            <a:cxnLst/>
            <a:rect l="l" t="t" r="r" b="b"/>
            <a:pathLst>
              <a:path w="4761674" h="4761674">
                <a:moveTo>
                  <a:pt x="0" y="0"/>
                </a:moveTo>
                <a:lnTo>
                  <a:pt x="4761674" y="0"/>
                </a:lnTo>
                <a:lnTo>
                  <a:pt x="4761674" y="4761675"/>
                </a:lnTo>
                <a:lnTo>
                  <a:pt x="0" y="47616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5442740" y="2842069"/>
            <a:ext cx="1413018" cy="1236391"/>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028700" y="1313694"/>
            <a:ext cx="1528376" cy="1528376"/>
          </a:xfrm>
          <a:custGeom>
            <a:avLst/>
            <a:gdLst/>
            <a:ahLst/>
            <a:cxnLst/>
            <a:rect l="l" t="t" r="r" b="b"/>
            <a:pathLst>
              <a:path w="1528376" h="1528376">
                <a:moveTo>
                  <a:pt x="0" y="0"/>
                </a:moveTo>
                <a:lnTo>
                  <a:pt x="1528376" y="0"/>
                </a:lnTo>
                <a:lnTo>
                  <a:pt x="1528376" y="1528375"/>
                </a:lnTo>
                <a:lnTo>
                  <a:pt x="0" y="152837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624221" y="7272116"/>
            <a:ext cx="4777529" cy="4771073"/>
          </a:xfrm>
          <a:custGeom>
            <a:avLst/>
            <a:gdLst/>
            <a:ahLst/>
            <a:cxnLst/>
            <a:rect l="l" t="t" r="r" b="b"/>
            <a:pathLst>
              <a:path w="4777529" h="4771073">
                <a:moveTo>
                  <a:pt x="0" y="0"/>
                </a:moveTo>
                <a:lnTo>
                  <a:pt x="4777529" y="0"/>
                </a:lnTo>
                <a:lnTo>
                  <a:pt x="4777529" y="4771073"/>
                </a:lnTo>
                <a:lnTo>
                  <a:pt x="0" y="47710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2386547" y="3908425"/>
            <a:ext cx="13514906" cy="2222501"/>
          </a:xfrm>
          <a:prstGeom prst="rect">
            <a:avLst/>
          </a:prstGeom>
        </p:spPr>
        <p:txBody>
          <a:bodyPr lIns="0" tIns="0" rIns="0" bIns="0" rtlCol="0" anchor="t">
            <a:spAutoFit/>
          </a:bodyPr>
          <a:lstStyle/>
          <a:p>
            <a:pPr algn="ctr">
              <a:lnSpc>
                <a:spcPts val="18199"/>
              </a:lnSpc>
            </a:pPr>
            <a:r>
              <a:rPr lang="en-US" sz="12999" dirty="0" smtClean="0">
                <a:solidFill>
                  <a:srgbClr val="FFFFFF"/>
                </a:solidFill>
                <a:latin typeface="Glacial Indifference Bold"/>
              </a:rPr>
              <a:t>Thank You</a:t>
            </a:r>
            <a:endParaRPr lang="en-US" sz="12999" dirty="0">
              <a:solidFill>
                <a:srgbClr val="FFFFFF"/>
              </a:solidFill>
              <a:latin typeface="Glacial Indifference Bold"/>
            </a:endParaRPr>
          </a:p>
        </p:txBody>
      </p:sp>
      <p:sp>
        <p:nvSpPr>
          <p:cNvPr id="12" name="Freeform 12"/>
          <p:cNvSpPr/>
          <p:nvPr/>
        </p:nvSpPr>
        <p:spPr>
          <a:xfrm>
            <a:off x="4317571" y="7272116"/>
            <a:ext cx="1084179" cy="1084179"/>
          </a:xfrm>
          <a:custGeom>
            <a:avLst/>
            <a:gdLst/>
            <a:ahLst/>
            <a:cxnLst/>
            <a:rect l="l" t="t" r="r" b="b"/>
            <a:pathLst>
              <a:path w="1084179" h="1084179">
                <a:moveTo>
                  <a:pt x="0" y="0"/>
                </a:moveTo>
                <a:lnTo>
                  <a:pt x="1084179" y="0"/>
                </a:lnTo>
                <a:lnTo>
                  <a:pt x="1084179" y="1084179"/>
                </a:lnTo>
                <a:lnTo>
                  <a:pt x="0" y="108417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250</Words>
  <Application>Microsoft Office PowerPoint</Application>
  <PresentationFormat>Custom</PresentationFormat>
  <Paragraphs>36</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Calibri</vt:lpstr>
      <vt:lpstr>Glacial Indifference Bold</vt:lpstr>
      <vt:lpstr>Canva Sans</vt:lpstr>
      <vt:lpstr>inherit</vt:lpstr>
      <vt:lpstr>Glacial Indifference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Hijau minimalis formal seminar proposal presentasi</dc:title>
  <cp:lastModifiedBy>Ahmatang</cp:lastModifiedBy>
  <cp:revision>36</cp:revision>
  <dcterms:created xsi:type="dcterms:W3CDTF">2006-08-16T00:00:00Z</dcterms:created>
  <dcterms:modified xsi:type="dcterms:W3CDTF">2024-09-18T12:41:39Z</dcterms:modified>
  <dc:identifier>DAF2AdEbMMg</dc:identifier>
</cp:coreProperties>
</file>