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.svg" ContentType="image/svg+xml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am Thanh" initials="P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2.png"/><Relationship Id="rId3" Type="http://schemas.openxmlformats.org/officeDocument/2006/relationships/image" Target="../media/image1.svg"/><Relationship Id="rId2" Type="http://schemas.openxmlformats.org/officeDocument/2006/relationships/image" Target="../media/image1.png"/><Relationship Id="rId1" Type="http://schemas.openxmlformats.org/officeDocument/2006/relationships/hyperlink" Target="https://www.sciencedirect.com/science/article/pii/S0969698922002582" TargetMode="Externa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.svg"/><Relationship Id="rId3" Type="http://schemas.openxmlformats.org/officeDocument/2006/relationships/image" Target="../media/image1.png"/><Relationship Id="rId2" Type="http://schemas.openxmlformats.org/officeDocument/2006/relationships/image" Target="../media/image2.sv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49960"/>
            <a:ext cx="9144000" cy="5190490"/>
          </a:xfrm>
        </p:spPr>
        <p:txBody>
          <a:bodyPr>
            <a:normAutofit/>
          </a:bodyPr>
          <a:p>
            <a:r>
              <a:rPr lang="en-US" sz="3335"/>
              <a:t>Effects of logistics service quality and price fairness on customer repurchase intention: The moderating role of cross-border e-commerce experiences</a:t>
            </a:r>
            <a:br>
              <a:rPr lang="en-US" sz="3335"/>
            </a:br>
            <a:br>
              <a:rPr lang="en-US" sz="3335"/>
            </a:br>
            <a:r>
              <a:rPr lang="vi-VN" altLang="en-US" sz="3335">
                <a:sym typeface="+mn-ea"/>
              </a:rPr>
              <a:t>Jounal: Journal of Retailing and Consumer Services</a:t>
            </a:r>
            <a:endParaRPr lang="vi-VN" altLang="en-US" sz="3335"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49325"/>
            <a:ext cx="9357995" cy="1602105"/>
          </a:xfrm>
        </p:spPr>
        <p:txBody>
          <a:bodyPr>
            <a:normAutofit lnSpcReduction="20000"/>
          </a:bodyPr>
          <a:p>
            <a:endParaRPr lang="vi-VN" altLang="en-US"/>
          </a:p>
          <a:p>
            <a:r>
              <a:rPr lang="vi-VN" altLang="en-US"/>
              <a:t>Impact Factor: </a:t>
            </a:r>
            <a:r>
              <a:rPr lang="vi-VN" altLang="en-US">
                <a:hlinkClick r:id="rId1" action="ppaction://hlinkfile"/>
              </a:rPr>
              <a:t>11.0</a:t>
            </a:r>
            <a:endParaRPr lang="vi-VN" altLang="en-US"/>
          </a:p>
          <a:p>
            <a:r>
              <a:rPr lang="vi-VN" altLang="en-US"/>
              <a:t>Citation count: 20.4</a:t>
            </a:r>
            <a:endParaRPr lang="vi-VN" altLang="en-US"/>
          </a:p>
          <a:p>
            <a:r>
              <a:rPr lang="vi-VN" altLang="en-US"/>
              <a:t>Published </a:t>
            </a:r>
            <a:r>
              <a:rPr lang="vi-VN" altLang="en-US"/>
              <a:t>year: 2023</a:t>
            </a:r>
            <a:endParaRPr lang="vi-VN" altLang="en-US"/>
          </a:p>
          <a:p>
            <a:endParaRPr lang="vi-VN" altLang="en-US"/>
          </a:p>
        </p:txBody>
      </p:sp>
      <p:sp>
        <p:nvSpPr>
          <p:cNvPr id="23" name="Freeform 23"/>
          <p:cNvSpPr/>
          <p:nvPr/>
        </p:nvSpPr>
        <p:spPr>
          <a:xfrm>
            <a:off x="8177530" y="1448045"/>
            <a:ext cx="1709506" cy="1643307"/>
          </a:xfrm>
          <a:custGeom>
            <a:avLst/>
            <a:gdLst/>
            <a:ahLst/>
            <a:cxnLst/>
            <a:rect l="l" t="t" r="r" b="b"/>
            <a:pathLst>
              <a:path w="2564259" h="2464960">
                <a:moveTo>
                  <a:pt x="0" y="0"/>
                </a:moveTo>
                <a:lnTo>
                  <a:pt x="2564259" y="0"/>
                </a:lnTo>
                <a:lnTo>
                  <a:pt x="2564259" y="2464960"/>
                </a:lnTo>
                <a:lnTo>
                  <a:pt x="0" y="24649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2"/>
          <p:cNvSpPr/>
          <p:nvPr/>
        </p:nvSpPr>
        <p:spPr>
          <a:xfrm rot="-748915" flipH="1">
            <a:off x="2247052" y="415764"/>
            <a:ext cx="1930150" cy="1663438"/>
          </a:xfrm>
          <a:custGeom>
            <a:avLst/>
            <a:gdLst/>
            <a:ahLst/>
            <a:cxnLst/>
            <a:rect l="l" t="t" r="r" b="b"/>
            <a:pathLst>
              <a:path w="2895225" h="2495157">
                <a:moveTo>
                  <a:pt x="2895224" y="0"/>
                </a:moveTo>
                <a:lnTo>
                  <a:pt x="0" y="0"/>
                </a:lnTo>
                <a:lnTo>
                  <a:pt x="0" y="2495157"/>
                </a:lnTo>
                <a:lnTo>
                  <a:pt x="2895224" y="2495157"/>
                </a:lnTo>
                <a:lnTo>
                  <a:pt x="289522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620" y="365125"/>
            <a:ext cx="8602345" cy="1325880"/>
          </a:xfrm>
        </p:spPr>
        <p:txBody>
          <a:bodyPr>
            <a:normAutofit/>
          </a:bodyPr>
          <a:p>
            <a:r>
              <a:rPr lang="vi-VN" altLang="en-US" sz="2780"/>
              <a:t>My topic: related to customer’s repurchase intention and learning from the reading paper following structure:</a:t>
            </a:r>
            <a:endParaRPr lang="vi-VN" altLang="en-US" sz="278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6750"/>
            <a:ext cx="10515600" cy="4240530"/>
          </a:xfrm>
        </p:spPr>
        <p:txBody>
          <a:bodyPr>
            <a:normAutofit lnSpcReduction="10000"/>
          </a:bodyPr>
          <a:p>
            <a:pPr marL="0" indent="0">
              <a:buNone/>
            </a:pPr>
            <a:endParaRPr lang="en-US"/>
          </a:p>
          <a:p>
            <a:r>
              <a:rPr lang="en-US"/>
              <a:t>1. Introduction</a:t>
            </a:r>
            <a:endParaRPr lang="en-US"/>
          </a:p>
          <a:p>
            <a:r>
              <a:rPr lang="en-US"/>
              <a:t>2. Literature review and hypotheses development</a:t>
            </a:r>
            <a:endParaRPr lang="en-US"/>
          </a:p>
          <a:p>
            <a:r>
              <a:rPr lang="en-US" b="1"/>
              <a:t>3. Research methodology</a:t>
            </a:r>
            <a:r>
              <a:rPr lang="vi-VN" altLang="en-US" b="1"/>
              <a:t>: exploratory factor analysis (EFA), confirmatory factor analysis (CFA)</a:t>
            </a:r>
            <a:endParaRPr lang="vi-VN" altLang="en-US" b="1"/>
          </a:p>
          <a:p>
            <a:r>
              <a:rPr lang="en-US"/>
              <a:t>4. Results</a:t>
            </a:r>
            <a:endParaRPr lang="en-US"/>
          </a:p>
          <a:p>
            <a:r>
              <a:rPr lang="en-US"/>
              <a:t>5. Discussion</a:t>
            </a:r>
            <a:endParaRPr lang="en-US"/>
          </a:p>
          <a:p>
            <a:r>
              <a:rPr lang="en-US"/>
              <a:t>6. Practical implications</a:t>
            </a:r>
            <a:endParaRPr lang="en-US"/>
          </a:p>
          <a:p>
            <a:r>
              <a:rPr lang="en-US"/>
              <a:t>7. Limitation, future research directions, and conclusion</a:t>
            </a:r>
            <a:endParaRPr lang="en-US"/>
          </a:p>
        </p:txBody>
      </p:sp>
      <p:sp>
        <p:nvSpPr>
          <p:cNvPr id="5" name="Freeform 2"/>
          <p:cNvSpPr/>
          <p:nvPr/>
        </p:nvSpPr>
        <p:spPr>
          <a:xfrm rot="-748915" flipH="1">
            <a:off x="-301203" y="84294"/>
            <a:ext cx="1930150" cy="1663438"/>
          </a:xfrm>
          <a:custGeom>
            <a:avLst/>
            <a:gdLst/>
            <a:ahLst/>
            <a:cxnLst/>
            <a:rect l="l" t="t" r="r" b="b"/>
            <a:pathLst>
              <a:path w="2895225" h="2495157">
                <a:moveTo>
                  <a:pt x="2895224" y="0"/>
                </a:moveTo>
                <a:lnTo>
                  <a:pt x="0" y="0"/>
                </a:lnTo>
                <a:lnTo>
                  <a:pt x="0" y="2495157"/>
                </a:lnTo>
                <a:lnTo>
                  <a:pt x="2895224" y="2495157"/>
                </a:lnTo>
                <a:lnTo>
                  <a:pt x="289522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0387965" y="5214865"/>
            <a:ext cx="1709506" cy="1643307"/>
          </a:xfrm>
          <a:custGeom>
            <a:avLst/>
            <a:gdLst/>
            <a:ahLst/>
            <a:cxnLst/>
            <a:rect l="l" t="t" r="r" b="b"/>
            <a:pathLst>
              <a:path w="2564259" h="2464960">
                <a:moveTo>
                  <a:pt x="0" y="0"/>
                </a:moveTo>
                <a:lnTo>
                  <a:pt x="2564259" y="0"/>
                </a:lnTo>
                <a:lnTo>
                  <a:pt x="2564259" y="2464960"/>
                </a:lnTo>
                <a:lnTo>
                  <a:pt x="0" y="24649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631</Words>
  <Application>WPS Presentation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Helvetica Neue</vt:lpstr>
      <vt:lpstr>Times New Roman</vt:lpstr>
      <vt:lpstr>Microsoft YaHei</vt:lpstr>
      <vt:lpstr>汉仪旗黑</vt:lpstr>
      <vt:lpstr>Arial Unicode MS</vt:lpstr>
      <vt:lpstr>Calibri</vt:lpstr>
      <vt:lpstr>宋体-简</vt:lpstr>
      <vt:lpstr>Office Theme</vt:lpstr>
      <vt:lpstr>Effects of logistics service quality and price fairness on customer repurchase intention: The moderating role of cross-border e-commerce experiences  Jounal: Journal of Retailing and Consumer Services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of logistics service quality and price fairness on customer repurchase intention: The moderating role of cross-border e-commerce experiences  Jounal: Journal of Retailing and Consumer Services</dc:title>
  <dc:creator>merridays</dc:creator>
  <cp:lastModifiedBy>merridays</cp:lastModifiedBy>
  <cp:revision>2</cp:revision>
  <dcterms:created xsi:type="dcterms:W3CDTF">2024-09-18T04:01:44Z</dcterms:created>
  <dcterms:modified xsi:type="dcterms:W3CDTF">2024-09-18T04:01:44Z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1033-5.7.1.8093</vt:lpwstr>
  </property>
</Properties>
</file>