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2"/>
  </p:notesMasterIdLst>
  <p:handoutMasterIdLst>
    <p:handoutMasterId r:id="rId13"/>
  </p:handoutMasterIdLst>
  <p:sldIdLst>
    <p:sldId id="317" r:id="rId5"/>
    <p:sldId id="307" r:id="rId6"/>
    <p:sldId id="308" r:id="rId7"/>
    <p:sldId id="318" r:id="rId8"/>
    <p:sldId id="278" r:id="rId9"/>
    <p:sldId id="319" r:id="rId10"/>
    <p:sldId id="32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36A58"/>
    <a:srgbClr val="505A47"/>
    <a:srgbClr val="D1D8B7"/>
    <a:srgbClr val="A09D79"/>
    <a:srgbClr val="AD5C4D"/>
    <a:srgbClr val="543E35"/>
    <a:srgbClr val="637700"/>
    <a:srgbClr val="FFF4ED"/>
    <a:srgbClr val="5E6A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405" autoAdjust="0"/>
  </p:normalViewPr>
  <p:slideViewPr>
    <p:cSldViewPr snapToGrid="0">
      <p:cViewPr varScale="1">
        <p:scale>
          <a:sx n="63" d="100"/>
          <a:sy n="63" d="100"/>
        </p:scale>
        <p:origin x="804" y="32"/>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9/18/2024</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9/18/2024</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2</a:t>
            </a:fld>
            <a:endParaRPr lang="en-US" noProof="0" dirty="0"/>
          </a:p>
        </p:txBody>
      </p:sp>
    </p:spTree>
    <p:extLst>
      <p:ext uri="{BB962C8B-B14F-4D97-AF65-F5344CB8AC3E}">
        <p14:creationId xmlns:p14="http://schemas.microsoft.com/office/powerpoint/2010/main" val="1467541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3</a:t>
            </a:fld>
            <a:endParaRPr lang="en-US" noProof="0" dirty="0"/>
          </a:p>
        </p:txBody>
      </p:sp>
    </p:spTree>
    <p:extLst>
      <p:ext uri="{BB962C8B-B14F-4D97-AF65-F5344CB8AC3E}">
        <p14:creationId xmlns:p14="http://schemas.microsoft.com/office/powerpoint/2010/main" val="1473721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5</a:t>
            </a:fld>
            <a:endParaRPr lang="en-US" noProof="0" dirty="0"/>
          </a:p>
        </p:txBody>
      </p:sp>
    </p:spTree>
    <p:extLst>
      <p:ext uri="{BB962C8B-B14F-4D97-AF65-F5344CB8AC3E}">
        <p14:creationId xmlns:p14="http://schemas.microsoft.com/office/powerpoint/2010/main" val="674091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US"/>
              <a:t>Click icon to add table</a:t>
            </a:r>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0" y="1515979"/>
            <a:ext cx="11276076" cy="3224464"/>
          </a:xfrm>
        </p:spPr>
        <p:txBody>
          <a:bodyPr anchor="ctr"/>
          <a:lstStyle/>
          <a:p>
            <a:r>
              <a:rPr lang="en-US" dirty="0">
                <a:latin typeface="Century" panose="02040604050505020304" pitchFamily="18" charset="0"/>
              </a:rPr>
              <a:t> A Study of The Link Between a Corporation's Financial Performance and Its Commitment to Ethics</a:t>
            </a:r>
            <a:br>
              <a:rPr lang="en-US" dirty="0">
                <a:latin typeface="Century" panose="02040604050505020304" pitchFamily="18" charset="0"/>
              </a:rPr>
            </a:br>
            <a:br>
              <a:rPr lang="en-US" dirty="0">
                <a:latin typeface="Century" panose="02040604050505020304" pitchFamily="18" charset="0"/>
              </a:rPr>
            </a:br>
            <a:r>
              <a:rPr lang="en-US" dirty="0">
                <a:latin typeface="Century" panose="02040604050505020304" pitchFamily="18" charset="0"/>
              </a:rPr>
              <a:t>		</a:t>
            </a:r>
          </a:p>
        </p:txBody>
      </p:sp>
      <p:sp>
        <p:nvSpPr>
          <p:cNvPr id="2" name="TextBox 1">
            <a:extLst>
              <a:ext uri="{FF2B5EF4-FFF2-40B4-BE49-F238E27FC236}">
                <a16:creationId xmlns:a16="http://schemas.microsoft.com/office/drawing/2014/main" id="{8B85DF4C-5BD1-F07B-0F93-43565C31FC0B}"/>
              </a:ext>
            </a:extLst>
          </p:cNvPr>
          <p:cNvSpPr txBox="1"/>
          <p:nvPr/>
        </p:nvSpPr>
        <p:spPr>
          <a:xfrm>
            <a:off x="8197516" y="5518485"/>
            <a:ext cx="3801979" cy="1200329"/>
          </a:xfrm>
          <a:prstGeom prst="rect">
            <a:avLst/>
          </a:prstGeom>
          <a:noFill/>
        </p:spPr>
        <p:txBody>
          <a:bodyPr wrap="square" rtlCol="0">
            <a:spAutoFit/>
          </a:bodyPr>
          <a:lstStyle/>
          <a:p>
            <a:r>
              <a:rPr lang="en-US" sz="3600" dirty="0" err="1">
                <a:latin typeface="Century" panose="02040604050505020304" pitchFamily="18" charset="0"/>
              </a:rPr>
              <a:t>aan</a:t>
            </a:r>
            <a:r>
              <a:rPr lang="en-US" sz="3600" dirty="0">
                <a:latin typeface="Century" panose="02040604050505020304" pitchFamily="18" charset="0"/>
              </a:rPr>
              <a:t> </a:t>
            </a:r>
            <a:r>
              <a:rPr lang="en-US" sz="3600" dirty="0" err="1">
                <a:latin typeface="Century" panose="02040604050505020304" pitchFamily="18" charset="0"/>
              </a:rPr>
              <a:t>digita</a:t>
            </a:r>
            <a:r>
              <a:rPr lang="en-US" sz="3600" dirty="0">
                <a:latin typeface="Century" panose="02040604050505020304" pitchFamily="18" charset="0"/>
              </a:rPr>
              <a:t> malik</a:t>
            </a:r>
            <a:br>
              <a:rPr lang="en-US" sz="3600" dirty="0">
                <a:latin typeface="Century" panose="02040604050505020304" pitchFamily="18" charset="0"/>
              </a:rPr>
            </a:br>
            <a:r>
              <a:rPr lang="en-US" sz="3600" dirty="0">
                <a:latin typeface="Century" panose="02040604050505020304" pitchFamily="18" charset="0"/>
              </a:rPr>
              <a:t>11304618</a:t>
            </a:r>
            <a:endParaRPr lang="en-US" sz="3600" dirty="0"/>
          </a:p>
        </p:txBody>
      </p:sp>
    </p:spTree>
    <p:extLst>
      <p:ext uri="{BB962C8B-B14F-4D97-AF65-F5344CB8AC3E}">
        <p14:creationId xmlns:p14="http://schemas.microsoft.com/office/powerpoint/2010/main" val="1338167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FF2265EF-3826-1104-134B-F81BD86288CF}"/>
              </a:ext>
            </a:extLst>
          </p:cNvPr>
          <p:cNvPicPr>
            <a:picLocks noGrp="1" noChangeAspect="1"/>
          </p:cNvPicPr>
          <p:nvPr>
            <p:ph idx="1"/>
          </p:nvPr>
        </p:nvPicPr>
        <p:blipFill>
          <a:blip r:embed="rId3"/>
          <a:stretch>
            <a:fillRect/>
          </a:stretch>
        </p:blipFill>
        <p:spPr>
          <a:xfrm>
            <a:off x="195597" y="181752"/>
            <a:ext cx="7417308" cy="4158915"/>
          </a:xfrm>
        </p:spPr>
      </p:pic>
      <p:pic>
        <p:nvPicPr>
          <p:cNvPr id="9" name="Picture 8">
            <a:extLst>
              <a:ext uri="{FF2B5EF4-FFF2-40B4-BE49-F238E27FC236}">
                <a16:creationId xmlns:a16="http://schemas.microsoft.com/office/drawing/2014/main" id="{5279748A-DA88-BCF2-4D6C-EEBC41FA450F}"/>
              </a:ext>
            </a:extLst>
          </p:cNvPr>
          <p:cNvPicPr>
            <a:picLocks noChangeAspect="1"/>
          </p:cNvPicPr>
          <p:nvPr/>
        </p:nvPicPr>
        <p:blipFill>
          <a:blip r:embed="rId4"/>
          <a:stretch>
            <a:fillRect/>
          </a:stretch>
        </p:blipFill>
        <p:spPr>
          <a:xfrm>
            <a:off x="4692205" y="2652413"/>
            <a:ext cx="7499795" cy="4023835"/>
          </a:xfrm>
          <a:prstGeom prst="rect">
            <a:avLst/>
          </a:prstGeom>
        </p:spPr>
      </p:pic>
    </p:spTree>
    <p:extLst>
      <p:ext uri="{BB962C8B-B14F-4D97-AF65-F5344CB8AC3E}">
        <p14:creationId xmlns:p14="http://schemas.microsoft.com/office/powerpoint/2010/main" val="586478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3EE45-3924-5A20-4FDE-7EA6BBEBD06F}"/>
              </a:ext>
            </a:extLst>
          </p:cNvPr>
          <p:cNvSpPr>
            <a:spLocks noGrp="1"/>
          </p:cNvSpPr>
          <p:nvPr>
            <p:ph type="title"/>
          </p:nvPr>
        </p:nvSpPr>
        <p:spPr>
          <a:xfrm>
            <a:off x="256674" y="208548"/>
            <a:ext cx="10090484" cy="1315453"/>
          </a:xfrm>
        </p:spPr>
        <p:txBody>
          <a:bodyPr/>
          <a:lstStyle/>
          <a:p>
            <a:pPr algn="ctr"/>
            <a:r>
              <a:rPr lang="en-US" dirty="0"/>
              <a:t>So why the article interesting?</a:t>
            </a:r>
          </a:p>
        </p:txBody>
      </p:sp>
      <p:sp>
        <p:nvSpPr>
          <p:cNvPr id="5" name="TextBox 4">
            <a:extLst>
              <a:ext uri="{FF2B5EF4-FFF2-40B4-BE49-F238E27FC236}">
                <a16:creationId xmlns:a16="http://schemas.microsoft.com/office/drawing/2014/main" id="{BE5D7CCF-2B62-B677-DD8C-63CCB92FB9C0}"/>
              </a:ext>
            </a:extLst>
          </p:cNvPr>
          <p:cNvSpPr txBox="1"/>
          <p:nvPr/>
        </p:nvSpPr>
        <p:spPr>
          <a:xfrm>
            <a:off x="256674" y="1164134"/>
            <a:ext cx="10924673" cy="5016758"/>
          </a:xfrm>
          <a:prstGeom prst="rect">
            <a:avLst/>
          </a:prstGeom>
          <a:noFill/>
        </p:spPr>
        <p:txBody>
          <a:bodyPr wrap="square" rtlCol="0">
            <a:spAutoFit/>
          </a:bodyPr>
          <a:lstStyle/>
          <a:p>
            <a:pPr algn="l"/>
            <a:endParaRPr lang="en-US" sz="2000" b="1" i="0" dirty="0">
              <a:solidFill>
                <a:srgbClr val="000000"/>
              </a:solidFill>
              <a:effectLst/>
              <a:latin typeface="Constantia" panose="02030602050306030303" pitchFamily="18" charset="0"/>
            </a:endParaRPr>
          </a:p>
          <a:p>
            <a:pPr algn="l"/>
            <a:r>
              <a:rPr lang="en-US" sz="2000" b="1" i="0" dirty="0">
                <a:solidFill>
                  <a:srgbClr val="000000"/>
                </a:solidFill>
                <a:effectLst/>
                <a:latin typeface="Constantia" panose="02030602050306030303" pitchFamily="18" charset="0"/>
              </a:rPr>
              <a:t>Unique Focus on Ethics and Financial Performance</a:t>
            </a:r>
            <a:r>
              <a:rPr lang="en-US" sz="2000" b="0" i="0" dirty="0">
                <a:solidFill>
                  <a:srgbClr val="000000"/>
                </a:solidFill>
                <a:effectLst/>
                <a:latin typeface="Constantia" panose="02030602050306030303" pitchFamily="18" charset="0"/>
              </a:rPr>
              <a:t>:</a:t>
            </a:r>
          </a:p>
          <a:p>
            <a:pPr algn="l"/>
            <a:r>
              <a:rPr lang="en-US" sz="2000" dirty="0">
                <a:solidFill>
                  <a:srgbClr val="000000"/>
                </a:solidFill>
                <a:latin typeface="Constantia" panose="02030602050306030303" pitchFamily="18" charset="0"/>
              </a:rPr>
              <a:t>	</a:t>
            </a:r>
            <a:r>
              <a:rPr lang="en-US" sz="2000" b="0" i="0" dirty="0">
                <a:solidFill>
                  <a:srgbClr val="000000"/>
                </a:solidFill>
                <a:effectLst/>
                <a:latin typeface="Constantia" panose="02030602050306030303" pitchFamily="18" charset="0"/>
              </a:rPr>
              <a:t> This article is notable for being the first study to directly connect a corporation's overall financial performance with its dedication to ethics within corporate governance. This relationship is important as it broadens the perspective from just social performance to encompass how ethical practices can impact financial results</a:t>
            </a:r>
          </a:p>
          <a:p>
            <a:pPr algn="l"/>
            <a:r>
              <a:rPr lang="en-US" sz="2000" b="1" i="0" dirty="0">
                <a:solidFill>
                  <a:srgbClr val="000000"/>
                </a:solidFill>
                <a:effectLst/>
                <a:latin typeface="Constantia" panose="02030602050306030303" pitchFamily="18" charset="0"/>
              </a:rPr>
              <a:t>Empirical Evidence</a:t>
            </a:r>
            <a:r>
              <a:rPr lang="en-US" sz="2000" b="0" i="0" dirty="0">
                <a:solidFill>
                  <a:srgbClr val="000000"/>
                </a:solidFill>
                <a:effectLst/>
                <a:latin typeface="Constantia" panose="02030602050306030303" pitchFamily="18" charset="0"/>
              </a:rPr>
              <a:t>: </a:t>
            </a:r>
          </a:p>
          <a:p>
            <a:pPr algn="l"/>
            <a:r>
              <a:rPr lang="en-US" sz="2000" b="0" i="0" dirty="0">
                <a:solidFill>
                  <a:srgbClr val="000000"/>
                </a:solidFill>
                <a:effectLst/>
                <a:latin typeface="Constantia" panose="02030602050306030303" pitchFamily="18" charset="0"/>
              </a:rPr>
              <a:t>	The study offers empirical evidence by examining 500 of the largest public corporations in the U.S. It reveals that 26.8% of these companies prioritize ethical behavior in their annual reports. This measurable data enhances the credibility of the findings and underscores the significance of ethics in business practices</a:t>
            </a:r>
          </a:p>
          <a:p>
            <a:pPr algn="l"/>
            <a:r>
              <a:rPr lang="en-US" sz="2000" b="1" i="0" dirty="0">
                <a:solidFill>
                  <a:srgbClr val="000000"/>
                </a:solidFill>
                <a:effectLst/>
                <a:latin typeface="Constantia" panose="02030602050306030303" pitchFamily="18" charset="0"/>
              </a:rPr>
              <a:t>Statistical Significance</a:t>
            </a:r>
            <a:r>
              <a:rPr lang="en-US" sz="2000" b="0" i="0" dirty="0">
                <a:solidFill>
                  <a:srgbClr val="000000"/>
                </a:solidFill>
                <a:effectLst/>
                <a:latin typeface="Constantia" panose="02030602050306030303" pitchFamily="18" charset="0"/>
              </a:rPr>
              <a:t>: </a:t>
            </a:r>
          </a:p>
          <a:p>
            <a:pPr algn="l"/>
            <a:r>
              <a:rPr lang="en-US" sz="2000" dirty="0">
                <a:solidFill>
                  <a:srgbClr val="000000"/>
                </a:solidFill>
                <a:latin typeface="Constantia" panose="02030602050306030303" pitchFamily="18" charset="0"/>
              </a:rPr>
              <a:t>	</a:t>
            </a:r>
            <a:r>
              <a:rPr lang="en-US" sz="2000" b="0" i="0" dirty="0">
                <a:solidFill>
                  <a:srgbClr val="000000"/>
                </a:solidFill>
                <a:effectLst/>
                <a:latin typeface="Constantia" panose="02030602050306030303" pitchFamily="18" charset="0"/>
              </a:rPr>
              <a:t>The research shows that corporations dedicated to ethical practices achieve better financial performance than those that aren't, with a significance level of p &lt; 0.005. This robust statistical evidence indicates that ethical commitments are not merely a moral decision but can also result in improved financial outcomes.</a:t>
            </a:r>
            <a:endParaRPr lang="en-US" sz="2000" dirty="0">
              <a:latin typeface="Constantia" panose="02030602050306030303" pitchFamily="18" charset="0"/>
            </a:endParaRPr>
          </a:p>
        </p:txBody>
      </p:sp>
    </p:spTree>
    <p:extLst>
      <p:ext uri="{BB962C8B-B14F-4D97-AF65-F5344CB8AC3E}">
        <p14:creationId xmlns:p14="http://schemas.microsoft.com/office/powerpoint/2010/main" val="2222324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3A5D170-A9F1-E392-8714-511D79B5CF78}"/>
              </a:ext>
            </a:extLst>
          </p:cNvPr>
          <p:cNvSpPr txBox="1"/>
          <p:nvPr/>
        </p:nvSpPr>
        <p:spPr>
          <a:xfrm>
            <a:off x="357352" y="1251782"/>
            <a:ext cx="11184408" cy="5847755"/>
          </a:xfrm>
          <a:prstGeom prst="rect">
            <a:avLst/>
          </a:prstGeom>
          <a:noFill/>
        </p:spPr>
        <p:txBody>
          <a:bodyPr wrap="square" rtlCol="0">
            <a:spAutoFit/>
          </a:bodyPr>
          <a:lstStyle/>
          <a:p>
            <a:pPr algn="l"/>
            <a:r>
              <a:rPr lang="en-US" sz="2200" b="1" i="0" dirty="0">
                <a:solidFill>
                  <a:srgbClr val="000000"/>
                </a:solidFill>
                <a:effectLst/>
                <a:latin typeface="Constantia" panose="02030602050306030303" pitchFamily="18" charset="0"/>
              </a:rPr>
              <a:t>Implications for Corporate Governance</a:t>
            </a:r>
            <a:r>
              <a:rPr lang="en-US" sz="2200" b="0" i="0" dirty="0">
                <a:solidFill>
                  <a:srgbClr val="000000"/>
                </a:solidFill>
                <a:effectLst/>
                <a:latin typeface="Constantia" panose="02030602050306030303" pitchFamily="18" charset="0"/>
              </a:rPr>
              <a:t>: </a:t>
            </a:r>
          </a:p>
          <a:p>
            <a:pPr algn="l"/>
            <a:r>
              <a:rPr lang="en-US" sz="2200" dirty="0">
                <a:solidFill>
                  <a:srgbClr val="000000"/>
                </a:solidFill>
                <a:latin typeface="Constantia" panose="02030602050306030303" pitchFamily="18" charset="0"/>
              </a:rPr>
              <a:t>	</a:t>
            </a:r>
            <a:r>
              <a:rPr lang="en-US" sz="2200" b="0" i="0" dirty="0">
                <a:solidFill>
                  <a:srgbClr val="000000"/>
                </a:solidFill>
                <a:effectLst/>
                <a:latin typeface="Constantia" panose="02030602050306030303" pitchFamily="18" charset="0"/>
              </a:rPr>
              <a:t>The findings urge corporations to embrace the principles of Social and Ethical Accounting, Auditing, and Reporting (SEAAR). This implies a practical use of the research, inspiring businesses to incorporate ethical considerations into their governance structures, potentially resulting in enhanced financial performance.</a:t>
            </a:r>
          </a:p>
          <a:p>
            <a:pPr algn="l"/>
            <a:r>
              <a:rPr lang="en-US" sz="2200" b="1" i="0" dirty="0">
                <a:solidFill>
                  <a:srgbClr val="000000"/>
                </a:solidFill>
                <a:effectLst/>
                <a:latin typeface="Constantia" panose="02030602050306030303" pitchFamily="18" charset="0"/>
              </a:rPr>
              <a:t>Relevance in Today's Business Environment</a:t>
            </a:r>
            <a:r>
              <a:rPr lang="en-US" sz="2200" b="0" i="0" dirty="0">
                <a:solidFill>
                  <a:srgbClr val="000000"/>
                </a:solidFill>
                <a:effectLst/>
                <a:latin typeface="Constantia" panose="02030602050306030303" pitchFamily="18" charset="0"/>
              </a:rPr>
              <a:t>: </a:t>
            </a:r>
          </a:p>
          <a:p>
            <a:pPr algn="l"/>
            <a:r>
              <a:rPr lang="en-US" sz="2200" dirty="0">
                <a:solidFill>
                  <a:srgbClr val="000000"/>
                </a:solidFill>
                <a:latin typeface="Constantia" panose="02030602050306030303" pitchFamily="18" charset="0"/>
              </a:rPr>
              <a:t>	In a time when corporate scandals and ethical violations are often spotlighted in the media, this article is especially pertinent. It offers a counter-narrative that highlights the advantages of ethical behavior, making it a timely addition to conversations about corporate responsibility and governance.</a:t>
            </a:r>
          </a:p>
          <a:p>
            <a:pPr algn="l"/>
            <a:r>
              <a:rPr lang="en-US" sz="2200" b="1" i="0" dirty="0">
                <a:solidFill>
                  <a:srgbClr val="000000"/>
                </a:solidFill>
                <a:effectLst/>
                <a:latin typeface="Constantia" panose="02030602050306030303" pitchFamily="18" charset="0"/>
              </a:rPr>
              <a:t>Encouragement for Future Research</a:t>
            </a:r>
            <a:r>
              <a:rPr lang="en-US" sz="2200" b="0" i="0" dirty="0">
                <a:solidFill>
                  <a:srgbClr val="000000"/>
                </a:solidFill>
                <a:effectLst/>
                <a:latin typeface="Constantia" panose="02030602050306030303" pitchFamily="18" charset="0"/>
              </a:rPr>
              <a:t>: </a:t>
            </a:r>
          </a:p>
          <a:p>
            <a:pPr algn="l"/>
            <a:r>
              <a:rPr lang="en-US" sz="2200" dirty="0">
                <a:solidFill>
                  <a:srgbClr val="000000"/>
                </a:solidFill>
                <a:latin typeface="Constantia" panose="02030602050306030303" pitchFamily="18" charset="0"/>
              </a:rPr>
              <a:t>	</a:t>
            </a:r>
            <a:r>
              <a:rPr lang="en-US" sz="2200" b="0" i="0" dirty="0">
                <a:solidFill>
                  <a:srgbClr val="000000"/>
                </a:solidFill>
                <a:effectLst/>
                <a:latin typeface="Constantia" panose="02030602050306030303" pitchFamily="18" charset="0"/>
              </a:rPr>
              <a:t>By connecting ethics to financial performance, the study paves the way for further research in this field. It encourages scholars and practitioners to investigate how ethical practices can be systematically woven into business strategies for sustained success. Overall, this article is intriguing as it merges ethical considerations with financial outcomes, offering a new perspective that could impact both academic research and practical business approaches.</a:t>
            </a:r>
            <a:endParaRPr lang="en-US" sz="2200" dirty="0">
              <a:latin typeface="Constantia" panose="02030602050306030303" pitchFamily="18" charset="0"/>
            </a:endParaRPr>
          </a:p>
        </p:txBody>
      </p:sp>
      <p:sp>
        <p:nvSpPr>
          <p:cNvPr id="6" name="TextBox 5">
            <a:extLst>
              <a:ext uri="{FF2B5EF4-FFF2-40B4-BE49-F238E27FC236}">
                <a16:creationId xmlns:a16="http://schemas.microsoft.com/office/drawing/2014/main" id="{054F4392-E662-93E2-153D-A28F4B3D3BAB}"/>
              </a:ext>
            </a:extLst>
          </p:cNvPr>
          <p:cNvSpPr txBox="1"/>
          <p:nvPr/>
        </p:nvSpPr>
        <p:spPr>
          <a:xfrm>
            <a:off x="660400" y="97018"/>
            <a:ext cx="2072640" cy="584775"/>
          </a:xfrm>
          <a:prstGeom prst="rect">
            <a:avLst/>
          </a:prstGeom>
          <a:noFill/>
        </p:spPr>
        <p:txBody>
          <a:bodyPr wrap="square" rtlCol="0">
            <a:spAutoFit/>
          </a:bodyPr>
          <a:lstStyle/>
          <a:p>
            <a:r>
              <a:rPr lang="en-US" sz="3200" b="1" dirty="0">
                <a:latin typeface="Aharoni" panose="02010803020104030203" pitchFamily="2" charset="-79"/>
                <a:cs typeface="Aharoni" panose="02010803020104030203" pitchFamily="2" charset="-79"/>
              </a:rPr>
              <a:t>Next . . .</a:t>
            </a:r>
          </a:p>
        </p:txBody>
      </p:sp>
    </p:spTree>
    <p:extLst>
      <p:ext uri="{BB962C8B-B14F-4D97-AF65-F5344CB8AC3E}">
        <p14:creationId xmlns:p14="http://schemas.microsoft.com/office/powerpoint/2010/main" val="3838060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377AF6-2477-81EC-D1BC-43FD72DF18F6}"/>
              </a:ext>
            </a:extLst>
          </p:cNvPr>
          <p:cNvSpPr>
            <a:spLocks noGrp="1"/>
          </p:cNvSpPr>
          <p:nvPr>
            <p:ph type="title"/>
          </p:nvPr>
        </p:nvSpPr>
        <p:spPr>
          <a:xfrm>
            <a:off x="568960" y="223520"/>
            <a:ext cx="11145520" cy="985520"/>
          </a:xfrm>
        </p:spPr>
        <p:txBody>
          <a:bodyPr anchor="b"/>
          <a:lstStyle/>
          <a:p>
            <a:pPr algn="ctr"/>
            <a:r>
              <a:rPr lang="en-US" sz="3600" dirty="0"/>
              <a:t>Writing a research paper based on this article  </a:t>
            </a:r>
          </a:p>
        </p:txBody>
      </p:sp>
      <p:sp>
        <p:nvSpPr>
          <p:cNvPr id="8" name="TextBox 7">
            <a:extLst>
              <a:ext uri="{FF2B5EF4-FFF2-40B4-BE49-F238E27FC236}">
                <a16:creationId xmlns:a16="http://schemas.microsoft.com/office/drawing/2014/main" id="{4F33348D-5AA8-F649-F340-3917BDC59B34}"/>
              </a:ext>
            </a:extLst>
          </p:cNvPr>
          <p:cNvSpPr txBox="1"/>
          <p:nvPr/>
        </p:nvSpPr>
        <p:spPr>
          <a:xfrm>
            <a:off x="762000" y="1432560"/>
            <a:ext cx="10952480" cy="4801314"/>
          </a:xfrm>
          <a:prstGeom prst="rect">
            <a:avLst/>
          </a:prstGeom>
          <a:noFill/>
        </p:spPr>
        <p:txBody>
          <a:bodyPr wrap="square" rtlCol="0">
            <a:spAutoFit/>
          </a:bodyPr>
          <a:lstStyle/>
          <a:p>
            <a:r>
              <a:rPr lang="en-US" b="1" dirty="0">
                <a:solidFill>
                  <a:srgbClr val="000000"/>
                </a:solidFill>
                <a:latin typeface="+mj-lt"/>
              </a:rPr>
              <a:t>Introduction </a:t>
            </a:r>
          </a:p>
          <a:p>
            <a:r>
              <a:rPr lang="en-US" dirty="0">
                <a:solidFill>
                  <a:srgbClr val="000000"/>
                </a:solidFill>
                <a:latin typeface="+mj-lt"/>
              </a:rPr>
              <a:t>	I would begin by clearly defining the research objective, which would involve examining the relationship between corporate financial performance and ethical commitment. This aligns with the article's findings, indicating that companies prioritizing ethics tend to perform better financially.</a:t>
            </a:r>
          </a:p>
          <a:p>
            <a:endParaRPr lang="en-US" dirty="0">
              <a:solidFill>
                <a:srgbClr val="000000"/>
              </a:solidFill>
              <a:latin typeface="+mj-lt"/>
            </a:endParaRPr>
          </a:p>
          <a:p>
            <a:r>
              <a:rPr lang="en-US" b="1" dirty="0">
                <a:solidFill>
                  <a:srgbClr val="000000"/>
                </a:solidFill>
                <a:latin typeface="+mj-lt"/>
              </a:rPr>
              <a:t>Literature Review</a:t>
            </a:r>
          </a:p>
          <a:p>
            <a:r>
              <a:rPr lang="en-US" dirty="0">
                <a:solidFill>
                  <a:srgbClr val="000000"/>
                </a:solidFill>
                <a:latin typeface="+mj-lt"/>
              </a:rPr>
              <a:t>	Next, I would conduct a literature review to compile relevant prior research on corporate social and ethical performance and its effects on financial outcomes. This would provide context and strengthen my arguments.</a:t>
            </a:r>
          </a:p>
          <a:p>
            <a:endParaRPr lang="en-US" dirty="0">
              <a:solidFill>
                <a:srgbClr val="000000"/>
              </a:solidFill>
              <a:latin typeface="+mj-lt"/>
            </a:endParaRPr>
          </a:p>
          <a:p>
            <a:r>
              <a:rPr lang="en-US" b="1" dirty="0">
                <a:solidFill>
                  <a:srgbClr val="000000"/>
                </a:solidFill>
                <a:latin typeface="+mj-lt"/>
              </a:rPr>
              <a:t>Methodology</a:t>
            </a:r>
          </a:p>
          <a:p>
            <a:r>
              <a:rPr lang="en-US" dirty="0">
                <a:solidFill>
                  <a:srgbClr val="000000"/>
                </a:solidFill>
                <a:latin typeface="+mj-lt"/>
              </a:rPr>
              <a:t>	I would develop a methodology that incorporates data analysis from corporate annual reports, similar to the approach taken in this article, which identifies that 26.8% of the 500 largest U.S. public corporations prioritize ethical behavior. Additionally, I would consider using the same financial performance metrics as those in the Business Week rankings.</a:t>
            </a:r>
          </a:p>
          <a:p>
            <a:endParaRPr lang="en-US" dirty="0">
              <a:solidFill>
                <a:srgbClr val="000000"/>
              </a:solidFill>
              <a:latin typeface="+mj-lt"/>
            </a:endParaRPr>
          </a:p>
        </p:txBody>
      </p:sp>
    </p:spTree>
    <p:extLst>
      <p:ext uri="{BB962C8B-B14F-4D97-AF65-F5344CB8AC3E}">
        <p14:creationId xmlns:p14="http://schemas.microsoft.com/office/powerpoint/2010/main" val="520000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E747520-DE27-38EF-EF66-05C7F5D6F2CA}"/>
              </a:ext>
            </a:extLst>
          </p:cNvPr>
          <p:cNvSpPr txBox="1"/>
          <p:nvPr/>
        </p:nvSpPr>
        <p:spPr>
          <a:xfrm>
            <a:off x="589280" y="335845"/>
            <a:ext cx="10647680" cy="5909310"/>
          </a:xfrm>
          <a:prstGeom prst="rect">
            <a:avLst/>
          </a:prstGeom>
          <a:noFill/>
        </p:spPr>
        <p:txBody>
          <a:bodyPr wrap="square" rtlCol="0">
            <a:spAutoFit/>
          </a:bodyPr>
          <a:lstStyle/>
          <a:p>
            <a:r>
              <a:rPr lang="en-US" b="1" dirty="0">
                <a:solidFill>
                  <a:srgbClr val="000000"/>
                </a:solidFill>
                <a:latin typeface="+mj-lt"/>
              </a:rPr>
              <a:t>Data Collection</a:t>
            </a:r>
          </a:p>
          <a:p>
            <a:r>
              <a:rPr lang="en-US" dirty="0">
                <a:solidFill>
                  <a:srgbClr val="000000"/>
                </a:solidFill>
                <a:latin typeface="+mj-lt"/>
              </a:rPr>
              <a:t>	I would gather data from annual reports and other sources to assess corporate ethical commitments and their financial performance, including both quantitative and qualitative information.</a:t>
            </a:r>
          </a:p>
          <a:p>
            <a:endParaRPr lang="en-US" dirty="0">
              <a:solidFill>
                <a:srgbClr val="000000"/>
              </a:solidFill>
              <a:latin typeface="+mj-lt"/>
            </a:endParaRPr>
          </a:p>
          <a:p>
            <a:r>
              <a:rPr lang="en-US" b="1" dirty="0">
                <a:solidFill>
                  <a:srgbClr val="000000"/>
                </a:solidFill>
                <a:latin typeface="+mj-lt"/>
              </a:rPr>
              <a:t>Data Analysis</a:t>
            </a:r>
          </a:p>
          <a:p>
            <a:r>
              <a:rPr lang="en-US" dirty="0">
                <a:solidFill>
                  <a:srgbClr val="000000"/>
                </a:solidFill>
                <a:latin typeface="+mj-lt"/>
              </a:rPr>
              <a:t>	I would analyze the collected data to identify any significant relationship between ethical commitment and financial performance, employing appropriate statistical techniques. The article suggests a significant link at a p-value of &lt; 0.005.</a:t>
            </a:r>
          </a:p>
          <a:p>
            <a:endParaRPr lang="en-US" dirty="0">
              <a:solidFill>
                <a:srgbClr val="000000"/>
              </a:solidFill>
              <a:latin typeface="+mj-lt"/>
            </a:endParaRPr>
          </a:p>
          <a:p>
            <a:r>
              <a:rPr lang="en-US" b="1" dirty="0">
                <a:solidFill>
                  <a:srgbClr val="000000"/>
                </a:solidFill>
                <a:latin typeface="+mj-lt"/>
              </a:rPr>
              <a:t>Discussion and Implications</a:t>
            </a:r>
          </a:p>
          <a:p>
            <a:r>
              <a:rPr lang="en-US" dirty="0">
                <a:solidFill>
                  <a:srgbClr val="000000"/>
                </a:solidFill>
                <a:latin typeface="+mj-lt"/>
              </a:rPr>
              <a:t>	I would discuss my findings in relation to existing literature and outline the implications for corporations and stakeholders. I would also emphasize the importance of the principles of Social and Ethical Accounting, Auditing, and Reporting (SEAAR) as highlighted in the article.</a:t>
            </a:r>
          </a:p>
          <a:p>
            <a:endParaRPr lang="en-US" dirty="0">
              <a:solidFill>
                <a:srgbClr val="000000"/>
              </a:solidFill>
              <a:latin typeface="+mj-lt"/>
            </a:endParaRPr>
          </a:p>
          <a:p>
            <a:r>
              <a:rPr lang="en-US" b="1" dirty="0">
                <a:solidFill>
                  <a:srgbClr val="000000"/>
                </a:solidFill>
                <a:latin typeface="+mj-lt"/>
              </a:rPr>
              <a:t>Conclusion</a:t>
            </a:r>
          </a:p>
          <a:p>
            <a:r>
              <a:rPr lang="en-US" dirty="0">
                <a:solidFill>
                  <a:srgbClr val="000000"/>
                </a:solidFill>
                <a:latin typeface="+mj-lt"/>
              </a:rPr>
              <a:t>	Finally, I would summarize the key findings and offer recommendations for future research and corporate practices. By following this framework, I aim to produce a thorough research paper that enhances the understanding of the connection between ethics and corporate financial performance.</a:t>
            </a:r>
          </a:p>
          <a:p>
            <a:endParaRPr lang="en-US" dirty="0">
              <a:solidFill>
                <a:srgbClr val="000000"/>
              </a:solidFill>
              <a:latin typeface="+mj-lt"/>
            </a:endParaRPr>
          </a:p>
        </p:txBody>
      </p:sp>
    </p:spTree>
    <p:extLst>
      <p:ext uri="{BB962C8B-B14F-4D97-AF65-F5344CB8AC3E}">
        <p14:creationId xmlns:p14="http://schemas.microsoft.com/office/powerpoint/2010/main" val="2539898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EEA02-B615-3A1F-1644-2427BD6122A0}"/>
              </a:ext>
            </a:extLst>
          </p:cNvPr>
          <p:cNvSpPr>
            <a:spLocks noGrp="1"/>
          </p:cNvSpPr>
          <p:nvPr>
            <p:ph type="title"/>
          </p:nvPr>
        </p:nvSpPr>
        <p:spPr>
          <a:xfrm>
            <a:off x="1646205" y="2712720"/>
            <a:ext cx="8899589" cy="876808"/>
          </a:xfrm>
        </p:spPr>
        <p:txBody>
          <a:bodyPr/>
          <a:lstStyle/>
          <a:p>
            <a:pPr algn="ctr"/>
            <a:r>
              <a:rPr lang="en-US" b="1" dirty="0"/>
              <a:t>THANKYOU </a:t>
            </a:r>
            <a:r>
              <a:rPr lang="en-US" b="1" dirty="0">
                <a:sym typeface="Wingdings" panose="05000000000000000000" pitchFamily="2" charset="2"/>
              </a:rPr>
              <a:t></a:t>
            </a:r>
            <a:endParaRPr lang="en-US" b="1" dirty="0"/>
          </a:p>
        </p:txBody>
      </p:sp>
    </p:spTree>
    <p:extLst>
      <p:ext uri="{BB962C8B-B14F-4D97-AF65-F5344CB8AC3E}">
        <p14:creationId xmlns:p14="http://schemas.microsoft.com/office/powerpoint/2010/main" val="2379067347"/>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DF9CEC-52C2-4D14-B2F5-11176002A8B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249AD37-9510-4A2D-B790-12C439A83F93}">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{CF6CE094-CBE6-41F1-847B-60E0DF7CD0C1}tf11964407_win32</Template>
  <TotalTime>69</TotalTime>
  <Words>714</Words>
  <Application>Microsoft Office PowerPoint</Application>
  <PresentationFormat>Widescreen</PresentationFormat>
  <Paragraphs>42</Paragraphs>
  <Slides>7</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Aharoni</vt:lpstr>
      <vt:lpstr>Arial</vt:lpstr>
      <vt:lpstr>Calibri</vt:lpstr>
      <vt:lpstr>Century</vt:lpstr>
      <vt:lpstr>Constantia</vt:lpstr>
      <vt:lpstr>Courier New</vt:lpstr>
      <vt:lpstr>Gill Sans Nova Light</vt:lpstr>
      <vt:lpstr>Sagona Book</vt:lpstr>
      <vt:lpstr>Wingdings</vt:lpstr>
      <vt:lpstr>Custom</vt:lpstr>
      <vt:lpstr> A Study of The Link Between a Corporation's Financial Performance and Its Commitment to Ethics    </vt:lpstr>
      <vt:lpstr>PowerPoint Presentation</vt:lpstr>
      <vt:lpstr>So why the article interesting?</vt:lpstr>
      <vt:lpstr>PowerPoint Presentation</vt:lpstr>
      <vt:lpstr>Writing a research paper based on this article  </vt:lpstr>
      <vt:lpstr>PowerPoint Presentation</vt:lpstr>
      <vt:lpstr>THANKYOU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Tharmizi Junaid</dc:creator>
  <cp:lastModifiedBy>Tharmizi Junaid</cp:lastModifiedBy>
  <cp:revision>1</cp:revision>
  <dcterms:created xsi:type="dcterms:W3CDTF">2024-09-18T13:00:51Z</dcterms:created>
  <dcterms:modified xsi:type="dcterms:W3CDTF">2024-09-18T14:09:53Z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