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35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3">
        <a:schemeClr val="bg1"/>
      </p:bgRef>
    </p:bg>
    <p:spTree>
      <p:nvGrpSpPr>
        <p:cNvPr id="1" name=""/>
        <p:cNvGrpSpPr/>
        <p:nvPr/>
      </p:nvGrpSpPr>
      <p:grpSpPr>
        <a:xfrm>
          <a:off x="0" y="0"/>
          <a:ext cx="0" cy="0"/>
          <a:chOff x="0" y="0"/>
          <a:chExt cx="0" cy="0"/>
        </a:xfrm>
      </p:grpSpPr>
      <p:sp>
        <p:nvSpPr>
          <p:cNvPr id="12" name="矩形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圓角矩形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副標題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p:txBody>
          <a:bodyPr/>
          <a:lstStyle/>
          <a:p>
            <a:fld id="{6B396514-FAE9-4108-A0E7-010EEE7A7B57}" type="datetimeFigureOut">
              <a:rPr lang="zh-TW" altLang="en-US" smtClean="0"/>
              <a:t>2019/2/21</a:t>
            </a:fld>
            <a:endParaRPr lang="zh-TW" altLang="en-US"/>
          </a:p>
        </p:txBody>
      </p:sp>
      <p:sp>
        <p:nvSpPr>
          <p:cNvPr id="17" name="頁尾版面配置區 16"/>
          <p:cNvSpPr>
            <a:spLocks noGrp="1"/>
          </p:cNvSpPr>
          <p:nvPr>
            <p:ph type="ftr" sz="quarter" idx="11"/>
          </p:nvPr>
        </p:nvSpPr>
        <p:spPr/>
        <p:txBody>
          <a:bodyPr/>
          <a:lstStyle/>
          <a:p>
            <a:endParaRPr lang="zh-TW" altLang="en-US"/>
          </a:p>
        </p:txBody>
      </p:sp>
      <p:sp>
        <p:nvSpPr>
          <p:cNvPr id="29" name="投影片編號版面配置區 28"/>
          <p:cNvSpPr>
            <a:spLocks noGrp="1"/>
          </p:cNvSpPr>
          <p:nvPr>
            <p:ph type="sldNum" sz="quarter" idx="12"/>
          </p:nvPr>
        </p:nvSpPr>
        <p:spPr/>
        <p:txBody>
          <a:bodyPr lIns="0" tIns="0" rIns="0" bIns="0">
            <a:noAutofit/>
          </a:bodyPr>
          <a:lstStyle>
            <a:lvl1pPr>
              <a:defRPr sz="1400">
                <a:solidFill>
                  <a:srgbClr val="FFFFFF"/>
                </a:solidFill>
              </a:defRPr>
            </a:lvl1pPr>
          </a:lstStyle>
          <a:p>
            <a:fld id="{6522CCD0-4F7F-47EB-90BB-2C4350422B3D}" type="slidenum">
              <a:rPr lang="zh-TW" altLang="en-US" smtClean="0"/>
              <a:t>‹#›</a:t>
            </a:fld>
            <a:endParaRPr lang="zh-TW" altLang="en-US"/>
          </a:p>
        </p:txBody>
      </p:sp>
      <p:sp>
        <p:nvSpPr>
          <p:cNvPr id="7" name="矩形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標題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zh-TW" altLang="en-US" smtClean="0"/>
              <a:t>按一下以編輯母片標題樣式</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6B396514-FAE9-4108-A0E7-010EEE7A7B57}" type="datetimeFigureOut">
              <a:rPr lang="zh-TW" altLang="en-US" smtClean="0"/>
              <a:t>2019/2/21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522CCD0-4F7F-47EB-90BB-2C4350422B3D}"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41"/>
            <a:ext cx="201168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914400" y="274640"/>
            <a:ext cx="55626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6B396514-FAE9-4108-A0E7-010EEE7A7B57}" type="datetimeFigureOut">
              <a:rPr lang="zh-TW" altLang="en-US" smtClean="0"/>
              <a:t>2019/2/21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522CCD0-4F7F-47EB-90BB-2C4350422B3D}"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4" name="日期版面配置區 3"/>
          <p:cNvSpPr>
            <a:spLocks noGrp="1"/>
          </p:cNvSpPr>
          <p:nvPr>
            <p:ph type="dt" sz="half" idx="10"/>
          </p:nvPr>
        </p:nvSpPr>
        <p:spPr/>
        <p:txBody>
          <a:bodyPr/>
          <a:lstStyle/>
          <a:p>
            <a:fld id="{6B396514-FAE9-4108-A0E7-010EEE7A7B57}" type="datetimeFigureOut">
              <a:rPr lang="zh-TW" altLang="en-US" smtClean="0"/>
              <a:t>2019/2/21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522CCD0-4F7F-47EB-90BB-2C4350422B3D}" type="slidenum">
              <a:rPr lang="zh-TW" altLang="en-US" smtClean="0"/>
              <a:t>‹#›</a:t>
            </a:fld>
            <a:endParaRPr lang="zh-TW" altLang="en-US"/>
          </a:p>
        </p:txBody>
      </p:sp>
      <p:sp>
        <p:nvSpPr>
          <p:cNvPr id="8" name="內容版面配置區 7"/>
          <p:cNvSpPr>
            <a:spLocks noGrp="1"/>
          </p:cNvSpPr>
          <p:nvPr>
            <p:ph sz="quarter" idx="1"/>
          </p:nvPr>
        </p:nvSpPr>
        <p:spPr>
          <a:xfrm>
            <a:off x="914400" y="1447800"/>
            <a:ext cx="7772400" cy="45720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Ref idx="1003">
        <a:schemeClr val="bg1"/>
      </p:bgRef>
    </p:bg>
    <p:spTree>
      <p:nvGrpSpPr>
        <p:cNvPr id="1" name=""/>
        <p:cNvGrpSpPr/>
        <p:nvPr/>
      </p:nvGrpSpPr>
      <p:grpSpPr>
        <a:xfrm>
          <a:off x="0" y="0"/>
          <a:ext cx="0" cy="0"/>
          <a:chOff x="0" y="0"/>
          <a:chExt cx="0" cy="0"/>
        </a:xfrm>
      </p:grpSpPr>
      <p:sp>
        <p:nvSpPr>
          <p:cNvPr id="11" name="矩形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圓角矩形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722313" y="952500"/>
            <a:ext cx="7772400" cy="1362075"/>
          </a:xfrm>
        </p:spPr>
        <p:txBody>
          <a:bodyPr anchor="b" anchorCtr="0"/>
          <a:lstStyle>
            <a:lvl1pPr algn="l">
              <a:buNone/>
              <a:defRPr sz="4000" b="0" cap="none"/>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p>
            <a:fld id="{6B396514-FAE9-4108-A0E7-010EEE7A7B57}" type="datetimeFigureOut">
              <a:rPr lang="zh-TW" altLang="en-US" smtClean="0"/>
              <a:t>2019/2/21</a:t>
            </a:fld>
            <a:endParaRPr lang="zh-TW" altLang="en-US"/>
          </a:p>
        </p:txBody>
      </p:sp>
      <p:sp>
        <p:nvSpPr>
          <p:cNvPr id="5" name="頁尾版面配置區 4"/>
          <p:cNvSpPr>
            <a:spLocks noGrp="1"/>
          </p:cNvSpPr>
          <p:nvPr>
            <p:ph type="ftr" sz="quarter" idx="11"/>
          </p:nvPr>
        </p:nvSpPr>
        <p:spPr>
          <a:xfrm>
            <a:off x="800100" y="6172200"/>
            <a:ext cx="4000500" cy="457200"/>
          </a:xfrm>
        </p:spPr>
        <p:txBody>
          <a:bodyPr/>
          <a:lstStyle/>
          <a:p>
            <a:endParaRPr lang="zh-TW" altLang="en-US"/>
          </a:p>
        </p:txBody>
      </p:sp>
      <p:sp>
        <p:nvSpPr>
          <p:cNvPr id="7" name="矩形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投影片編號版面配置區 5"/>
          <p:cNvSpPr>
            <a:spLocks noGrp="1"/>
          </p:cNvSpPr>
          <p:nvPr>
            <p:ph type="sldNum" sz="quarter" idx="12"/>
          </p:nvPr>
        </p:nvSpPr>
        <p:spPr>
          <a:xfrm>
            <a:off x="146304" y="6208776"/>
            <a:ext cx="457200" cy="457200"/>
          </a:xfrm>
        </p:spPr>
        <p:txBody>
          <a:bodyPr/>
          <a:lstStyle/>
          <a:p>
            <a:fld id="{6522CCD0-4F7F-47EB-90BB-2C4350422B3D}" type="slidenum">
              <a:rPr lang="zh-TW" altLang="en-US" smtClean="0"/>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p>
            <a:fld id="{6B396514-FAE9-4108-A0E7-010EEE7A7B57}" type="datetimeFigureOut">
              <a:rPr lang="zh-TW" altLang="en-US" smtClean="0"/>
              <a:t>2019/2/21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522CCD0-4F7F-47EB-90BB-2C4350422B3D}" type="slidenum">
              <a:rPr lang="zh-TW" altLang="en-US" smtClean="0"/>
              <a:t>‹#›</a:t>
            </a:fld>
            <a:endParaRPr lang="zh-TW" altLang="en-US"/>
          </a:p>
        </p:txBody>
      </p:sp>
      <p:sp>
        <p:nvSpPr>
          <p:cNvPr id="9" name="內容版面配置區 8"/>
          <p:cNvSpPr>
            <a:spLocks noGrp="1"/>
          </p:cNvSpPr>
          <p:nvPr>
            <p:ph sz="quarter" idx="1"/>
          </p:nvPr>
        </p:nvSpPr>
        <p:spPr>
          <a:xfrm>
            <a:off x="914400" y="1447800"/>
            <a:ext cx="3749040" cy="45720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1" name="內容版面配置區 10"/>
          <p:cNvSpPr>
            <a:spLocks noGrp="1"/>
          </p:cNvSpPr>
          <p:nvPr>
            <p:ph sz="quarter" idx="2"/>
          </p:nvPr>
        </p:nvSpPr>
        <p:spPr>
          <a:xfrm>
            <a:off x="4933950" y="1447800"/>
            <a:ext cx="3749040" cy="45720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914400" y="273050"/>
            <a:ext cx="7772400" cy="1143000"/>
          </a:xfrm>
        </p:spPr>
        <p:txBody>
          <a:bodyPr anchor="b" anchorCtr="0"/>
          <a:lstStyle>
            <a:lvl1pPr>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7" name="日期版面配置區 6"/>
          <p:cNvSpPr>
            <a:spLocks noGrp="1"/>
          </p:cNvSpPr>
          <p:nvPr>
            <p:ph type="dt" sz="half" idx="10"/>
          </p:nvPr>
        </p:nvSpPr>
        <p:spPr/>
        <p:txBody>
          <a:bodyPr/>
          <a:lstStyle/>
          <a:p>
            <a:fld id="{6B396514-FAE9-4108-A0E7-010EEE7A7B57}" type="datetimeFigureOut">
              <a:rPr lang="zh-TW" altLang="en-US" smtClean="0"/>
              <a:t>2019/2/21</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6522CCD0-4F7F-47EB-90BB-2C4350422B3D}" type="slidenum">
              <a:rPr lang="zh-TW" altLang="en-US" smtClean="0"/>
              <a:t>‹#›</a:t>
            </a:fld>
            <a:endParaRPr lang="zh-TW" altLang="en-US"/>
          </a:p>
        </p:txBody>
      </p:sp>
      <p:sp>
        <p:nvSpPr>
          <p:cNvPr id="11" name="內容版面配置區 10"/>
          <p:cNvSpPr>
            <a:spLocks noGrp="1"/>
          </p:cNvSpPr>
          <p:nvPr>
            <p:ph sz="half" idx="2"/>
          </p:nvPr>
        </p:nvSpPr>
        <p:spPr>
          <a:xfrm>
            <a:off x="914400" y="2247900"/>
            <a:ext cx="3733800" cy="38862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4"/>
          </p:nvPr>
        </p:nvSpPr>
        <p:spPr>
          <a:xfrm>
            <a:off x="4953000" y="2247900"/>
            <a:ext cx="3733800" cy="38862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6B396514-FAE9-4108-A0E7-010EEE7A7B57}" type="datetimeFigureOut">
              <a:rPr lang="zh-TW" altLang="en-US" smtClean="0"/>
              <a:t>2019/2/21</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6522CCD0-4F7F-47EB-90BB-2C4350422B3D}"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6B396514-FAE9-4108-A0E7-010EEE7A7B57}" type="datetimeFigureOut">
              <a:rPr lang="zh-TW" altLang="en-US" smtClean="0"/>
              <a:t>2019/2/21</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6522CCD0-4F7F-47EB-90BB-2C4350422B3D}"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8" name="矩形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圓角矩形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914400" y="273050"/>
            <a:ext cx="7772400" cy="1143000"/>
          </a:xfrm>
        </p:spPr>
        <p:txBody>
          <a:bodyPr anchor="b" anchorCtr="0"/>
          <a:lstStyle>
            <a:lvl1pPr algn="l">
              <a:buNone/>
              <a:defRPr sz="4000" b="0"/>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fld id="{6B396514-FAE9-4108-A0E7-010EEE7A7B57}" type="datetimeFigureOut">
              <a:rPr lang="zh-TW" altLang="en-US" smtClean="0"/>
              <a:t>2019/2/21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522CCD0-4F7F-47EB-90BB-2C4350422B3D}" type="slidenum">
              <a:rPr lang="zh-TW" altLang="en-US" smtClean="0"/>
              <a:t>‹#›</a:t>
            </a:fld>
            <a:endParaRPr lang="zh-TW" altLang="en-US"/>
          </a:p>
        </p:txBody>
      </p:sp>
      <p:sp>
        <p:nvSpPr>
          <p:cNvPr id="11" name="內容版面配置區 10"/>
          <p:cNvSpPr>
            <a:spLocks noGrp="1"/>
          </p:cNvSpPr>
          <p:nvPr>
            <p:ph sz="quarter" idx="1"/>
          </p:nvPr>
        </p:nvSpPr>
        <p:spPr>
          <a:xfrm>
            <a:off x="2971800" y="1600200"/>
            <a:ext cx="5715000" cy="44958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zh-TW" altLang="en-US" smtClean="0"/>
              <a:t>按一下以編輯母片標題樣式</a:t>
            </a:r>
            <a:endParaRPr kumimoji="0" lang="en-US"/>
          </a:p>
        </p:txBody>
      </p:sp>
      <p:sp>
        <p:nvSpPr>
          <p:cNvPr id="4" name="文字版面配置區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fld id="{6B396514-FAE9-4108-A0E7-010EEE7A7B57}" type="datetimeFigureOut">
              <a:rPr lang="zh-TW" altLang="en-US" smtClean="0"/>
              <a:t>2019/2/21</a:t>
            </a:fld>
            <a:endParaRPr lang="zh-TW" altLang="en-US"/>
          </a:p>
        </p:txBody>
      </p:sp>
      <p:sp>
        <p:nvSpPr>
          <p:cNvPr id="6" name="頁尾版面配置區 5"/>
          <p:cNvSpPr>
            <a:spLocks noGrp="1"/>
          </p:cNvSpPr>
          <p:nvPr>
            <p:ph type="ftr" sz="quarter" idx="11"/>
          </p:nvPr>
        </p:nvSpPr>
        <p:spPr>
          <a:xfrm>
            <a:off x="914400" y="6172200"/>
            <a:ext cx="3886200" cy="457200"/>
          </a:xfrm>
        </p:spPr>
        <p:txBody>
          <a:bodyPr/>
          <a:lstStyle/>
          <a:p>
            <a:endParaRPr lang="zh-TW" altLang="en-US"/>
          </a:p>
        </p:txBody>
      </p:sp>
      <p:sp>
        <p:nvSpPr>
          <p:cNvPr id="7" name="投影片編號版面配置區 6"/>
          <p:cNvSpPr>
            <a:spLocks noGrp="1"/>
          </p:cNvSpPr>
          <p:nvPr>
            <p:ph type="sldNum" sz="quarter" idx="12"/>
          </p:nvPr>
        </p:nvSpPr>
        <p:spPr>
          <a:xfrm>
            <a:off x="146304" y="6208776"/>
            <a:ext cx="457200" cy="457200"/>
          </a:xfrm>
        </p:spPr>
        <p:txBody>
          <a:bodyPr/>
          <a:lstStyle/>
          <a:p>
            <a:fld id="{6522CCD0-4F7F-47EB-90BB-2C4350422B3D}" type="slidenum">
              <a:rPr lang="zh-TW" altLang="en-US" smtClean="0"/>
              <a:t>‹#›</a:t>
            </a:fld>
            <a:endParaRPr lang="zh-TW" altLang="en-US"/>
          </a:p>
        </p:txBody>
      </p:sp>
      <p:sp>
        <p:nvSpPr>
          <p:cNvPr id="11" name="矩形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矩形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圖片版面配置區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zh-TW" altLang="en-US" smtClean="0"/>
              <a:t>按一下圖示以新增圖片</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矩形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圓角矩形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標題版面配置區 21"/>
          <p:cNvSpPr>
            <a:spLocks noGrp="1"/>
          </p:cNvSpPr>
          <p:nvPr>
            <p:ph type="title"/>
          </p:nvPr>
        </p:nvSpPr>
        <p:spPr>
          <a:xfrm>
            <a:off x="914400" y="274638"/>
            <a:ext cx="7772400" cy="1143000"/>
          </a:xfrm>
          <a:prstGeom prst="rect">
            <a:avLst/>
          </a:prstGeom>
        </p:spPr>
        <p:txBody>
          <a:bodyPr bIns="91440" anchor="b" anchorCtr="0">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B396514-FAE9-4108-A0E7-010EEE7A7B57}" type="datetimeFigureOut">
              <a:rPr lang="zh-TW" altLang="en-US" smtClean="0"/>
              <a:t>2019/2/21</a:t>
            </a:fld>
            <a:endParaRPr lang="zh-TW" altLang="en-US"/>
          </a:p>
        </p:txBody>
      </p:sp>
      <p:sp>
        <p:nvSpPr>
          <p:cNvPr id="3" name="頁尾版面配置區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zh-TW" altLang="en-US"/>
          </a:p>
        </p:txBody>
      </p:sp>
      <p:sp>
        <p:nvSpPr>
          <p:cNvPr id="23" name="投影片編號版面配置區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522CCD0-4F7F-47EB-90BB-2C4350422B3D}"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9.gif"/><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en-US" altLang="zh-TW" b="1" dirty="0" smtClean="0">
                <a:solidFill>
                  <a:schemeClr val="tx1"/>
                </a:solidFill>
              </a:rPr>
              <a:t>Regression basics-1.3</a:t>
            </a:r>
            <a:endParaRPr lang="zh-TW" altLang="en-US" b="1" dirty="0">
              <a:solidFill>
                <a:schemeClr val="tx1"/>
              </a:solidFill>
            </a:endParaRPr>
          </a:p>
        </p:txBody>
      </p:sp>
      <p:sp>
        <p:nvSpPr>
          <p:cNvPr id="5" name="矩形 4"/>
          <p:cNvSpPr/>
          <p:nvPr/>
        </p:nvSpPr>
        <p:spPr>
          <a:xfrm>
            <a:off x="1115616" y="1997838"/>
            <a:ext cx="6264696" cy="4524315"/>
          </a:xfrm>
          <a:prstGeom prst="rect">
            <a:avLst/>
          </a:prstGeom>
        </p:spPr>
        <p:txBody>
          <a:bodyPr wrap="square">
            <a:spAutoFit/>
          </a:bodyPr>
          <a:lstStyle/>
          <a:p>
            <a:r>
              <a:rPr lang="en-US" altLang="zh-TW" sz="2400" b="1" dirty="0">
                <a:latin typeface="+mj-ea"/>
                <a:ea typeface="+mj-ea"/>
              </a:rPr>
              <a:t>Residual Plot</a:t>
            </a:r>
            <a:endParaRPr lang="zh-TW" altLang="zh-TW" sz="2400" dirty="0">
              <a:latin typeface="+mj-ea"/>
              <a:ea typeface="+mj-ea"/>
            </a:endParaRPr>
          </a:p>
          <a:p>
            <a:r>
              <a:rPr lang="en-US" altLang="zh-TW" sz="2400" dirty="0">
                <a:latin typeface="+mj-ea"/>
                <a:ea typeface="+mj-ea"/>
              </a:rPr>
              <a:t>Anyone who has performed ordinary least squares (OLS) regression analysis knows that you need to check the residual plots in order to validate your model. Have you ever wondered why? There are mathematical reasons, of course, but I’m going to focus on the conceptual reasons. The bottom line is that randomness and unpredictability are crucial components of any regression model. If you don’t have those, your model is not valid.</a:t>
            </a:r>
            <a:endParaRPr lang="zh-TW" altLang="zh-TW" sz="2400" dirty="0">
              <a:latin typeface="+mj-ea"/>
              <a:ea typeface="+mj-ea"/>
            </a:endParaRPr>
          </a:p>
        </p:txBody>
      </p:sp>
    </p:spTree>
    <p:extLst>
      <p:ext uri="{BB962C8B-B14F-4D97-AF65-F5344CB8AC3E}">
        <p14:creationId xmlns:p14="http://schemas.microsoft.com/office/powerpoint/2010/main" val="71427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5" name="矩形 4"/>
          <p:cNvSpPr/>
          <p:nvPr/>
        </p:nvSpPr>
        <p:spPr>
          <a:xfrm>
            <a:off x="611560" y="1417638"/>
            <a:ext cx="4572000" cy="1569660"/>
          </a:xfrm>
          <a:prstGeom prst="rect">
            <a:avLst/>
          </a:prstGeom>
        </p:spPr>
        <p:txBody>
          <a:bodyPr>
            <a:spAutoFit/>
          </a:bodyPr>
          <a:lstStyle/>
          <a:p>
            <a:r>
              <a:rPr lang="en-US" altLang="zh-TW" sz="2400" dirty="0"/>
              <a:t>Now let’s look at a problematic residual plot. Keep in mind that the residuals should not contain any predictive information.</a:t>
            </a:r>
            <a:endParaRPr lang="zh-TW" altLang="zh-TW" sz="2400" dirty="0"/>
          </a:p>
        </p:txBody>
      </p:sp>
      <p:pic>
        <p:nvPicPr>
          <p:cNvPr id="7" name="圖片 6" descr="Minitab's residuals versus fit plot with bad residuals"/>
          <p:cNvPicPr/>
          <p:nvPr/>
        </p:nvPicPr>
        <p:blipFill>
          <a:blip r:embed="rId2">
            <a:extLst>
              <a:ext uri="{28A0092B-C50C-407E-A947-70E740481C1C}">
                <a14:useLocalDpi xmlns:a14="http://schemas.microsoft.com/office/drawing/2010/main" val="0"/>
              </a:ext>
            </a:extLst>
          </a:blip>
          <a:srcRect/>
          <a:stretch>
            <a:fillRect/>
          </a:stretch>
        </p:blipFill>
        <p:spPr bwMode="auto">
          <a:xfrm>
            <a:off x="2274069" y="2650313"/>
            <a:ext cx="5053062" cy="2235200"/>
          </a:xfrm>
          <a:prstGeom prst="rect">
            <a:avLst/>
          </a:prstGeom>
          <a:noFill/>
          <a:ln>
            <a:noFill/>
          </a:ln>
        </p:spPr>
      </p:pic>
      <p:sp>
        <p:nvSpPr>
          <p:cNvPr id="6" name="矩形 5"/>
          <p:cNvSpPr/>
          <p:nvPr/>
        </p:nvSpPr>
        <p:spPr>
          <a:xfrm>
            <a:off x="827584" y="4885513"/>
            <a:ext cx="6336704" cy="1938992"/>
          </a:xfrm>
          <a:prstGeom prst="rect">
            <a:avLst/>
          </a:prstGeom>
        </p:spPr>
        <p:txBody>
          <a:bodyPr wrap="square">
            <a:spAutoFit/>
          </a:bodyPr>
          <a:lstStyle/>
          <a:p>
            <a:r>
              <a:rPr lang="en-US" altLang="zh-TW" sz="2400" dirty="0"/>
              <a:t>In the graph above, you can predict non-zero values for the residuals based on the fitted value. For example, a fitted value of 8 has an expected residual that is negative. Conversely, a fitted value of 5 or 11 has an expected residual that is positive.</a:t>
            </a:r>
            <a:endParaRPr lang="zh-TW" altLang="zh-TW" sz="2400" dirty="0"/>
          </a:p>
        </p:txBody>
      </p:sp>
    </p:spTree>
    <p:extLst>
      <p:ext uri="{BB962C8B-B14F-4D97-AF65-F5344CB8AC3E}">
        <p14:creationId xmlns:p14="http://schemas.microsoft.com/office/powerpoint/2010/main" val="24195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611560" y="1720840"/>
            <a:ext cx="7128792" cy="3785652"/>
          </a:xfrm>
          <a:prstGeom prst="rect">
            <a:avLst/>
          </a:prstGeom>
        </p:spPr>
        <p:txBody>
          <a:bodyPr wrap="square">
            <a:spAutoFit/>
          </a:bodyPr>
          <a:lstStyle/>
          <a:p>
            <a:r>
              <a:rPr lang="en-US" altLang="zh-TW" sz="2400" dirty="0"/>
              <a:t>The non-random pattern in the residuals indicates that the deterministic portion (predictor variables) of the model is not capturing some explanatory information that is “leaking” into the residuals. The graph could represent several ways in which the model is not explaining all that is possible. Possibilities include:</a:t>
            </a:r>
            <a:endParaRPr lang="zh-TW" altLang="zh-TW" sz="2400" dirty="0"/>
          </a:p>
          <a:p>
            <a:pPr lvl="0"/>
            <a:r>
              <a:rPr lang="en-US" altLang="zh-TW" sz="2400" dirty="0" smtClean="0"/>
              <a:t>*A </a:t>
            </a:r>
            <a:r>
              <a:rPr lang="en-US" altLang="zh-TW" sz="2400" dirty="0"/>
              <a:t>missing variable</a:t>
            </a:r>
            <a:endParaRPr lang="zh-TW" altLang="zh-TW" sz="2400" dirty="0"/>
          </a:p>
          <a:p>
            <a:pPr lvl="0"/>
            <a:r>
              <a:rPr lang="en-US" altLang="zh-TW" sz="2400" dirty="0" smtClean="0"/>
              <a:t>*A </a:t>
            </a:r>
            <a:r>
              <a:rPr lang="en-US" altLang="zh-TW" sz="2400" dirty="0"/>
              <a:t>missing higher-order term of a variable in the model to explain the curvature</a:t>
            </a:r>
            <a:endParaRPr lang="zh-TW" altLang="zh-TW" sz="2400" dirty="0"/>
          </a:p>
          <a:p>
            <a:pPr lvl="0"/>
            <a:r>
              <a:rPr lang="en-US" altLang="zh-TW" sz="2400" dirty="0"/>
              <a:t>A missing interaction between terms already in the model</a:t>
            </a:r>
            <a:endParaRPr lang="zh-TW" altLang="zh-TW" sz="2400" dirty="0"/>
          </a:p>
        </p:txBody>
      </p:sp>
    </p:spTree>
    <p:extLst>
      <p:ext uri="{BB962C8B-B14F-4D97-AF65-F5344CB8AC3E}">
        <p14:creationId xmlns:p14="http://schemas.microsoft.com/office/powerpoint/2010/main" val="24667417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1331640" y="2276872"/>
            <a:ext cx="6102424" cy="2677656"/>
          </a:xfrm>
          <a:prstGeom prst="rect">
            <a:avLst/>
          </a:prstGeom>
        </p:spPr>
        <p:txBody>
          <a:bodyPr wrap="square">
            <a:spAutoFit/>
          </a:bodyPr>
          <a:lstStyle/>
          <a:p>
            <a:r>
              <a:rPr lang="en-US" altLang="zh-TW" sz="2400" dirty="0"/>
              <a:t>Identifying and fixing the problem so that the predictors now explain the information that they missed before should produce a good-looking set of residuals!</a:t>
            </a:r>
            <a:endParaRPr lang="zh-TW" altLang="zh-TW" sz="2400" dirty="0"/>
          </a:p>
          <a:p>
            <a:r>
              <a:rPr lang="en-US" altLang="zh-TW" sz="2400" dirty="0"/>
              <a:t>In addition to the above, here are two more specific ways that predictive information can sneak into the residuals:</a:t>
            </a:r>
            <a:endParaRPr lang="zh-TW" altLang="zh-TW" sz="2400" dirty="0"/>
          </a:p>
        </p:txBody>
      </p:sp>
    </p:spTree>
    <p:extLst>
      <p:ext uri="{BB962C8B-B14F-4D97-AF65-F5344CB8AC3E}">
        <p14:creationId xmlns:p14="http://schemas.microsoft.com/office/powerpoint/2010/main" val="10608771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1115616" y="1124744"/>
            <a:ext cx="6696744" cy="4708981"/>
          </a:xfrm>
          <a:prstGeom prst="rect">
            <a:avLst/>
          </a:prstGeom>
        </p:spPr>
        <p:txBody>
          <a:bodyPr wrap="square">
            <a:spAutoFit/>
          </a:bodyPr>
          <a:lstStyle/>
          <a:p>
            <a:r>
              <a:rPr lang="en-US" altLang="zh-TW" sz="2000" b="1" dirty="0"/>
              <a:t>(1)The residuals should not be correlated with another variable.</a:t>
            </a:r>
            <a:r>
              <a:rPr lang="en-US" altLang="zh-TW" sz="2000" dirty="0"/>
              <a:t> </a:t>
            </a:r>
            <a:endParaRPr lang="zh-TW" altLang="zh-TW" sz="2000" dirty="0"/>
          </a:p>
          <a:p>
            <a:r>
              <a:rPr lang="en-US" altLang="zh-TW" sz="2000" dirty="0"/>
              <a:t>If you can predict the residuals with another variable, that variable should be included in the model. In R-Web, you can plot the residuals by other variables (scatter plot) to look for this problem.</a:t>
            </a:r>
            <a:endParaRPr lang="zh-TW" altLang="zh-TW" sz="2000" dirty="0"/>
          </a:p>
          <a:p>
            <a:r>
              <a:rPr lang="en-US" altLang="zh-TW" sz="2000" dirty="0"/>
              <a:t>(2)</a:t>
            </a:r>
            <a:r>
              <a:rPr lang="en-US" altLang="zh-TW" sz="2000" b="1" dirty="0"/>
              <a:t> Adjacent residuals should not be correlated with each other (autocorrelation).</a:t>
            </a:r>
            <a:r>
              <a:rPr lang="en-US" altLang="zh-TW" sz="2000" dirty="0"/>
              <a:t> </a:t>
            </a:r>
            <a:endParaRPr lang="zh-TW" altLang="zh-TW" sz="2000" dirty="0"/>
          </a:p>
          <a:p>
            <a:r>
              <a:rPr lang="en-US" altLang="zh-TW" sz="2000" dirty="0"/>
              <a:t>If you can use one residual to predict the next residual, there is some predictive information present that is not captured by the predictors. Typically, this situation involves time-ordered observations. For example, if a residual is more likely to be followed by another residual that has the same sign, adjacent residuals are positively correlated. You can include a variable that captures the relevant time-related information, or use a time series analysis. In Minitab’s regression, you can perform the Durbin-Watson test to test for autocorrelation</a:t>
            </a:r>
            <a:r>
              <a:rPr lang="en-US" altLang="zh-TW" dirty="0"/>
              <a:t>.</a:t>
            </a:r>
            <a:endParaRPr lang="zh-TW" altLang="zh-TW" dirty="0"/>
          </a:p>
        </p:txBody>
      </p:sp>
    </p:spTree>
    <p:extLst>
      <p:ext uri="{BB962C8B-B14F-4D97-AF65-F5344CB8AC3E}">
        <p14:creationId xmlns:p14="http://schemas.microsoft.com/office/powerpoint/2010/main" val="3517847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755576" y="1556792"/>
            <a:ext cx="7200800" cy="4339650"/>
          </a:xfrm>
          <a:prstGeom prst="rect">
            <a:avLst/>
          </a:prstGeom>
        </p:spPr>
        <p:txBody>
          <a:bodyPr wrap="square">
            <a:spAutoFit/>
          </a:bodyPr>
          <a:lstStyle/>
          <a:p>
            <a:r>
              <a:rPr lang="en-US" altLang="zh-TW" sz="2800" b="1" dirty="0"/>
              <a:t>How Do I Interpret R-squared and Assess the Goodness-of-Fit</a:t>
            </a:r>
            <a:r>
              <a:rPr lang="en-US" altLang="zh-TW" sz="2800" b="1" dirty="0" smtClean="0"/>
              <a:t>?</a:t>
            </a:r>
          </a:p>
          <a:p>
            <a:endParaRPr lang="zh-TW" altLang="zh-TW" sz="2800" b="1" dirty="0"/>
          </a:p>
          <a:p>
            <a:r>
              <a:rPr lang="en-US" altLang="zh-TW" sz="2400" dirty="0"/>
              <a:t>After you have fit a linear model using regression analysis, ANOVA, or design of experiments (DOE), you need to determine how well the model fits the data. To help you out, R-web presents a variety of goodness-of-fit statistics. In this post, we’ll explore the R-squared (R</a:t>
            </a:r>
            <a:r>
              <a:rPr lang="en-US" altLang="zh-TW" sz="2400" baseline="30000" dirty="0"/>
              <a:t>2 </a:t>
            </a:r>
            <a:r>
              <a:rPr lang="en-US" altLang="zh-TW" sz="2400" dirty="0"/>
              <a:t>) statistic, some of its limitations, and uncover some surprises along the way. For instance, low R-squared values are not always bad and high R-squared values are not always good!</a:t>
            </a:r>
            <a:endParaRPr lang="zh-TW" altLang="zh-TW" sz="2400" dirty="0"/>
          </a:p>
        </p:txBody>
      </p:sp>
    </p:spTree>
    <p:extLst>
      <p:ext uri="{BB962C8B-B14F-4D97-AF65-F5344CB8AC3E}">
        <p14:creationId xmlns:p14="http://schemas.microsoft.com/office/powerpoint/2010/main" val="377335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矩形 2"/>
          <p:cNvSpPr/>
          <p:nvPr/>
        </p:nvSpPr>
        <p:spPr>
          <a:xfrm>
            <a:off x="1043608" y="949532"/>
            <a:ext cx="4896544" cy="830997"/>
          </a:xfrm>
          <a:prstGeom prst="rect">
            <a:avLst/>
          </a:prstGeom>
        </p:spPr>
        <p:txBody>
          <a:bodyPr wrap="square">
            <a:spAutoFit/>
          </a:bodyPr>
          <a:lstStyle/>
          <a:p>
            <a:r>
              <a:rPr lang="en-US" altLang="zh-TW" sz="2400" b="1" dirty="0">
                <a:latin typeface="+mj-ea"/>
                <a:ea typeface="+mj-ea"/>
              </a:rPr>
              <a:t>What Is Goodness-of-Fit for a Linear Model?</a:t>
            </a:r>
            <a:endParaRPr lang="zh-TW" altLang="zh-TW" sz="2400" dirty="0">
              <a:latin typeface="+mj-ea"/>
              <a:ea typeface="+mj-ea"/>
            </a:endParaRPr>
          </a:p>
        </p:txBody>
      </p:sp>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pic>
        <p:nvPicPr>
          <p:cNvPr id="2049" name="圖片 1" descr="Illustration of regression residual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2340298"/>
            <a:ext cx="2108200" cy="14224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4057654" y="1753531"/>
            <a:ext cx="2572320" cy="92333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b="1" i="1" u="none" strike="noStrike" cap="none" normalizeH="0" baseline="0" dirty="0" smtClean="0">
                <a:ln>
                  <a:noFill/>
                </a:ln>
                <a:effectLst/>
                <a:latin typeface="Segoe UI" pitchFamily="34" charset="0"/>
                <a:ea typeface="新細明體" pitchFamily="18" charset="-120"/>
                <a:cs typeface="Segoe UI" pitchFamily="34" charset="0"/>
              </a:rPr>
              <a:t>Definition: Residual = Observed value - Fitted value</a:t>
            </a:r>
            <a:endParaRPr kumimoji="1" lang="en-US" altLang="zh-TW" b="1" i="0" u="none" strike="noStrike" cap="none" normalizeH="0" baseline="0" dirty="0" smtClean="0">
              <a:ln>
                <a:noFill/>
              </a:ln>
              <a:effectLst/>
              <a:latin typeface="Arial" pitchFamily="34" charset="0"/>
              <a:ea typeface="新細明體" pitchFamily="18" charset="-120"/>
              <a:cs typeface="新細明體" pitchFamily="18" charset="-120"/>
            </a:endParaRPr>
          </a:p>
        </p:txBody>
      </p:sp>
      <p:sp>
        <p:nvSpPr>
          <p:cNvPr id="6" name="矩形 5"/>
          <p:cNvSpPr/>
          <p:nvPr/>
        </p:nvSpPr>
        <p:spPr>
          <a:xfrm>
            <a:off x="683568" y="4180344"/>
            <a:ext cx="7560840" cy="2677656"/>
          </a:xfrm>
          <a:prstGeom prst="rect">
            <a:avLst/>
          </a:prstGeom>
        </p:spPr>
        <p:txBody>
          <a:bodyPr wrap="square">
            <a:spAutoFit/>
          </a:bodyPr>
          <a:lstStyle/>
          <a:p>
            <a:r>
              <a:rPr lang="en-US" altLang="zh-TW" sz="2400" dirty="0"/>
              <a:t>Linear regression calculates an equation that minimizes the distance between the fitted line and all of the data points. Technically, ordinary least squares (OLS) regression minimizes the sum of the squared residuals.</a:t>
            </a:r>
            <a:endParaRPr lang="zh-TW" altLang="zh-TW" sz="2400" dirty="0"/>
          </a:p>
          <a:p>
            <a:r>
              <a:rPr lang="en-US" altLang="zh-TW" sz="2400" dirty="0"/>
              <a:t>In general, a model fits the data well if the differences between the observed values and the model's predicted values are small and unbiased.</a:t>
            </a:r>
            <a:endParaRPr lang="zh-TW" altLang="zh-TW" sz="2400" dirty="0"/>
          </a:p>
        </p:txBody>
      </p:sp>
      <p:sp>
        <p:nvSpPr>
          <p:cNvPr id="8" name="矩形 7"/>
          <p:cNvSpPr/>
          <p:nvPr/>
        </p:nvSpPr>
        <p:spPr>
          <a:xfrm>
            <a:off x="4019667" y="2601906"/>
            <a:ext cx="4572000" cy="1477328"/>
          </a:xfrm>
          <a:prstGeom prst="rect">
            <a:avLst/>
          </a:prstGeom>
        </p:spPr>
        <p:txBody>
          <a:bodyPr>
            <a:spAutoFit/>
          </a:bodyPr>
          <a:lstStyle/>
          <a:p>
            <a:pPr>
              <a:spcAft>
                <a:spcPts val="0"/>
              </a:spcAft>
            </a:pPr>
            <a:r>
              <a:rPr lang="en-US" altLang="zh-TW" kern="100" dirty="0">
                <a:latin typeface="Calibri" panose="020F0502020204030204" pitchFamily="34" charset="0"/>
                <a:cs typeface="Times New Roman" panose="02020603050405020304" pitchFamily="18" charset="0"/>
              </a:rPr>
              <a:t>Model Y=</a:t>
            </a:r>
            <a:r>
              <a:rPr lang="zh-TW" altLang="zh-TW" kern="100" dirty="0">
                <a:latin typeface="Calibri" panose="020F0502020204030204" pitchFamily="34" charset="0"/>
                <a:ea typeface="標楷體" panose="03000509000000000000" pitchFamily="65" charset="-120"/>
                <a:cs typeface="Times New Roman" panose="02020603050405020304" pitchFamily="18" charset="0"/>
              </a:rPr>
              <a:t>α</a:t>
            </a:r>
            <a:r>
              <a:rPr lang="en-US" altLang="zh-TW" kern="100" dirty="0">
                <a:latin typeface="Calibri" panose="020F0502020204030204" pitchFamily="34" charset="0"/>
                <a:ea typeface="標楷體" panose="03000509000000000000" pitchFamily="65" charset="-120"/>
                <a:cs typeface="Times New Roman" panose="02020603050405020304" pitchFamily="18" charset="0"/>
              </a:rPr>
              <a:t>+</a:t>
            </a:r>
            <a:r>
              <a:rPr lang="zh-TW" altLang="zh-TW" kern="100" dirty="0">
                <a:latin typeface="Calibri" panose="020F0502020204030204" pitchFamily="34" charset="0"/>
                <a:ea typeface="標楷體" panose="03000509000000000000" pitchFamily="65" charset="-120"/>
                <a:cs typeface="Times New Roman" panose="02020603050405020304" pitchFamily="18" charset="0"/>
              </a:rPr>
              <a:t>β</a:t>
            </a:r>
            <a:r>
              <a:rPr lang="en-US" altLang="zh-TW" kern="100" dirty="0">
                <a:latin typeface="Calibri" panose="020F0502020204030204" pitchFamily="34" charset="0"/>
                <a:ea typeface="標楷體" panose="03000509000000000000" pitchFamily="65" charset="-120"/>
                <a:cs typeface="Times New Roman" panose="02020603050405020304" pitchFamily="18" charset="0"/>
              </a:rPr>
              <a:t>X</a:t>
            </a:r>
            <a:r>
              <a:rPr lang="en-US" altLang="zh-TW" kern="100" baseline="-25000" dirty="0">
                <a:latin typeface="Calibri" panose="020F0502020204030204" pitchFamily="34" charset="0"/>
                <a:ea typeface="標楷體" panose="03000509000000000000" pitchFamily="65" charset="-120"/>
                <a:cs typeface="Times New Roman" panose="02020603050405020304" pitchFamily="18" charset="0"/>
              </a:rPr>
              <a:t>1</a:t>
            </a:r>
            <a:r>
              <a:rPr lang="en-US" altLang="zh-TW" kern="100" dirty="0">
                <a:latin typeface="Calibri" panose="020F0502020204030204" pitchFamily="34" charset="0"/>
                <a:cs typeface="Times New Roman" panose="02020603050405020304" pitchFamily="18" charset="0"/>
              </a:rPr>
              <a:t>+</a:t>
            </a:r>
            <a:r>
              <a:rPr lang="zh-TW" altLang="zh-TW" kern="100" dirty="0">
                <a:latin typeface="Calibri" panose="020F0502020204030204" pitchFamily="34" charset="0"/>
                <a:ea typeface="標楷體" panose="03000509000000000000" pitchFamily="65" charset="-120"/>
                <a:cs typeface="Times New Roman" panose="02020603050405020304" pitchFamily="18" charset="0"/>
              </a:rPr>
              <a:t>γ</a:t>
            </a:r>
            <a:r>
              <a:rPr lang="en-US" altLang="zh-TW" kern="100" dirty="0">
                <a:latin typeface="Calibri" panose="020F0502020204030204" pitchFamily="34" charset="0"/>
                <a:cs typeface="Times New Roman" panose="02020603050405020304" pitchFamily="18" charset="0"/>
              </a:rPr>
              <a:t>X</a:t>
            </a:r>
            <a:r>
              <a:rPr lang="en-US" altLang="zh-TW" kern="100" baseline="-25000" dirty="0">
                <a:latin typeface="Calibri" panose="020F0502020204030204" pitchFamily="34" charset="0"/>
                <a:cs typeface="Times New Roman" panose="02020603050405020304" pitchFamily="18" charset="0"/>
              </a:rPr>
              <a:t>2</a:t>
            </a:r>
            <a:r>
              <a:rPr lang="en-US" altLang="zh-TW" kern="100" dirty="0">
                <a:latin typeface="Calibri" panose="020F0502020204030204" pitchFamily="34" charset="0"/>
                <a:cs typeface="Times New Roman" panose="02020603050405020304" pitchFamily="18" charset="0"/>
              </a:rPr>
              <a:t>; observations (Y</a:t>
            </a:r>
            <a:r>
              <a:rPr lang="en-US" altLang="zh-TW" kern="100" baseline="-25000" dirty="0">
                <a:latin typeface="Calibri" panose="020F0502020204030204" pitchFamily="34" charset="0"/>
                <a:cs typeface="Times New Roman" panose="02020603050405020304" pitchFamily="18" charset="0"/>
              </a:rPr>
              <a:t>i</a:t>
            </a:r>
            <a:r>
              <a:rPr lang="en-US" altLang="zh-TW" kern="100" dirty="0">
                <a:latin typeface="Calibri" panose="020F0502020204030204" pitchFamily="34" charset="0"/>
                <a:cs typeface="Times New Roman" panose="02020603050405020304" pitchFamily="18" charset="0"/>
              </a:rPr>
              <a:t>, X</a:t>
            </a:r>
            <a:r>
              <a:rPr lang="en-US" altLang="zh-TW" kern="100" baseline="-25000" dirty="0">
                <a:latin typeface="Calibri" panose="020F0502020204030204" pitchFamily="34" charset="0"/>
                <a:cs typeface="Times New Roman" panose="02020603050405020304" pitchFamily="18" charset="0"/>
              </a:rPr>
              <a:t>1i</a:t>
            </a:r>
            <a:r>
              <a:rPr lang="en-US" altLang="zh-TW" kern="100" dirty="0">
                <a:latin typeface="Calibri" panose="020F0502020204030204" pitchFamily="34" charset="0"/>
                <a:cs typeface="Times New Roman" panose="02020603050405020304" pitchFamily="18" charset="0"/>
              </a:rPr>
              <a:t>, X</a:t>
            </a:r>
            <a:r>
              <a:rPr lang="en-US" altLang="zh-TW" kern="100" baseline="-25000" dirty="0">
                <a:latin typeface="Calibri" panose="020F0502020204030204" pitchFamily="34" charset="0"/>
                <a:cs typeface="Times New Roman" panose="02020603050405020304" pitchFamily="18" charset="0"/>
              </a:rPr>
              <a:t>2i</a:t>
            </a:r>
            <a:r>
              <a:rPr lang="en-US" altLang="zh-TW" kern="100" dirty="0">
                <a:latin typeface="Calibri" panose="020F0502020204030204" pitchFamily="34" charset="0"/>
                <a:cs typeface="Times New Roman" panose="02020603050405020304" pitchFamily="18" charset="0"/>
              </a:rPr>
              <a:t>),</a:t>
            </a:r>
            <a:r>
              <a:rPr lang="en-US" altLang="zh-TW" kern="100" dirty="0" err="1">
                <a:latin typeface="Calibri" panose="020F0502020204030204" pitchFamily="34" charset="0"/>
                <a:cs typeface="Times New Roman" panose="02020603050405020304" pitchFamily="18" charset="0"/>
              </a:rPr>
              <a:t>i</a:t>
            </a:r>
            <a:r>
              <a:rPr lang="en-US" altLang="zh-TW" kern="100" dirty="0">
                <a:latin typeface="Calibri" panose="020F0502020204030204" pitchFamily="34" charset="0"/>
                <a:cs typeface="Times New Roman" panose="02020603050405020304" pitchFamily="18" charset="0"/>
              </a:rPr>
              <a:t>=1,…,n</a:t>
            </a:r>
            <a:endParaRPr lang="zh-TW" altLang="zh-TW" kern="100" dirty="0">
              <a:latin typeface="Calibri" panose="020F0502020204030204" pitchFamily="34" charset="0"/>
              <a:cs typeface="Times New Roman" panose="02020603050405020304" pitchFamily="18" charset="0"/>
            </a:endParaRPr>
          </a:p>
          <a:p>
            <a:pPr>
              <a:spcAft>
                <a:spcPts val="0"/>
              </a:spcAft>
            </a:pPr>
            <a:r>
              <a:rPr lang="en-US" altLang="zh-TW" kern="100" dirty="0">
                <a:latin typeface="Calibri" panose="020F0502020204030204" pitchFamily="34" charset="0"/>
                <a:cs typeface="Times New Roman" panose="02020603050405020304" pitchFamily="18" charset="0"/>
              </a:rPr>
              <a:t>Fitted value for the </a:t>
            </a:r>
            <a:r>
              <a:rPr lang="en-US" altLang="zh-TW" kern="100" dirty="0" err="1">
                <a:latin typeface="Calibri" panose="020F0502020204030204" pitchFamily="34" charset="0"/>
                <a:cs typeface="Times New Roman" panose="02020603050405020304" pitchFamily="18" charset="0"/>
              </a:rPr>
              <a:t>ith</a:t>
            </a:r>
            <a:r>
              <a:rPr lang="en-US" altLang="zh-TW" kern="100" dirty="0">
                <a:latin typeface="Calibri" panose="020F0502020204030204" pitchFamily="34" charset="0"/>
                <a:cs typeface="Times New Roman" panose="02020603050405020304" pitchFamily="18" charset="0"/>
              </a:rPr>
              <a:t> observation Y</a:t>
            </a:r>
            <a:r>
              <a:rPr lang="en-US" altLang="zh-TW" kern="100" baseline="-25000" dirty="0">
                <a:latin typeface="Calibri" panose="020F0502020204030204" pitchFamily="34" charset="0"/>
                <a:cs typeface="Times New Roman" panose="02020603050405020304" pitchFamily="18" charset="0"/>
              </a:rPr>
              <a:t>i</a:t>
            </a:r>
            <a:r>
              <a:rPr lang="en-US" altLang="zh-TW" kern="100" baseline="30000" dirty="0">
                <a:latin typeface="Calibri" panose="020F0502020204030204" pitchFamily="34" charset="0"/>
                <a:cs typeface="Times New Roman" panose="02020603050405020304" pitchFamily="18" charset="0"/>
              </a:rPr>
              <a:t>^</a:t>
            </a:r>
            <a:r>
              <a:rPr lang="en-US" altLang="zh-TW" kern="100" dirty="0">
                <a:latin typeface="Calibri" panose="020F0502020204030204" pitchFamily="34" charset="0"/>
                <a:cs typeface="Times New Roman" panose="02020603050405020304" pitchFamily="18" charset="0"/>
              </a:rPr>
              <a:t>=</a:t>
            </a:r>
            <a:r>
              <a:rPr lang="zh-TW" altLang="zh-TW" kern="100" dirty="0">
                <a:latin typeface="Calibri" panose="020F0502020204030204" pitchFamily="34" charset="0"/>
                <a:ea typeface="標楷體" panose="03000509000000000000" pitchFamily="65" charset="-120"/>
                <a:cs typeface="Times New Roman" panose="02020603050405020304" pitchFamily="18" charset="0"/>
              </a:rPr>
              <a:t>α</a:t>
            </a:r>
            <a:r>
              <a:rPr lang="en-US" altLang="zh-TW" kern="100" dirty="0">
                <a:latin typeface="Calibri" panose="020F0502020204030204" pitchFamily="34" charset="0"/>
                <a:ea typeface="標楷體" panose="03000509000000000000" pitchFamily="65" charset="-120"/>
                <a:cs typeface="Times New Roman" panose="02020603050405020304" pitchFamily="18" charset="0"/>
              </a:rPr>
              <a:t>+</a:t>
            </a:r>
            <a:r>
              <a:rPr lang="zh-TW" altLang="zh-TW" kern="100" dirty="0">
                <a:latin typeface="Calibri" panose="020F0502020204030204" pitchFamily="34" charset="0"/>
                <a:ea typeface="標楷體" panose="03000509000000000000" pitchFamily="65" charset="-120"/>
                <a:cs typeface="Times New Roman" panose="02020603050405020304" pitchFamily="18" charset="0"/>
              </a:rPr>
              <a:t>β</a:t>
            </a:r>
            <a:r>
              <a:rPr lang="en-US" altLang="zh-TW" kern="100" dirty="0">
                <a:latin typeface="Calibri" panose="020F0502020204030204" pitchFamily="34" charset="0"/>
                <a:ea typeface="標楷體" panose="03000509000000000000" pitchFamily="65" charset="-120"/>
                <a:cs typeface="Times New Roman" panose="02020603050405020304" pitchFamily="18" charset="0"/>
              </a:rPr>
              <a:t>X</a:t>
            </a:r>
            <a:r>
              <a:rPr lang="en-US" altLang="zh-TW" kern="100" baseline="-25000" dirty="0">
                <a:latin typeface="Calibri" panose="020F0502020204030204" pitchFamily="34" charset="0"/>
                <a:ea typeface="標楷體" panose="03000509000000000000" pitchFamily="65" charset="-120"/>
                <a:cs typeface="Times New Roman" panose="02020603050405020304" pitchFamily="18" charset="0"/>
              </a:rPr>
              <a:t>1i</a:t>
            </a:r>
            <a:r>
              <a:rPr lang="en-US" altLang="zh-TW" kern="100" dirty="0">
                <a:latin typeface="Calibri" panose="020F0502020204030204" pitchFamily="34" charset="0"/>
                <a:cs typeface="Times New Roman" panose="02020603050405020304" pitchFamily="18" charset="0"/>
              </a:rPr>
              <a:t>+</a:t>
            </a:r>
            <a:r>
              <a:rPr lang="zh-TW" altLang="zh-TW" kern="100" dirty="0">
                <a:latin typeface="Calibri" panose="020F0502020204030204" pitchFamily="34" charset="0"/>
                <a:ea typeface="標楷體" panose="03000509000000000000" pitchFamily="65" charset="-120"/>
                <a:cs typeface="Times New Roman" panose="02020603050405020304" pitchFamily="18" charset="0"/>
              </a:rPr>
              <a:t>γ</a:t>
            </a:r>
            <a:r>
              <a:rPr lang="en-US" altLang="zh-TW" kern="100" dirty="0">
                <a:latin typeface="Calibri" panose="020F0502020204030204" pitchFamily="34" charset="0"/>
                <a:cs typeface="Times New Roman" panose="02020603050405020304" pitchFamily="18" charset="0"/>
              </a:rPr>
              <a:t>X</a:t>
            </a:r>
            <a:r>
              <a:rPr lang="en-US" altLang="zh-TW" kern="100" baseline="-25000" dirty="0">
                <a:latin typeface="Calibri" panose="020F0502020204030204" pitchFamily="34" charset="0"/>
                <a:cs typeface="Times New Roman" panose="02020603050405020304" pitchFamily="18" charset="0"/>
              </a:rPr>
              <a:t>2i</a:t>
            </a:r>
            <a:endParaRPr lang="zh-TW" altLang="zh-TW" kern="100" dirty="0">
              <a:latin typeface="Calibri" panose="020F0502020204030204" pitchFamily="34" charset="0"/>
              <a:cs typeface="Times New Roman" panose="02020603050405020304" pitchFamily="18" charset="0"/>
            </a:endParaRPr>
          </a:p>
          <a:p>
            <a:pPr>
              <a:spcAft>
                <a:spcPts val="0"/>
              </a:spcAft>
            </a:pPr>
            <a:r>
              <a:rPr lang="en-US" altLang="zh-TW" kern="100" dirty="0" err="1">
                <a:latin typeface="Calibri" panose="020F0502020204030204" pitchFamily="34" charset="0"/>
                <a:cs typeface="Times New Roman" panose="02020603050405020304" pitchFamily="18" charset="0"/>
              </a:rPr>
              <a:t>ith</a:t>
            </a:r>
            <a:r>
              <a:rPr lang="en-US" altLang="zh-TW" kern="100" dirty="0">
                <a:latin typeface="Calibri" panose="020F0502020204030204" pitchFamily="34" charset="0"/>
                <a:cs typeface="Times New Roman" panose="02020603050405020304" pitchFamily="18" charset="0"/>
              </a:rPr>
              <a:t> Residual </a:t>
            </a:r>
            <a:r>
              <a:rPr lang="en-US" altLang="zh-TW" kern="100" dirty="0" err="1">
                <a:latin typeface="Calibri" panose="020F0502020204030204" pitchFamily="34" charset="0"/>
                <a:cs typeface="Times New Roman" panose="02020603050405020304" pitchFamily="18" charset="0"/>
              </a:rPr>
              <a:t>e</a:t>
            </a:r>
            <a:r>
              <a:rPr lang="en-US" altLang="zh-TW" kern="100" baseline="-25000" dirty="0" err="1">
                <a:latin typeface="Calibri" panose="020F0502020204030204" pitchFamily="34" charset="0"/>
                <a:cs typeface="Times New Roman" panose="02020603050405020304" pitchFamily="18" charset="0"/>
              </a:rPr>
              <a:t>i</a:t>
            </a:r>
            <a:r>
              <a:rPr lang="en-US" altLang="zh-TW" kern="100" baseline="30000" dirty="0">
                <a:latin typeface="Calibri" panose="020F0502020204030204" pitchFamily="34" charset="0"/>
                <a:cs typeface="Times New Roman" panose="02020603050405020304" pitchFamily="18" charset="0"/>
              </a:rPr>
              <a:t>^</a:t>
            </a:r>
            <a:r>
              <a:rPr lang="en-US" altLang="zh-TW" kern="100" dirty="0">
                <a:latin typeface="Calibri" panose="020F0502020204030204" pitchFamily="34" charset="0"/>
                <a:cs typeface="Times New Roman" panose="02020603050405020304" pitchFamily="18" charset="0"/>
              </a:rPr>
              <a:t>=Y</a:t>
            </a:r>
            <a:r>
              <a:rPr lang="en-US" altLang="zh-TW" kern="100" baseline="-25000" dirty="0">
                <a:latin typeface="Calibri" panose="020F0502020204030204" pitchFamily="34" charset="0"/>
                <a:cs typeface="Times New Roman" panose="02020603050405020304" pitchFamily="18" charset="0"/>
              </a:rPr>
              <a:t>i</a:t>
            </a:r>
            <a:r>
              <a:rPr lang="en-US" altLang="zh-TW" kern="100" dirty="0">
                <a:latin typeface="Calibri" panose="020F0502020204030204" pitchFamily="34" charset="0"/>
                <a:cs typeface="Times New Roman" panose="02020603050405020304" pitchFamily="18" charset="0"/>
              </a:rPr>
              <a:t>- Y</a:t>
            </a:r>
            <a:r>
              <a:rPr lang="en-US" altLang="zh-TW" kern="100" baseline="-25000" dirty="0">
                <a:latin typeface="Calibri" panose="020F0502020204030204" pitchFamily="34" charset="0"/>
                <a:cs typeface="Times New Roman" panose="02020603050405020304" pitchFamily="18" charset="0"/>
              </a:rPr>
              <a:t>i</a:t>
            </a:r>
            <a:r>
              <a:rPr lang="en-US" altLang="zh-TW" kern="100" baseline="30000" dirty="0">
                <a:latin typeface="Calibri" panose="020F0502020204030204" pitchFamily="34" charset="0"/>
                <a:cs typeface="Times New Roman" panose="02020603050405020304" pitchFamily="18" charset="0"/>
              </a:rPr>
              <a:t>^</a:t>
            </a:r>
            <a:endParaRPr lang="zh-TW" altLang="zh-TW"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57098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1331640" y="2348880"/>
            <a:ext cx="6246440" cy="2677656"/>
          </a:xfrm>
          <a:prstGeom prst="rect">
            <a:avLst/>
          </a:prstGeom>
        </p:spPr>
        <p:txBody>
          <a:bodyPr wrap="square">
            <a:spAutoFit/>
          </a:bodyPr>
          <a:lstStyle/>
          <a:p>
            <a:r>
              <a:rPr lang="en-US" altLang="zh-TW" sz="2400" dirty="0"/>
              <a:t>Before you look at the statistical measures for goodness-of-fit, you should check the residual plots. Residual plots can reveal unwanted residual patterns that indicate biased results more effectively than numbers. When your residual plots pass muster, you can trust your numerical results and check the goodness-of-fit statistics.</a:t>
            </a:r>
            <a:endParaRPr lang="zh-TW" altLang="zh-TW" sz="2400" dirty="0"/>
          </a:p>
        </p:txBody>
      </p:sp>
    </p:spTree>
    <p:extLst>
      <p:ext uri="{BB962C8B-B14F-4D97-AF65-F5344CB8AC3E}">
        <p14:creationId xmlns:p14="http://schemas.microsoft.com/office/powerpoint/2010/main" val="34720449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755576" y="1997839"/>
            <a:ext cx="7128792" cy="3785652"/>
          </a:xfrm>
          <a:prstGeom prst="rect">
            <a:avLst/>
          </a:prstGeom>
        </p:spPr>
        <p:txBody>
          <a:bodyPr wrap="square">
            <a:spAutoFit/>
          </a:bodyPr>
          <a:lstStyle/>
          <a:p>
            <a:r>
              <a:rPr lang="en-US" altLang="zh-TW" sz="2400" b="1" dirty="0"/>
              <a:t>What Is R-squared?</a:t>
            </a:r>
            <a:endParaRPr lang="zh-TW" altLang="zh-TW" sz="2400" dirty="0"/>
          </a:p>
          <a:p>
            <a:r>
              <a:rPr lang="en-US" altLang="zh-TW" sz="2400" dirty="0"/>
              <a:t>R-squared is a statistical measure of how close the data are to the fitted regression line. It is also known as the coefficient of determination, or the coefficient of multiple determination for multiple regression.</a:t>
            </a:r>
            <a:endParaRPr lang="zh-TW" altLang="zh-TW" sz="2400" dirty="0"/>
          </a:p>
          <a:p>
            <a:r>
              <a:rPr lang="en-US" altLang="zh-TW" sz="2400" dirty="0"/>
              <a:t>The definition of R-squared is fairly straight-forward; it is the percentage of the response variable variation that is explained by a linear model. Or:</a:t>
            </a:r>
            <a:endParaRPr lang="zh-TW" altLang="zh-TW" sz="2400" dirty="0"/>
          </a:p>
          <a:p>
            <a:r>
              <a:rPr lang="en-US" altLang="zh-TW" sz="2400" dirty="0"/>
              <a:t>R-squared = Explained variation / Total variation</a:t>
            </a:r>
            <a:endParaRPr lang="zh-TW" altLang="zh-TW" sz="2400" dirty="0"/>
          </a:p>
          <a:p>
            <a:r>
              <a:rPr lang="en-US" altLang="zh-TW" sz="2400" dirty="0"/>
              <a:t>R-squared is always between 0 and 100%:</a:t>
            </a:r>
            <a:endParaRPr lang="zh-TW" altLang="zh-TW" sz="2400" dirty="0"/>
          </a:p>
        </p:txBody>
      </p:sp>
    </p:spTree>
    <p:extLst>
      <p:ext uri="{BB962C8B-B14F-4D97-AF65-F5344CB8AC3E}">
        <p14:creationId xmlns:p14="http://schemas.microsoft.com/office/powerpoint/2010/main" val="899685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1331640" y="2413338"/>
            <a:ext cx="5976664" cy="2677656"/>
          </a:xfrm>
          <a:prstGeom prst="rect">
            <a:avLst/>
          </a:prstGeom>
        </p:spPr>
        <p:txBody>
          <a:bodyPr wrap="square">
            <a:spAutoFit/>
          </a:bodyPr>
          <a:lstStyle/>
          <a:p>
            <a:pPr lvl="0"/>
            <a:r>
              <a:rPr lang="en-US" altLang="zh-TW" sz="2400" dirty="0" smtClean="0"/>
              <a:t>*0</a:t>
            </a:r>
            <a:r>
              <a:rPr lang="en-US" altLang="zh-TW" sz="2400" dirty="0"/>
              <a:t>% indicates that the model explains none of the variability of the response data around its mean.</a:t>
            </a:r>
            <a:endParaRPr lang="zh-TW" altLang="zh-TW" sz="2400" dirty="0"/>
          </a:p>
          <a:p>
            <a:pPr lvl="0"/>
            <a:r>
              <a:rPr lang="en-US" altLang="zh-TW" sz="2400" dirty="0" smtClean="0"/>
              <a:t>*100</a:t>
            </a:r>
            <a:r>
              <a:rPr lang="en-US" altLang="zh-TW" sz="2400" dirty="0"/>
              <a:t>% indicates that the model explains all the variability of the response data around its mean.</a:t>
            </a:r>
            <a:endParaRPr lang="zh-TW" altLang="zh-TW" sz="2400" dirty="0"/>
          </a:p>
          <a:p>
            <a:r>
              <a:rPr lang="en-US" altLang="zh-TW" sz="2400" dirty="0"/>
              <a:t>In general, the higher the R-squared, the better the model fits your data. However, there are important conditions for this guideline that I’ll talk about.</a:t>
            </a:r>
            <a:endParaRPr lang="zh-TW" altLang="zh-TW" sz="2400" dirty="0"/>
          </a:p>
        </p:txBody>
      </p:sp>
    </p:spTree>
    <p:extLst>
      <p:ext uri="{BB962C8B-B14F-4D97-AF65-F5344CB8AC3E}">
        <p14:creationId xmlns:p14="http://schemas.microsoft.com/office/powerpoint/2010/main" val="28068937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1663912" y="1201976"/>
            <a:ext cx="5068327" cy="1938992"/>
          </a:xfrm>
          <a:prstGeom prst="rect">
            <a:avLst/>
          </a:prstGeom>
        </p:spPr>
        <p:txBody>
          <a:bodyPr wrap="square">
            <a:spAutoFit/>
          </a:bodyPr>
          <a:lstStyle/>
          <a:p>
            <a:r>
              <a:rPr lang="en-US" altLang="zh-TW" sz="2400" b="1" dirty="0"/>
              <a:t>Graphical Representation of R-squared</a:t>
            </a:r>
            <a:endParaRPr lang="zh-TW" altLang="zh-TW" sz="2400" dirty="0"/>
          </a:p>
          <a:p>
            <a:r>
              <a:rPr lang="en-US" altLang="zh-TW" sz="2400" dirty="0"/>
              <a:t>Plotting fitted values by observed values graphically illustrates different R-squared values for regression models.</a:t>
            </a:r>
            <a:endParaRPr lang="zh-TW" altLang="zh-TW" sz="2400" dirty="0"/>
          </a:p>
        </p:txBody>
      </p:sp>
      <p:pic>
        <p:nvPicPr>
          <p:cNvPr id="4" name="圖片 3" descr="Regression plots of fitted by observed responses to illustrate R-squared"/>
          <p:cNvPicPr/>
          <p:nvPr/>
        </p:nvPicPr>
        <p:blipFill>
          <a:blip r:embed="rId2">
            <a:extLst>
              <a:ext uri="{28A0092B-C50C-407E-A947-70E740481C1C}">
                <a14:useLocalDpi xmlns:a14="http://schemas.microsoft.com/office/drawing/2010/main" val="0"/>
              </a:ext>
            </a:extLst>
          </a:blip>
          <a:srcRect/>
          <a:stretch>
            <a:fillRect/>
          </a:stretch>
        </p:blipFill>
        <p:spPr bwMode="auto">
          <a:xfrm>
            <a:off x="1403648" y="3212976"/>
            <a:ext cx="5116195" cy="1848485"/>
          </a:xfrm>
          <a:prstGeom prst="rect">
            <a:avLst/>
          </a:prstGeom>
          <a:noFill/>
          <a:ln>
            <a:noFill/>
          </a:ln>
        </p:spPr>
      </p:pic>
      <p:sp>
        <p:nvSpPr>
          <p:cNvPr id="5" name="矩形 4"/>
          <p:cNvSpPr/>
          <p:nvPr/>
        </p:nvSpPr>
        <p:spPr>
          <a:xfrm>
            <a:off x="1835696" y="5445224"/>
            <a:ext cx="5040560" cy="1200329"/>
          </a:xfrm>
          <a:prstGeom prst="rect">
            <a:avLst/>
          </a:prstGeom>
        </p:spPr>
        <p:txBody>
          <a:bodyPr wrap="square">
            <a:spAutoFit/>
          </a:bodyPr>
          <a:lstStyle/>
          <a:p>
            <a:r>
              <a:rPr lang="en-US" altLang="zh-TW" sz="2400" dirty="0"/>
              <a:t>The regression model on the left accounts for 38.0% of the variance while the one on the right accounts for 87.4%.</a:t>
            </a:r>
            <a:endParaRPr lang="zh-TW" altLang="zh-TW" sz="2400" dirty="0"/>
          </a:p>
        </p:txBody>
      </p:sp>
    </p:spTree>
    <p:extLst>
      <p:ext uri="{BB962C8B-B14F-4D97-AF65-F5344CB8AC3E}">
        <p14:creationId xmlns:p14="http://schemas.microsoft.com/office/powerpoint/2010/main" val="3399440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1691680" y="1988840"/>
            <a:ext cx="5598368" cy="3046988"/>
          </a:xfrm>
          <a:prstGeom prst="rect">
            <a:avLst/>
          </a:prstGeom>
        </p:spPr>
        <p:txBody>
          <a:bodyPr wrap="square">
            <a:spAutoFit/>
          </a:bodyPr>
          <a:lstStyle/>
          <a:p>
            <a:r>
              <a:rPr lang="en-US" altLang="zh-TW" sz="2400" dirty="0">
                <a:latin typeface="+mj-ea"/>
                <a:ea typeface="+mj-ea"/>
              </a:rPr>
              <a:t>Why? To start, let’s breakdown and define the 2 basic components of a valid regression model:</a:t>
            </a:r>
            <a:endParaRPr lang="zh-TW" altLang="zh-TW" sz="2400" dirty="0">
              <a:latin typeface="+mj-ea"/>
              <a:ea typeface="+mj-ea"/>
            </a:endParaRPr>
          </a:p>
          <a:p>
            <a:r>
              <a:rPr lang="en-US" altLang="zh-TW" sz="2400" dirty="0">
                <a:latin typeface="+mj-ea"/>
                <a:ea typeface="+mj-ea"/>
              </a:rPr>
              <a:t>Response = (Constant + Predictors) + Error </a:t>
            </a:r>
            <a:endParaRPr lang="zh-TW" altLang="zh-TW" sz="2400" dirty="0">
              <a:latin typeface="+mj-ea"/>
              <a:ea typeface="+mj-ea"/>
            </a:endParaRPr>
          </a:p>
          <a:p>
            <a:r>
              <a:rPr lang="en-US" altLang="zh-TW" sz="2400" dirty="0">
                <a:latin typeface="+mj-ea"/>
                <a:ea typeface="+mj-ea"/>
              </a:rPr>
              <a:t>Another way we can say this is:</a:t>
            </a:r>
            <a:endParaRPr lang="zh-TW" altLang="zh-TW" sz="2400" dirty="0">
              <a:latin typeface="+mj-ea"/>
              <a:ea typeface="+mj-ea"/>
            </a:endParaRPr>
          </a:p>
          <a:p>
            <a:r>
              <a:rPr lang="en-US" altLang="zh-TW" sz="2400" dirty="0">
                <a:latin typeface="+mj-ea"/>
                <a:ea typeface="+mj-ea"/>
              </a:rPr>
              <a:t>Response = Deterministic + Stochastic</a:t>
            </a:r>
            <a:endParaRPr lang="zh-TW" altLang="zh-TW" sz="2400" dirty="0">
              <a:latin typeface="+mj-ea"/>
              <a:ea typeface="+mj-ea"/>
            </a:endParaRPr>
          </a:p>
        </p:txBody>
      </p:sp>
    </p:spTree>
    <p:extLst>
      <p:ext uri="{BB962C8B-B14F-4D97-AF65-F5344CB8AC3E}">
        <p14:creationId xmlns:p14="http://schemas.microsoft.com/office/powerpoint/2010/main" val="38768223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827584" y="2413338"/>
            <a:ext cx="6624736" cy="2308324"/>
          </a:xfrm>
          <a:prstGeom prst="rect">
            <a:avLst/>
          </a:prstGeom>
        </p:spPr>
        <p:txBody>
          <a:bodyPr wrap="square">
            <a:spAutoFit/>
          </a:bodyPr>
          <a:lstStyle/>
          <a:p>
            <a:r>
              <a:rPr lang="en-US" altLang="zh-TW" sz="2400" dirty="0" smtClean="0"/>
              <a:t>The </a:t>
            </a:r>
            <a:r>
              <a:rPr lang="en-US" altLang="zh-TW" sz="2400" dirty="0"/>
              <a:t>more variance that is accounted for by the regression model the closer the data points will fall to the fitted regression line. Theoretically, if a model could explain 100% of the variance, the fitted values would always equal the observed values and, therefore, all the data points would fall on the fitted regression line.</a:t>
            </a:r>
            <a:endParaRPr lang="zh-TW" altLang="zh-TW" sz="2400" dirty="0"/>
          </a:p>
        </p:txBody>
      </p:sp>
    </p:spTree>
    <p:extLst>
      <p:ext uri="{BB962C8B-B14F-4D97-AF65-F5344CB8AC3E}">
        <p14:creationId xmlns:p14="http://schemas.microsoft.com/office/powerpoint/2010/main" val="24348210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1043608" y="2274838"/>
            <a:ext cx="6408712" cy="3046988"/>
          </a:xfrm>
          <a:prstGeom prst="rect">
            <a:avLst/>
          </a:prstGeom>
        </p:spPr>
        <p:txBody>
          <a:bodyPr wrap="square">
            <a:spAutoFit/>
          </a:bodyPr>
          <a:lstStyle/>
          <a:p>
            <a:r>
              <a:rPr lang="en-US" altLang="zh-TW" sz="2400" b="1" dirty="0"/>
              <a:t>Key Limitations of R-squared</a:t>
            </a:r>
            <a:endParaRPr lang="zh-TW" altLang="zh-TW" sz="2400" dirty="0"/>
          </a:p>
          <a:p>
            <a:r>
              <a:rPr lang="en-US" altLang="zh-TW" sz="2400" dirty="0"/>
              <a:t>R-squared </a:t>
            </a:r>
            <a:r>
              <a:rPr lang="en-US" altLang="zh-TW" sz="2400" i="1" dirty="0"/>
              <a:t>cannot</a:t>
            </a:r>
            <a:r>
              <a:rPr lang="en-US" altLang="zh-TW" sz="2400" dirty="0"/>
              <a:t> determine whether the coefficient estimates and predictions are biased, which is why you must assess the residual plots.</a:t>
            </a:r>
            <a:endParaRPr lang="zh-TW" altLang="zh-TW" sz="2400" dirty="0"/>
          </a:p>
          <a:p>
            <a:r>
              <a:rPr lang="en-US" altLang="zh-TW" sz="2400" dirty="0"/>
              <a:t>R-squared does not indicate whether a regression model is adequate. You can have a low R-squared value for a good model, or a high R-squared value for a model that does not fit the data!</a:t>
            </a:r>
            <a:endParaRPr lang="zh-TW" altLang="zh-TW" sz="2400" dirty="0"/>
          </a:p>
        </p:txBody>
      </p:sp>
    </p:spTree>
    <p:extLst>
      <p:ext uri="{BB962C8B-B14F-4D97-AF65-F5344CB8AC3E}">
        <p14:creationId xmlns:p14="http://schemas.microsoft.com/office/powerpoint/2010/main" val="28828786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1115616" y="2060848"/>
            <a:ext cx="6606480" cy="3970318"/>
          </a:xfrm>
          <a:prstGeom prst="rect">
            <a:avLst/>
          </a:prstGeom>
        </p:spPr>
        <p:txBody>
          <a:bodyPr wrap="square">
            <a:spAutoFit/>
          </a:bodyPr>
          <a:lstStyle/>
          <a:p>
            <a:r>
              <a:rPr lang="en-US" altLang="zh-TW" b="1" dirty="0"/>
              <a:t>Are Low R-squared Values Inherently Bad?</a:t>
            </a:r>
            <a:endParaRPr lang="zh-TW" altLang="zh-TW" dirty="0"/>
          </a:p>
          <a:p>
            <a:r>
              <a:rPr lang="en-US" altLang="zh-TW" dirty="0"/>
              <a:t>No! There are two major reasons why it can be just fine to have low R-squared values.</a:t>
            </a:r>
            <a:endParaRPr lang="zh-TW" altLang="zh-TW" dirty="0"/>
          </a:p>
          <a:p>
            <a:r>
              <a:rPr lang="en-US" altLang="zh-TW" dirty="0"/>
              <a:t>In some fields, it is entirely expected that your R-squared values will be low. For example, any field that attempts to predict human behavior, such as psychology, typically has R-squared values lower than 50%. Humans are simply harder to predict than, say, physical processes.</a:t>
            </a:r>
            <a:endParaRPr lang="zh-TW" altLang="zh-TW" dirty="0"/>
          </a:p>
          <a:p>
            <a:r>
              <a:rPr lang="en-US" altLang="zh-TW" dirty="0"/>
              <a:t>Furthermore, if your R-squared value is low but you have statistically significant predictors, you can still draw important conclusions about how changes in the predictor values are associated with changes in the response value. Regardless of the R-squared, the significant coefficients still represent the mean change in the response for one unit of change in the predictor while holding other predictors in the model constant. Obviously, this type of information can be extremely valuable.</a:t>
            </a:r>
            <a:endParaRPr lang="zh-TW" altLang="zh-TW" dirty="0"/>
          </a:p>
        </p:txBody>
      </p:sp>
    </p:spTree>
    <p:extLst>
      <p:ext uri="{BB962C8B-B14F-4D97-AF65-F5344CB8AC3E}">
        <p14:creationId xmlns:p14="http://schemas.microsoft.com/office/powerpoint/2010/main" val="42299127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3" name="圖片 2" descr="Fitted line plot with high response variability"/>
          <p:cNvPicPr/>
          <p:nvPr/>
        </p:nvPicPr>
        <p:blipFill>
          <a:blip r:embed="rId2">
            <a:extLst>
              <a:ext uri="{28A0092B-C50C-407E-A947-70E740481C1C}">
                <a14:useLocalDpi xmlns:a14="http://schemas.microsoft.com/office/drawing/2010/main" val="0"/>
              </a:ext>
            </a:extLst>
          </a:blip>
          <a:srcRect/>
          <a:stretch>
            <a:fillRect/>
          </a:stretch>
        </p:blipFill>
        <p:spPr bwMode="auto">
          <a:xfrm>
            <a:off x="755576" y="2564904"/>
            <a:ext cx="3528392" cy="2664296"/>
          </a:xfrm>
          <a:prstGeom prst="rect">
            <a:avLst/>
          </a:prstGeom>
          <a:noFill/>
          <a:ln>
            <a:noFill/>
          </a:ln>
        </p:spPr>
      </p:pic>
      <p:pic>
        <p:nvPicPr>
          <p:cNvPr id="4" name="圖片 3" descr="Fitted line plot with low response variability"/>
          <p:cNvPicPr/>
          <p:nvPr/>
        </p:nvPicPr>
        <p:blipFill>
          <a:blip r:embed="rId3">
            <a:extLst>
              <a:ext uri="{28A0092B-C50C-407E-A947-70E740481C1C}">
                <a14:useLocalDpi xmlns:a14="http://schemas.microsoft.com/office/drawing/2010/main" val="0"/>
              </a:ext>
            </a:extLst>
          </a:blip>
          <a:srcRect/>
          <a:stretch>
            <a:fillRect/>
          </a:stretch>
        </p:blipFill>
        <p:spPr bwMode="auto">
          <a:xfrm>
            <a:off x="4572000" y="2564904"/>
            <a:ext cx="3816424" cy="2664296"/>
          </a:xfrm>
          <a:prstGeom prst="rect">
            <a:avLst/>
          </a:prstGeom>
          <a:noFill/>
          <a:ln>
            <a:noFill/>
          </a:ln>
        </p:spPr>
      </p:pic>
    </p:spTree>
    <p:extLst>
      <p:ext uri="{BB962C8B-B14F-4D97-AF65-F5344CB8AC3E}">
        <p14:creationId xmlns:p14="http://schemas.microsoft.com/office/powerpoint/2010/main" val="11983704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1259632" y="2276872"/>
            <a:ext cx="6552728" cy="3046988"/>
          </a:xfrm>
          <a:prstGeom prst="rect">
            <a:avLst/>
          </a:prstGeom>
        </p:spPr>
        <p:txBody>
          <a:bodyPr wrap="square">
            <a:spAutoFit/>
          </a:bodyPr>
          <a:lstStyle/>
          <a:p>
            <a:r>
              <a:rPr lang="en-US" altLang="zh-TW" sz="2400" dirty="0"/>
              <a:t>A low R-squared is most problematic when you want to produce predictions that are reasonably precise (have a small enough prediction interval). How high should the R-squared be for prediction? Well, that depends on your requirements for the width of a prediction interval and how much variability is present in your data. While a high R-squared is required for precise predictions, it’s not sufficient by itself, as we shall see.</a:t>
            </a:r>
            <a:endParaRPr lang="zh-TW" altLang="en-US" sz="2400" dirty="0"/>
          </a:p>
        </p:txBody>
      </p:sp>
    </p:spTree>
    <p:extLst>
      <p:ext uri="{BB962C8B-B14F-4D97-AF65-F5344CB8AC3E}">
        <p14:creationId xmlns:p14="http://schemas.microsoft.com/office/powerpoint/2010/main" val="25932274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914400" y="980728"/>
            <a:ext cx="6393904" cy="2677656"/>
          </a:xfrm>
          <a:prstGeom prst="rect">
            <a:avLst/>
          </a:prstGeom>
        </p:spPr>
        <p:txBody>
          <a:bodyPr wrap="square">
            <a:spAutoFit/>
          </a:bodyPr>
          <a:lstStyle/>
          <a:p>
            <a:r>
              <a:rPr lang="en-US" altLang="zh-TW" sz="2400" b="1" dirty="0"/>
              <a:t>Are High R-squared Values Inherently Good?</a:t>
            </a:r>
            <a:endParaRPr lang="zh-TW" altLang="zh-TW" sz="2400" dirty="0"/>
          </a:p>
          <a:p>
            <a:r>
              <a:rPr lang="en-US" altLang="zh-TW" sz="2400" dirty="0"/>
              <a:t>No! A high R-squared does not necessarily indicate that the model has a good fit. That might be a surprise, but look at the fitted line plot and residual plot below. The fitted line plot displays the relationship between semiconductor electron mobility and the natural log of the density for real experimental data.</a:t>
            </a:r>
            <a:endParaRPr lang="zh-TW" altLang="zh-TW" sz="2400" dirty="0"/>
          </a:p>
        </p:txBody>
      </p:sp>
      <p:pic>
        <p:nvPicPr>
          <p:cNvPr id="4" name="圖片 3" descr="Regression model that does not fit even though it has a high R-squared value"/>
          <p:cNvPicPr/>
          <p:nvPr/>
        </p:nvPicPr>
        <p:blipFill>
          <a:blip r:embed="rId2">
            <a:extLst>
              <a:ext uri="{28A0092B-C50C-407E-A947-70E740481C1C}">
                <a14:useLocalDpi xmlns:a14="http://schemas.microsoft.com/office/drawing/2010/main" val="0"/>
              </a:ext>
            </a:extLst>
          </a:blip>
          <a:srcRect/>
          <a:stretch>
            <a:fillRect/>
          </a:stretch>
        </p:blipFill>
        <p:spPr bwMode="auto">
          <a:xfrm>
            <a:off x="1115616" y="4005064"/>
            <a:ext cx="5904656" cy="2376264"/>
          </a:xfrm>
          <a:prstGeom prst="rect">
            <a:avLst/>
          </a:prstGeom>
          <a:noFill/>
          <a:ln>
            <a:noFill/>
          </a:ln>
        </p:spPr>
      </p:pic>
    </p:spTree>
    <p:extLst>
      <p:ext uri="{BB962C8B-B14F-4D97-AF65-F5344CB8AC3E}">
        <p14:creationId xmlns:p14="http://schemas.microsoft.com/office/powerpoint/2010/main" val="13365526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pic>
        <p:nvPicPr>
          <p:cNvPr id="3" name="圖片 2" descr="Residual plot for a regression model with a bad fit"/>
          <p:cNvPicPr/>
          <p:nvPr/>
        </p:nvPicPr>
        <p:blipFill>
          <a:blip r:embed="rId2">
            <a:extLst>
              <a:ext uri="{28A0092B-C50C-407E-A947-70E740481C1C}">
                <a14:useLocalDpi xmlns:a14="http://schemas.microsoft.com/office/drawing/2010/main" val="0"/>
              </a:ext>
            </a:extLst>
          </a:blip>
          <a:srcRect/>
          <a:stretch>
            <a:fillRect/>
          </a:stretch>
        </p:blipFill>
        <p:spPr bwMode="auto">
          <a:xfrm>
            <a:off x="3977208" y="1081311"/>
            <a:ext cx="4339208" cy="1778000"/>
          </a:xfrm>
          <a:prstGeom prst="rect">
            <a:avLst/>
          </a:prstGeom>
          <a:noFill/>
          <a:ln>
            <a:noFill/>
          </a:ln>
        </p:spPr>
      </p:pic>
      <p:sp>
        <p:nvSpPr>
          <p:cNvPr id="4" name="矩形 3"/>
          <p:cNvSpPr/>
          <p:nvPr/>
        </p:nvSpPr>
        <p:spPr>
          <a:xfrm>
            <a:off x="888048" y="3284984"/>
            <a:ext cx="7056784" cy="3046988"/>
          </a:xfrm>
          <a:prstGeom prst="rect">
            <a:avLst/>
          </a:prstGeom>
        </p:spPr>
        <p:txBody>
          <a:bodyPr wrap="square">
            <a:spAutoFit/>
          </a:bodyPr>
          <a:lstStyle/>
          <a:p>
            <a:r>
              <a:rPr lang="en-US" altLang="zh-TW" sz="2400" dirty="0"/>
              <a:t>The fitted line plot shows that these data follow a nice tight function and the R-squared is 98.5%, which sounds great. However, look closer to see how the regression line systematically over and under-predicts the data (bias) at different points along the curve. You can also see patterns in the Residuals versus Fits plot, rather than the randomness that you want to see. This indicates a bad fit, and serves as a reminder as to why you should always check the residual plots.</a:t>
            </a:r>
            <a:endParaRPr lang="zh-TW" altLang="zh-TW" sz="2400" dirty="0"/>
          </a:p>
        </p:txBody>
      </p:sp>
      <p:pic>
        <p:nvPicPr>
          <p:cNvPr id="5" name="圖片 4" descr="Regression model that does not fit even though it has a high R-squared value"/>
          <p:cNvPicPr/>
          <p:nvPr/>
        </p:nvPicPr>
        <p:blipFill>
          <a:blip r:embed="rId3">
            <a:extLst>
              <a:ext uri="{28A0092B-C50C-407E-A947-70E740481C1C}">
                <a14:useLocalDpi xmlns:a14="http://schemas.microsoft.com/office/drawing/2010/main" val="0"/>
              </a:ext>
            </a:extLst>
          </a:blip>
          <a:srcRect/>
          <a:stretch>
            <a:fillRect/>
          </a:stretch>
        </p:blipFill>
        <p:spPr bwMode="auto">
          <a:xfrm>
            <a:off x="539552" y="1052736"/>
            <a:ext cx="3461122" cy="1835150"/>
          </a:xfrm>
          <a:prstGeom prst="rect">
            <a:avLst/>
          </a:prstGeom>
          <a:noFill/>
          <a:ln>
            <a:noFill/>
          </a:ln>
        </p:spPr>
      </p:pic>
    </p:spTree>
    <p:extLst>
      <p:ext uri="{BB962C8B-B14F-4D97-AF65-F5344CB8AC3E}">
        <p14:creationId xmlns:p14="http://schemas.microsoft.com/office/powerpoint/2010/main" val="31038921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914400" y="1417638"/>
            <a:ext cx="7113984" cy="4524315"/>
          </a:xfrm>
          <a:prstGeom prst="rect">
            <a:avLst/>
          </a:prstGeom>
        </p:spPr>
        <p:txBody>
          <a:bodyPr wrap="square">
            <a:spAutoFit/>
          </a:bodyPr>
          <a:lstStyle/>
          <a:p>
            <a:r>
              <a:rPr lang="en-US" altLang="zh-TW" sz="2400" b="1" dirty="0"/>
              <a:t>Closing Thoughts on R-squared</a:t>
            </a:r>
            <a:endParaRPr lang="zh-TW" altLang="zh-TW" sz="2400" dirty="0"/>
          </a:p>
          <a:p>
            <a:r>
              <a:rPr lang="en-US" altLang="zh-TW" sz="2400" dirty="0"/>
              <a:t>R-squared is a handy, seemingly intuitive measure of how well your linear model fits a set of observations. However, as we saw, R-squared doesn’t tell us the entire story. You should evaluate R-squared values in conjunction with residual plots, other model statistics, and subject area knowledge in order to round out the picture (pardon the pun).</a:t>
            </a:r>
            <a:endParaRPr lang="zh-TW" altLang="zh-TW" sz="2400" dirty="0"/>
          </a:p>
          <a:p>
            <a:r>
              <a:rPr lang="en-US" altLang="zh-TW" sz="2400" dirty="0"/>
              <a:t>While R-squared provides an estimate of the strength of the relationship between your model and the response variable, it does not provide a formal hypothesis test for this relationship. The F-test of overall significance determines whether this relationship is statistically significant.</a:t>
            </a:r>
            <a:endParaRPr lang="zh-TW" altLang="zh-TW" sz="2400" dirty="0"/>
          </a:p>
        </p:txBody>
      </p:sp>
    </p:spTree>
    <p:extLst>
      <p:ext uri="{BB962C8B-B14F-4D97-AF65-F5344CB8AC3E}">
        <p14:creationId xmlns:p14="http://schemas.microsoft.com/office/powerpoint/2010/main" val="26709522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09575" y="221869"/>
            <a:ext cx="7772400" cy="1143000"/>
          </a:xfrm>
        </p:spPr>
        <p:txBody>
          <a:bodyPr/>
          <a:lstStyle/>
          <a:p>
            <a:endParaRPr lang="zh-TW" altLang="en-US"/>
          </a:p>
        </p:txBody>
      </p:sp>
      <p:sp>
        <p:nvSpPr>
          <p:cNvPr id="3" name="矩形 2"/>
          <p:cNvSpPr/>
          <p:nvPr/>
        </p:nvSpPr>
        <p:spPr>
          <a:xfrm>
            <a:off x="1187624" y="453686"/>
            <a:ext cx="4572000" cy="1200329"/>
          </a:xfrm>
          <a:prstGeom prst="rect">
            <a:avLst/>
          </a:prstGeom>
        </p:spPr>
        <p:txBody>
          <a:bodyPr>
            <a:spAutoFit/>
          </a:bodyPr>
          <a:lstStyle/>
          <a:p>
            <a:r>
              <a:rPr lang="en-US" altLang="zh-TW" sz="2400" b="1" dirty="0"/>
              <a:t>Multiple Regression Analysis: Use Adjusted R-Squared to Include the Correct Number of Variables</a:t>
            </a:r>
            <a:endParaRPr lang="zh-TW" altLang="zh-TW" sz="2400" dirty="0"/>
          </a:p>
        </p:txBody>
      </p:sp>
      <p:pic>
        <p:nvPicPr>
          <p:cNvPr id="4" name="圖片 3" descr="Fitted line plot that illustrates an overfit model"/>
          <p:cNvPicPr/>
          <p:nvPr/>
        </p:nvPicPr>
        <p:blipFill>
          <a:blip r:embed="rId2">
            <a:extLst>
              <a:ext uri="{28A0092B-C50C-407E-A947-70E740481C1C}">
                <a14:useLocalDpi xmlns:a14="http://schemas.microsoft.com/office/drawing/2010/main" val="0"/>
              </a:ext>
            </a:extLst>
          </a:blip>
          <a:srcRect/>
          <a:stretch>
            <a:fillRect/>
          </a:stretch>
        </p:blipFill>
        <p:spPr bwMode="auto">
          <a:xfrm>
            <a:off x="5292080" y="2780928"/>
            <a:ext cx="3695700" cy="2286000"/>
          </a:xfrm>
          <a:prstGeom prst="rect">
            <a:avLst/>
          </a:prstGeom>
          <a:noFill/>
          <a:ln>
            <a:noFill/>
          </a:ln>
        </p:spPr>
      </p:pic>
      <p:sp>
        <p:nvSpPr>
          <p:cNvPr id="5" name="矩形 4"/>
          <p:cNvSpPr/>
          <p:nvPr/>
        </p:nvSpPr>
        <p:spPr>
          <a:xfrm>
            <a:off x="251520" y="1772816"/>
            <a:ext cx="4934755" cy="4893647"/>
          </a:xfrm>
          <a:prstGeom prst="rect">
            <a:avLst/>
          </a:prstGeom>
        </p:spPr>
        <p:txBody>
          <a:bodyPr wrap="square">
            <a:spAutoFit/>
          </a:bodyPr>
          <a:lstStyle/>
          <a:p>
            <a:r>
              <a:rPr lang="en-US" altLang="zh-TW" sz="2400" dirty="0"/>
              <a:t>Multiple regression can be a beguiling, temptation-filled analysis. It’s </a:t>
            </a:r>
            <a:r>
              <a:rPr lang="en-US" altLang="zh-TW" sz="2400" i="1" dirty="0"/>
              <a:t>so</a:t>
            </a:r>
            <a:r>
              <a:rPr lang="en-US" altLang="zh-TW" sz="2400" dirty="0"/>
              <a:t> easy to add more variables as you think of them, or just because the data are handy. Some of the predictors </a:t>
            </a:r>
            <a:r>
              <a:rPr lang="en-US" altLang="zh-TW" sz="2400" i="1" dirty="0"/>
              <a:t>will</a:t>
            </a:r>
            <a:r>
              <a:rPr lang="en-US" altLang="zh-TW" sz="2400" dirty="0"/>
              <a:t> be significant. Perhaps there is a relationship, or is it just by chance? You can add higher-order polynomials to bend and twist that fitted line as you like, but are you fitting real patterns or just connecting the dots? All the while, the R-squared (R</a:t>
            </a:r>
            <a:r>
              <a:rPr lang="en-US" altLang="zh-TW" sz="2400" baseline="30000" dirty="0"/>
              <a:t>2</a:t>
            </a:r>
            <a:r>
              <a:rPr lang="en-US" altLang="zh-TW" sz="2400" dirty="0"/>
              <a:t>) value increases, teasing you, and egging you on to add more variables!</a:t>
            </a:r>
            <a:endParaRPr lang="zh-TW" altLang="zh-TW" sz="2400" dirty="0"/>
          </a:p>
        </p:txBody>
      </p:sp>
    </p:spTree>
    <p:extLst>
      <p:ext uri="{BB962C8B-B14F-4D97-AF65-F5344CB8AC3E}">
        <p14:creationId xmlns:p14="http://schemas.microsoft.com/office/powerpoint/2010/main" val="25849210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827584" y="1997839"/>
            <a:ext cx="7344816" cy="3046988"/>
          </a:xfrm>
          <a:prstGeom prst="rect">
            <a:avLst/>
          </a:prstGeom>
        </p:spPr>
        <p:txBody>
          <a:bodyPr wrap="square">
            <a:spAutoFit/>
          </a:bodyPr>
          <a:lstStyle/>
          <a:p>
            <a:r>
              <a:rPr lang="en-US" altLang="zh-TW" sz="2400" b="1" dirty="0"/>
              <a:t>What Is the Adjusted R-squared?</a:t>
            </a:r>
            <a:endParaRPr lang="zh-TW" altLang="zh-TW" sz="2400" dirty="0"/>
          </a:p>
          <a:p>
            <a:r>
              <a:rPr lang="en-US" altLang="zh-TW" sz="2400" dirty="0"/>
              <a:t>The adjusted R-squared compares the explanatory power of regression models that contain different numbers of predictors.</a:t>
            </a:r>
            <a:endParaRPr lang="zh-TW" altLang="zh-TW" sz="2400" dirty="0"/>
          </a:p>
          <a:p>
            <a:r>
              <a:rPr lang="en-US" altLang="zh-TW" sz="2400" dirty="0"/>
              <a:t>Suppose you compare a five-predictor model with a higher R-squared to a one-predictor model. Does the five predictor model have a higher R-squared because it’s better? Or is the R-squared higher because it has more predictors? Simply compare the adjusted R-squared values to find out!</a:t>
            </a:r>
            <a:endParaRPr lang="zh-TW" altLang="zh-TW" sz="2400" dirty="0"/>
          </a:p>
        </p:txBody>
      </p:sp>
    </p:spTree>
    <p:extLst>
      <p:ext uri="{BB962C8B-B14F-4D97-AF65-F5344CB8AC3E}">
        <p14:creationId xmlns:p14="http://schemas.microsoft.com/office/powerpoint/2010/main" val="3732314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1619672" y="2348880"/>
            <a:ext cx="5670376" cy="3046988"/>
          </a:xfrm>
          <a:prstGeom prst="rect">
            <a:avLst/>
          </a:prstGeom>
        </p:spPr>
        <p:txBody>
          <a:bodyPr wrap="square">
            <a:spAutoFit/>
          </a:bodyPr>
          <a:lstStyle/>
          <a:p>
            <a:r>
              <a:rPr lang="en-US" altLang="zh-TW" sz="2400" b="1" dirty="0">
                <a:latin typeface="+mj-ea"/>
                <a:ea typeface="+mj-ea"/>
              </a:rPr>
              <a:t>The Deterministic Portion</a:t>
            </a:r>
            <a:endParaRPr lang="zh-TW" altLang="zh-TW" sz="2400" dirty="0">
              <a:latin typeface="+mj-ea"/>
              <a:ea typeface="+mj-ea"/>
            </a:endParaRPr>
          </a:p>
          <a:p>
            <a:r>
              <a:rPr lang="en-US" altLang="zh-TW" sz="2400" dirty="0">
                <a:latin typeface="+mj-ea"/>
                <a:ea typeface="+mj-ea"/>
              </a:rPr>
              <a:t>This is the part that is explained by the predictor variables in the model. The expected value of the response is a function of a set of predictor variables. All of the explanatory/predictive information of the model should be in this portion.</a:t>
            </a:r>
            <a:endParaRPr lang="zh-TW" altLang="zh-TW" sz="2400" dirty="0">
              <a:latin typeface="+mj-ea"/>
              <a:ea typeface="+mj-ea"/>
            </a:endParaRPr>
          </a:p>
        </p:txBody>
      </p:sp>
    </p:spTree>
    <p:extLst>
      <p:ext uri="{BB962C8B-B14F-4D97-AF65-F5344CB8AC3E}">
        <p14:creationId xmlns:p14="http://schemas.microsoft.com/office/powerpoint/2010/main" val="557645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460558" y="1417638"/>
            <a:ext cx="6336704" cy="4893647"/>
          </a:xfrm>
          <a:prstGeom prst="rect">
            <a:avLst/>
          </a:prstGeom>
        </p:spPr>
        <p:txBody>
          <a:bodyPr wrap="square">
            <a:spAutoFit/>
          </a:bodyPr>
          <a:lstStyle/>
          <a:p>
            <a:r>
              <a:rPr lang="en-US" altLang="zh-TW" sz="2400" dirty="0"/>
              <a:t>The adjusted R-squared is a modified version of R-squared that has been adjusted for the number of predictors in the model. The adjusted R-squared increases only if the new term improves the model more than would be expected by chance. It decreases when a predictor improves the model by less than expected by chance. The adjusted R-squared can be negative, but it’s usually not.  It is always lower than the R-squared.</a:t>
            </a:r>
            <a:endParaRPr lang="zh-TW" altLang="zh-TW" sz="2400" dirty="0"/>
          </a:p>
          <a:p>
            <a:r>
              <a:rPr lang="en-US" altLang="zh-TW" sz="2400" dirty="0"/>
              <a:t>In the simplified Best Subsets Regression output below, you can see where the adjusted R-squared peaks, and then declines. Meanwhile, the R-squared continues to increase.</a:t>
            </a:r>
            <a:endParaRPr lang="zh-TW" altLang="zh-TW" sz="2400" dirty="0"/>
          </a:p>
        </p:txBody>
      </p:sp>
      <p:pic>
        <p:nvPicPr>
          <p:cNvPr id="4" name="圖片 3" descr="Best subsets regression example"/>
          <p:cNvPicPr/>
          <p:nvPr/>
        </p:nvPicPr>
        <p:blipFill>
          <a:blip r:embed="rId2">
            <a:extLst>
              <a:ext uri="{28A0092B-C50C-407E-A947-70E740481C1C}">
                <a14:useLocalDpi xmlns:a14="http://schemas.microsoft.com/office/drawing/2010/main" val="0"/>
              </a:ext>
            </a:extLst>
          </a:blip>
          <a:srcRect/>
          <a:stretch>
            <a:fillRect/>
          </a:stretch>
        </p:blipFill>
        <p:spPr bwMode="auto">
          <a:xfrm>
            <a:off x="6804248" y="2996952"/>
            <a:ext cx="1882552" cy="2160240"/>
          </a:xfrm>
          <a:prstGeom prst="rect">
            <a:avLst/>
          </a:prstGeom>
          <a:noFill/>
          <a:ln>
            <a:noFill/>
          </a:ln>
        </p:spPr>
      </p:pic>
    </p:spTree>
    <p:extLst>
      <p:ext uri="{BB962C8B-B14F-4D97-AF65-F5344CB8AC3E}">
        <p14:creationId xmlns:p14="http://schemas.microsoft.com/office/powerpoint/2010/main" val="10922573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1403648" y="1844824"/>
            <a:ext cx="6102424" cy="3785652"/>
          </a:xfrm>
          <a:prstGeom prst="rect">
            <a:avLst/>
          </a:prstGeom>
        </p:spPr>
        <p:txBody>
          <a:bodyPr wrap="square">
            <a:spAutoFit/>
          </a:bodyPr>
          <a:lstStyle/>
          <a:p>
            <a:r>
              <a:rPr lang="en-US" altLang="zh-TW" sz="2400" dirty="0" smtClean="0"/>
              <a:t>You </a:t>
            </a:r>
            <a:r>
              <a:rPr lang="en-US" altLang="zh-TW" sz="2400" dirty="0"/>
              <a:t>might want to include only three predictors in this model. We saw how an under-specified model (one that was too simple) can produce biased estimates. However, an </a:t>
            </a:r>
            <a:r>
              <a:rPr lang="en-US" altLang="zh-TW" sz="2400" dirty="0" err="1"/>
              <a:t>overspecified</a:t>
            </a:r>
            <a:r>
              <a:rPr lang="en-US" altLang="zh-TW" sz="2400" dirty="0"/>
              <a:t> model (one that's too complex) is more likely to reduce the precision of coefficient estimates and predicted values. Consequently, you don’t want to include more terms in the model than necessary. Finally, a different use for the adjusted R-squared is that it provides an </a:t>
            </a:r>
            <a:r>
              <a:rPr lang="en-US" altLang="zh-TW" sz="2400" dirty="0" smtClean="0"/>
              <a:t> unbiased estimate of the population R-squared .</a:t>
            </a:r>
            <a:endParaRPr lang="zh-TW" altLang="en-US" sz="2400" dirty="0"/>
          </a:p>
        </p:txBody>
      </p:sp>
    </p:spTree>
    <p:extLst>
      <p:ext uri="{BB962C8B-B14F-4D97-AF65-F5344CB8AC3E}">
        <p14:creationId xmlns:p14="http://schemas.microsoft.com/office/powerpoint/2010/main" val="9794173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 Data dictionary </a:t>
            </a:r>
            <a:endParaRPr lang="zh-TW" altLang="en-US" dirty="0"/>
          </a:p>
        </p:txBody>
      </p:sp>
      <p:sp>
        <p:nvSpPr>
          <p:cNvPr id="3" name="Rectangle 1"/>
          <p:cNvSpPr>
            <a:spLocks noChangeArrowheads="1"/>
          </p:cNvSpPr>
          <p:nvPr/>
        </p:nvSpPr>
        <p:spPr bwMode="auto">
          <a:xfrm>
            <a:off x="539552" y="1999526"/>
            <a:ext cx="8147248" cy="432426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1. ALB</a:t>
            </a:r>
            <a:r>
              <a:rPr kumimoji="0" lang="zh-TW" altLang="en-US"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（白蛋白</a:t>
            </a: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Albumin, normal range: 3.5~5.7</a:t>
            </a:r>
            <a:r>
              <a:rPr kumimoji="0" lang="zh-TW" altLang="en-US"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 </a:t>
            </a:r>
            <a:endParaRPr kumimoji="0" lang="zh-TW" altLang="en-US"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2. ALT</a:t>
            </a:r>
            <a:r>
              <a:rPr kumimoji="0" lang="zh-TW" altLang="en-US"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（肝指數</a:t>
            </a: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Alanine Aminotransferase, normal range</a:t>
            </a:r>
            <a:r>
              <a:rPr kumimoji="0" lang="zh-TW" altLang="en-US"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a:t>
            </a: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0~41</a:t>
            </a:r>
            <a:r>
              <a:rPr kumimoji="0" lang="zh-TW" altLang="en-US"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3. CHOL(</a:t>
            </a:r>
            <a:r>
              <a:rPr kumimoji="0" lang="zh-TW" altLang="en-US"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總膽固醇</a:t>
            </a:r>
            <a:r>
              <a:rPr kumimoji="0" lang="zh-TW" altLang="zh-TW" sz="2000" b="0" i="0" u="none" strike="noStrike" cap="none" normalizeH="0" baseline="0" dirty="0" smtClean="0">
                <a:ln>
                  <a:noFill/>
                </a:ln>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Total cholesterol , normal range </a:t>
            </a:r>
            <a:endParaRPr kumimoji="0" lang="zh-TW" altLang="zh-TW"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a:t>
            </a: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200) </a:t>
            </a:r>
            <a:endParaRPr kumimoji="0" lang="en-US" altLang="zh-TW"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4. CREB(</a:t>
            </a:r>
            <a:r>
              <a:rPr kumimoji="0" lang="zh-TW" altLang="en-US"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肌酸酐</a:t>
            </a: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Creatinine, normal range: 0.6~1.3)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5. GLU(</a:t>
            </a:r>
            <a:r>
              <a:rPr kumimoji="0" lang="zh-TW" altLang="en-US"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飯前血糖  </a:t>
            </a:r>
            <a:r>
              <a:rPr kumimoji="0" lang="zh-TW" altLang="zh-TW" sz="2000" b="0" i="0" u="none" strike="noStrike" cap="none" normalizeH="0" baseline="0" dirty="0" smtClean="0">
                <a:ln>
                  <a:noFill/>
                </a:ln>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Blood sugar before meals, </a:t>
            </a: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normal range:  70~100) </a:t>
            </a:r>
            <a:endParaRPr kumimoji="0" lang="en-US" altLang="zh-TW"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6. GLU2(</a:t>
            </a:r>
            <a:r>
              <a:rPr kumimoji="0" lang="zh-TW" altLang="en-US"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飯後 </a:t>
            </a: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2 </a:t>
            </a:r>
            <a:r>
              <a:rPr kumimoji="0" lang="zh-TW" altLang="en-US"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小時血糖 </a:t>
            </a: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blood sugar 2hrs after meals, normal range</a:t>
            </a:r>
            <a:r>
              <a:rPr kumimoji="0" lang="zh-TW" altLang="en-US"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a:t>
            </a: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140) </a:t>
            </a:r>
            <a:endParaRPr kumimoji="0" lang="en-US" altLang="zh-TW"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7. HDLC(</a:t>
            </a:r>
            <a:r>
              <a:rPr kumimoji="0" lang="zh-TW" altLang="en-US"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高密度脂蛋白</a:t>
            </a: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High-density lipoprotein</a:t>
            </a:r>
            <a:r>
              <a:rPr kumimoji="0" lang="en-US" altLang="zh-TW" sz="2000" b="0" i="0" u="none" strike="noStrike" cap="none" normalizeH="0" baseline="0" dirty="0" smtClean="0">
                <a:ln>
                  <a:noFill/>
                </a:ln>
                <a:solidFill>
                  <a:schemeClr val="tx1"/>
                </a:solidFill>
                <a:effectLst/>
                <a:latin typeface="Calibri" panose="020F0502020204030204" pitchFamily="34" charset="0"/>
                <a:ea typeface="新細明體" panose="02020500000000000000" pitchFamily="18" charset="-120"/>
                <a:cs typeface="Times New Roman" panose="02020603050405020304" pitchFamily="18" charset="0"/>
              </a:rPr>
              <a:t>, normal range</a:t>
            </a:r>
            <a:r>
              <a:rPr kumimoji="0" lang="zh-TW" altLang="en-US"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：正常範圍＞</a:t>
            </a: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40) </a:t>
            </a:r>
            <a:endParaRPr kumimoji="0" lang="en-US" altLang="zh-TW"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8. LDLC(</a:t>
            </a:r>
            <a:r>
              <a:rPr kumimoji="0" lang="zh-TW" altLang="en-US"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低密度脂蛋白</a:t>
            </a: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low-density lipoprotein</a:t>
            </a:r>
            <a:r>
              <a:rPr kumimoji="0" lang="en-US" altLang="zh-TW" sz="2000" b="0" i="0" u="none" strike="noStrike" cap="none" normalizeH="0" baseline="0" dirty="0" smtClean="0">
                <a:ln>
                  <a:noFill/>
                </a:ln>
                <a:solidFill>
                  <a:schemeClr val="tx1"/>
                </a:solidFill>
                <a:effectLst/>
                <a:latin typeface="Calibri" panose="020F0502020204030204" pitchFamily="34" charset="0"/>
                <a:ea typeface="新細明體" panose="02020500000000000000" pitchFamily="18" charset="-120"/>
                <a:cs typeface="Times New Roman" panose="02020603050405020304" pitchFamily="18" charset="0"/>
              </a:rPr>
              <a:t>, normal range</a:t>
            </a:r>
            <a:r>
              <a:rPr kumimoji="0" lang="zh-TW" altLang="en-US"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：正常範圍＜</a:t>
            </a: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130)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9. TRIG(</a:t>
            </a:r>
            <a:r>
              <a:rPr kumimoji="0" lang="zh-TW" altLang="en-US"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三酸甘油酯</a:t>
            </a:r>
            <a:r>
              <a:rPr kumimoji="0" lang="zh-TW" altLang="zh-TW" sz="2000" b="0" i="0" u="none" strike="noStrike" cap="none" normalizeH="0" baseline="0" dirty="0" smtClean="0">
                <a:ln>
                  <a:noFill/>
                </a:ln>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Triglycerides</a:t>
            </a:r>
            <a:r>
              <a:rPr kumimoji="0" lang="zh-TW" altLang="zh-TW" sz="2000" b="0" i="0" u="none" strike="noStrike" cap="none" normalizeH="0" baseline="0" dirty="0" smtClean="0">
                <a:ln>
                  <a:noFill/>
                </a:ln>
                <a:solidFill>
                  <a:schemeClr val="tx1"/>
                </a:solidFill>
                <a:effectLst/>
              </a:rPr>
              <a:t> </a:t>
            </a:r>
            <a:endParaRPr kumimoji="0" lang="zh-TW" altLang="zh-TW" sz="20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 normal range </a:t>
            </a:r>
            <a:r>
              <a:rPr kumimoji="0" lang="zh-TW" altLang="en-US"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a:t>
            </a:r>
            <a:r>
              <a:rPr kumimoji="0" lang="en-US" altLang="zh-TW" sz="2000" b="0" i="0" u="none" strike="noStrike" cap="none" normalizeH="0" baseline="0" dirty="0" smtClean="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150)</a:t>
            </a:r>
            <a:endParaRPr kumimoji="0" lang="en-US" altLang="zh-TW"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TW"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45754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1547664" y="2060848"/>
            <a:ext cx="6102424" cy="3785652"/>
          </a:xfrm>
          <a:prstGeom prst="rect">
            <a:avLst/>
          </a:prstGeom>
        </p:spPr>
        <p:txBody>
          <a:bodyPr wrap="square">
            <a:spAutoFit/>
          </a:bodyPr>
          <a:lstStyle/>
          <a:p>
            <a:r>
              <a:rPr lang="en-US" altLang="zh-TW" sz="2400" b="1" dirty="0">
                <a:latin typeface="+mj-ea"/>
                <a:ea typeface="+mj-ea"/>
              </a:rPr>
              <a:t>The Stochastic Error</a:t>
            </a:r>
            <a:endParaRPr lang="zh-TW" altLang="zh-TW" sz="2400" dirty="0">
              <a:latin typeface="+mj-ea"/>
              <a:ea typeface="+mj-ea"/>
            </a:endParaRPr>
          </a:p>
          <a:p>
            <a:r>
              <a:rPr lang="en-US" altLang="zh-TW" sz="2400" dirty="0">
                <a:latin typeface="+mj-ea"/>
                <a:ea typeface="+mj-ea"/>
              </a:rPr>
              <a:t>Stochastic is a fancy word that means random and unpredictable. Error is the difference between the expected value and the observed value. Putting this together, the differences between the expected and observed values must be unpredictable. In other words, none of the explanatory/predictive information should be in the error.</a:t>
            </a:r>
            <a:endParaRPr lang="zh-TW" altLang="zh-TW" sz="2400" dirty="0">
              <a:latin typeface="+mj-ea"/>
              <a:ea typeface="+mj-ea"/>
            </a:endParaRPr>
          </a:p>
        </p:txBody>
      </p:sp>
    </p:spTree>
    <p:extLst>
      <p:ext uri="{BB962C8B-B14F-4D97-AF65-F5344CB8AC3E}">
        <p14:creationId xmlns:p14="http://schemas.microsoft.com/office/powerpoint/2010/main" val="2882049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1115616" y="1720840"/>
            <a:ext cx="6768752" cy="3785652"/>
          </a:xfrm>
          <a:prstGeom prst="rect">
            <a:avLst/>
          </a:prstGeom>
        </p:spPr>
        <p:txBody>
          <a:bodyPr wrap="square">
            <a:spAutoFit/>
          </a:bodyPr>
          <a:lstStyle/>
          <a:p>
            <a:r>
              <a:rPr lang="en-US" altLang="zh-TW" sz="2400" dirty="0"/>
              <a:t>The idea is that the deterministic portion of your model is so good at explaining (or predicting) the response that only the inherent randomness of any real-world phenomenon remains leftover for the error portion. If you observe explanatory or predictive power in the error, you know that your predictors are missing some of the predictive information. Residual plots help you check this!</a:t>
            </a:r>
            <a:endParaRPr lang="zh-TW" altLang="zh-TW" sz="2400" dirty="0"/>
          </a:p>
          <a:p>
            <a:r>
              <a:rPr lang="en-US" altLang="zh-TW" sz="2400" b="1" dirty="0"/>
              <a:t>Statistical caveat: </a:t>
            </a:r>
            <a:r>
              <a:rPr lang="en-US" altLang="zh-TW" sz="2400" dirty="0"/>
              <a:t>Regression residuals are actually estimates of the true error, just like the regression coefficients are estimates of the true population coefficients.</a:t>
            </a:r>
            <a:endParaRPr lang="zh-TW" altLang="zh-TW" sz="2400" dirty="0"/>
          </a:p>
        </p:txBody>
      </p:sp>
    </p:spTree>
    <p:extLst>
      <p:ext uri="{BB962C8B-B14F-4D97-AF65-F5344CB8AC3E}">
        <p14:creationId xmlns:p14="http://schemas.microsoft.com/office/powerpoint/2010/main" val="2496666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914400" y="1556792"/>
            <a:ext cx="7344816" cy="4893647"/>
          </a:xfrm>
          <a:prstGeom prst="rect">
            <a:avLst/>
          </a:prstGeom>
        </p:spPr>
        <p:txBody>
          <a:bodyPr wrap="square">
            <a:spAutoFit/>
          </a:bodyPr>
          <a:lstStyle/>
          <a:p>
            <a:r>
              <a:rPr lang="en-US" altLang="zh-TW" sz="2400" b="1" dirty="0">
                <a:latin typeface="+mj-ea"/>
                <a:ea typeface="+mj-ea"/>
              </a:rPr>
              <a:t>Using Residual Plots</a:t>
            </a:r>
            <a:endParaRPr lang="zh-TW" altLang="zh-TW" sz="2400" dirty="0">
              <a:latin typeface="+mj-ea"/>
              <a:ea typeface="+mj-ea"/>
            </a:endParaRPr>
          </a:p>
          <a:p>
            <a:r>
              <a:rPr lang="en-US" altLang="zh-TW" sz="2400" dirty="0">
                <a:latin typeface="+mj-ea"/>
                <a:ea typeface="+mj-ea"/>
              </a:rPr>
              <a:t>Using residual plots, you can assess whether the observed error (residuals) is consistent with stochastic error. This process is easy to understand with a die-rolling analogy. When you roll a die, you shouldn’t be able to predict which number will show on any given toss. However, you can assess a series of tosses to determine whether the displayed numbers follow a random pattern. If the number six shows up more frequently than randomness dictates, you know something is wrong with your understanding (mental model) of how the die actually behaves.</a:t>
            </a:r>
            <a:endParaRPr lang="zh-TW" altLang="zh-TW" sz="2400" dirty="0">
              <a:latin typeface="+mj-ea"/>
              <a:ea typeface="+mj-ea"/>
            </a:endParaRPr>
          </a:p>
        </p:txBody>
      </p:sp>
    </p:spTree>
    <p:extLst>
      <p:ext uri="{BB962C8B-B14F-4D97-AF65-F5344CB8AC3E}">
        <p14:creationId xmlns:p14="http://schemas.microsoft.com/office/powerpoint/2010/main" val="390116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755576" y="1720840"/>
            <a:ext cx="7344816" cy="4524315"/>
          </a:xfrm>
          <a:prstGeom prst="rect">
            <a:avLst/>
          </a:prstGeom>
        </p:spPr>
        <p:txBody>
          <a:bodyPr wrap="square">
            <a:spAutoFit/>
          </a:bodyPr>
          <a:lstStyle/>
          <a:p>
            <a:r>
              <a:rPr lang="en-US" altLang="zh-TW" sz="2400" dirty="0">
                <a:latin typeface="+mj-ea"/>
                <a:ea typeface="+mj-ea"/>
              </a:rPr>
              <a:t>If a gambler looked at the analysis of die rolls, he could adjust his mental model, and playing style, to factor in the higher frequency of sixes. His new mental model better reflects the outcome.</a:t>
            </a:r>
            <a:endParaRPr lang="zh-TW" altLang="zh-TW" sz="2400" dirty="0">
              <a:latin typeface="+mj-ea"/>
              <a:ea typeface="+mj-ea"/>
            </a:endParaRPr>
          </a:p>
          <a:p>
            <a:r>
              <a:rPr lang="en-US" altLang="zh-TW" sz="2400" dirty="0">
                <a:latin typeface="+mj-ea"/>
                <a:ea typeface="+mj-ea"/>
              </a:rPr>
              <a:t>The same principle applies to regression models. You shouldn’t be able to predict the error for any given observation. And, for a series of observations, you can determine whether the residuals are consistent with random error. Just like with the die, if the residuals suggest that your model is systematically incorrect, you have an opportunity to improve the model.</a:t>
            </a:r>
            <a:endParaRPr lang="zh-TW" altLang="zh-TW" sz="2400" dirty="0">
              <a:latin typeface="+mj-ea"/>
              <a:ea typeface="+mj-ea"/>
            </a:endParaRPr>
          </a:p>
        </p:txBody>
      </p:sp>
    </p:spTree>
    <p:extLst>
      <p:ext uri="{BB962C8B-B14F-4D97-AF65-F5344CB8AC3E}">
        <p14:creationId xmlns:p14="http://schemas.microsoft.com/office/powerpoint/2010/main" val="1790285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930682" y="1916832"/>
            <a:ext cx="6984776" cy="4154984"/>
          </a:xfrm>
          <a:prstGeom prst="rect">
            <a:avLst/>
          </a:prstGeom>
        </p:spPr>
        <p:txBody>
          <a:bodyPr wrap="square">
            <a:spAutoFit/>
          </a:bodyPr>
          <a:lstStyle/>
          <a:p>
            <a:r>
              <a:rPr lang="en-US" altLang="zh-TW" sz="2400" dirty="0">
                <a:latin typeface="+mj-ea"/>
                <a:ea typeface="+mj-ea"/>
              </a:rPr>
              <a:t>So, what does random error look like for OLS regression? The residuals should not be either systematically high or low. So, the residuals should be centered on zero throughout the range of fitted values. In other words, the model is correct on average for all fitted values. Further, in the OLS context, random errors are assumed to produce residuals that are normally distributed. Therefore, the residuals should fall in a symmetrical pattern and have a constant spread throughout the range. </a:t>
            </a:r>
            <a:endParaRPr lang="zh-TW" altLang="zh-TW" sz="2400" dirty="0">
              <a:latin typeface="+mj-ea"/>
              <a:ea typeface="+mj-ea"/>
            </a:endParaRPr>
          </a:p>
        </p:txBody>
      </p:sp>
    </p:spTree>
    <p:extLst>
      <p:ext uri="{BB962C8B-B14F-4D97-AF65-F5344CB8AC3E}">
        <p14:creationId xmlns:p14="http://schemas.microsoft.com/office/powerpoint/2010/main" val="464867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矩形 2"/>
          <p:cNvSpPr/>
          <p:nvPr/>
        </p:nvSpPr>
        <p:spPr>
          <a:xfrm>
            <a:off x="1979712" y="2060848"/>
            <a:ext cx="4969245" cy="461665"/>
          </a:xfrm>
          <a:prstGeom prst="rect">
            <a:avLst/>
          </a:prstGeom>
        </p:spPr>
        <p:txBody>
          <a:bodyPr wrap="none">
            <a:spAutoFit/>
          </a:bodyPr>
          <a:lstStyle/>
          <a:p>
            <a:r>
              <a:rPr lang="en-US" altLang="zh-TW" sz="2400" dirty="0">
                <a:latin typeface="+mj-ea"/>
                <a:ea typeface="+mj-ea"/>
              </a:rPr>
              <a:t>Here's how residuals should look:</a:t>
            </a:r>
            <a:endParaRPr lang="zh-TW" altLang="zh-TW" sz="2400" dirty="0">
              <a:latin typeface="+mj-ea"/>
              <a:ea typeface="+mj-ea"/>
            </a:endParaRPr>
          </a:p>
        </p:txBody>
      </p:sp>
      <p:pic>
        <p:nvPicPr>
          <p:cNvPr id="4" name="圖片 3" descr="Minitab's residuals versus fits plot"/>
          <p:cNvPicPr/>
          <p:nvPr/>
        </p:nvPicPr>
        <p:blipFill>
          <a:blip r:embed="rId2">
            <a:extLst>
              <a:ext uri="{28A0092B-C50C-407E-A947-70E740481C1C}">
                <a14:useLocalDpi xmlns:a14="http://schemas.microsoft.com/office/drawing/2010/main" val="0"/>
              </a:ext>
            </a:extLst>
          </a:blip>
          <a:srcRect/>
          <a:stretch>
            <a:fillRect/>
          </a:stretch>
        </p:blipFill>
        <p:spPr bwMode="auto">
          <a:xfrm>
            <a:off x="1764381" y="2924944"/>
            <a:ext cx="5184576" cy="3024336"/>
          </a:xfrm>
          <a:prstGeom prst="rect">
            <a:avLst/>
          </a:prstGeom>
          <a:noFill/>
          <a:ln>
            <a:noFill/>
          </a:ln>
        </p:spPr>
      </p:pic>
    </p:spTree>
    <p:extLst>
      <p:ext uri="{BB962C8B-B14F-4D97-AF65-F5344CB8AC3E}">
        <p14:creationId xmlns:p14="http://schemas.microsoft.com/office/powerpoint/2010/main" val="14488146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公正">
  <a:themeElements>
    <a:clrScheme name="公正">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公正">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公正">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61</TotalTime>
  <Words>2083</Words>
  <Application>Microsoft Office PowerPoint</Application>
  <PresentationFormat>On-screen Show (4:3)</PresentationFormat>
  <Paragraphs>88</Paragraphs>
  <Slides>32</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32</vt:i4>
      </vt:variant>
    </vt:vector>
  </HeadingPairs>
  <TitlesOfParts>
    <vt:vector size="44" baseType="lpstr">
      <vt:lpstr>微軟正黑體</vt:lpstr>
      <vt:lpstr>Arial</vt:lpstr>
      <vt:lpstr>Calibri</vt:lpstr>
      <vt:lpstr>標楷體</vt:lpstr>
      <vt:lpstr>Franklin Gothic Book</vt:lpstr>
      <vt:lpstr>細明體</vt:lpstr>
      <vt:lpstr>Perpetua</vt:lpstr>
      <vt:lpstr>新細明體</vt:lpstr>
      <vt:lpstr>Segoe UI</vt:lpstr>
      <vt:lpstr>Times New Roman</vt:lpstr>
      <vt:lpstr>Wingdings 2</vt:lpstr>
      <vt:lpstr>公正</vt:lpstr>
      <vt:lpstr>Regression basics-1.3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Data dictionary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Regression basics-1.3</dc:title>
  <dc:creator>kfcheng</dc:creator>
  <cp:lastModifiedBy>Windows User</cp:lastModifiedBy>
  <cp:revision>9</cp:revision>
  <dcterms:created xsi:type="dcterms:W3CDTF">2017-03-07T07:27:12Z</dcterms:created>
  <dcterms:modified xsi:type="dcterms:W3CDTF">2019-02-21T05:44:07Z</dcterms:modified>
</cp:coreProperties>
</file>