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9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80" r:id="rId25"/>
    <p:sldId id="282" r:id="rId26"/>
    <p:sldId id="279" r:id="rId27"/>
    <p:sldId id="277" r:id="rId28"/>
    <p:sldId id="281" r:id="rId29"/>
    <p:sldId id="283" r:id="rId30"/>
    <p:sldId id="284" r:id="rId31"/>
    <p:sldId id="285" r:id="rId32"/>
    <p:sldId id="286" r:id="rId33"/>
    <p:sldId id="287" r:id="rId34"/>
    <p:sldId id="288" r:id="rId3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3568247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424254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142058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1203257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753261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241655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310383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2868405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42882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4073392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7CAF8FC6-F2E9-4143-908F-AB68C7CD0461}"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92727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AF8FC6-F2E9-4143-908F-AB68C7CD0461}" type="datetimeFigureOut">
              <a:rPr lang="zh-TW" altLang="en-US" smtClean="0"/>
              <a:t>2019/2/21</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6E854-B33E-4020-9E0D-5DB872822BC4}" type="slidenum">
              <a:rPr lang="zh-TW" altLang="en-US" smtClean="0"/>
              <a:t>‹#›</a:t>
            </a:fld>
            <a:endParaRPr lang="zh-TW" altLang="en-US"/>
          </a:p>
        </p:txBody>
      </p:sp>
    </p:spTree>
    <p:extLst>
      <p:ext uri="{BB962C8B-B14F-4D97-AF65-F5344CB8AC3E}">
        <p14:creationId xmlns:p14="http://schemas.microsoft.com/office/powerpoint/2010/main" val="3039710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Regression-basics 1.2</a:t>
            </a:r>
            <a:r>
              <a:rPr lang="zh-TW" altLang="zh-TW" dirty="0"/>
              <a:t/>
            </a:r>
            <a:br>
              <a:rPr lang="zh-TW" altLang="zh-TW" dirty="0"/>
            </a:br>
            <a:endParaRPr lang="zh-TW" altLang="en-US" dirty="0"/>
          </a:p>
        </p:txBody>
      </p:sp>
      <p:sp>
        <p:nvSpPr>
          <p:cNvPr id="3" name="內容版面配置區 2"/>
          <p:cNvSpPr>
            <a:spLocks noGrp="1"/>
          </p:cNvSpPr>
          <p:nvPr>
            <p:ph idx="1"/>
          </p:nvPr>
        </p:nvSpPr>
        <p:spPr>
          <a:xfrm>
            <a:off x="838200" y="1363612"/>
            <a:ext cx="10515600" cy="4351338"/>
          </a:xfrm>
        </p:spPr>
        <p:txBody>
          <a:bodyPr>
            <a:normAutofit fontScale="92500" lnSpcReduction="10000"/>
          </a:bodyPr>
          <a:lstStyle/>
          <a:p>
            <a:pPr marL="0" indent="0">
              <a:buNone/>
            </a:pPr>
            <a:r>
              <a:rPr lang="en-US" altLang="zh-TW" dirty="0"/>
              <a:t>B</a:t>
            </a:r>
            <a:r>
              <a:rPr lang="en-US" altLang="zh-TW" i="1" dirty="0"/>
              <a:t>. Multiple Regression</a:t>
            </a:r>
            <a:endParaRPr lang="zh-TW" altLang="zh-TW" dirty="0"/>
          </a:p>
          <a:p>
            <a:pPr marL="0" indent="0">
              <a:buNone/>
            </a:pPr>
            <a:r>
              <a:rPr lang="en-US" altLang="zh-TW" dirty="0"/>
              <a:t>Let </a:t>
            </a:r>
            <a:r>
              <a:rPr lang="en-US" altLang="zh-TW" i="1" dirty="0"/>
              <a:t>X </a:t>
            </a:r>
            <a:r>
              <a:rPr lang="en-US" altLang="zh-TW" dirty="0"/>
              <a:t>denote years of experience in the labor force and, as in the case of education, we will assume that it has a linear effect upon earnings that is stable across individuals. The modified model may be written:</a:t>
            </a:r>
            <a:endParaRPr lang="zh-TW" altLang="zh-TW" dirty="0"/>
          </a:p>
          <a:p>
            <a:pPr marL="0" indent="0">
              <a:buNone/>
            </a:pPr>
            <a:r>
              <a:rPr lang="en-US" altLang="zh-TW" i="1" dirty="0" smtClean="0"/>
              <a:t>                                   I </a:t>
            </a:r>
            <a:r>
              <a:rPr lang="en-US" altLang="zh-TW" dirty="0" smtClean="0"/>
              <a:t>= </a:t>
            </a:r>
            <a:r>
              <a:rPr lang="el-GR" altLang="zh-TW" dirty="0" smtClean="0">
                <a:ea typeface="標楷體" panose="03000509000000000000" pitchFamily="65" charset="-120"/>
              </a:rPr>
              <a:t>α</a:t>
            </a:r>
            <a:r>
              <a:rPr lang="en-US" altLang="zh-TW" dirty="0" smtClean="0"/>
              <a:t> + </a:t>
            </a:r>
            <a:r>
              <a:rPr lang="en-US" altLang="zh-TW" dirty="0" smtClean="0">
                <a:latin typeface="標楷體" panose="03000509000000000000" pitchFamily="65" charset="-120"/>
                <a:ea typeface="標楷體" panose="03000509000000000000" pitchFamily="65" charset="-120"/>
              </a:rPr>
              <a:t>β</a:t>
            </a:r>
            <a:r>
              <a:rPr lang="en-US" altLang="zh-TW" i="1" dirty="0" smtClean="0"/>
              <a:t>E </a:t>
            </a:r>
            <a:r>
              <a:rPr lang="en-US" altLang="zh-TW" dirty="0" smtClean="0"/>
              <a:t>+ </a:t>
            </a:r>
            <a:r>
              <a:rPr lang="en-US" altLang="zh-TW" dirty="0" err="1" smtClean="0">
                <a:latin typeface="標楷體" panose="03000509000000000000" pitchFamily="65" charset="-120"/>
                <a:ea typeface="標楷體" panose="03000509000000000000" pitchFamily="65" charset="-120"/>
              </a:rPr>
              <a:t>γ</a:t>
            </a:r>
            <a:r>
              <a:rPr lang="en-US" altLang="zh-TW" i="1" dirty="0" err="1" smtClean="0"/>
              <a:t>X</a:t>
            </a:r>
            <a:r>
              <a:rPr lang="en-US" altLang="zh-TW" i="1" dirty="0" smtClean="0"/>
              <a:t> </a:t>
            </a:r>
            <a:r>
              <a:rPr lang="en-US" altLang="zh-TW" dirty="0" smtClean="0"/>
              <a:t>+ </a:t>
            </a:r>
            <a:r>
              <a:rPr lang="en-US" altLang="zh-TW" dirty="0"/>
              <a:t>e,</a:t>
            </a:r>
            <a:endParaRPr lang="zh-TW" altLang="zh-TW" dirty="0"/>
          </a:p>
          <a:p>
            <a:pPr marL="0" indent="0">
              <a:buNone/>
            </a:pPr>
            <a:r>
              <a:rPr lang="en-US" altLang="zh-TW" dirty="0"/>
              <a:t>where </a:t>
            </a:r>
            <a:r>
              <a:rPr lang="el-GR" altLang="zh-TW" dirty="0" smtClean="0">
                <a:ea typeface="標楷體" panose="03000509000000000000" pitchFamily="65" charset="-120"/>
              </a:rPr>
              <a:t>γ</a:t>
            </a:r>
            <a:r>
              <a:rPr lang="en-US" altLang="zh-TW" dirty="0" smtClean="0">
                <a:ea typeface="標楷體" panose="03000509000000000000" pitchFamily="65" charset="-120"/>
              </a:rPr>
              <a:t> </a:t>
            </a:r>
            <a:r>
              <a:rPr lang="en-US" altLang="zh-TW" dirty="0" smtClean="0"/>
              <a:t>is </a:t>
            </a:r>
            <a:r>
              <a:rPr lang="en-US" altLang="zh-TW" dirty="0"/>
              <a:t>expected to be </a:t>
            </a:r>
            <a:r>
              <a:rPr lang="en-US" altLang="zh-TW" dirty="0" smtClean="0"/>
              <a:t>positive; “e” is called an error or simply a residual, since e=</a:t>
            </a:r>
            <a:r>
              <a:rPr lang="en-US" altLang="zh-TW" dirty="0"/>
              <a:t> </a:t>
            </a:r>
            <a:r>
              <a:rPr lang="en-US" altLang="zh-TW" i="1" dirty="0" smtClean="0"/>
              <a:t>I</a:t>
            </a:r>
            <a:r>
              <a:rPr lang="en-US" altLang="zh-TW" dirty="0" smtClean="0"/>
              <a:t>-(</a:t>
            </a:r>
            <a:r>
              <a:rPr lang="el-GR" altLang="zh-TW" dirty="0" smtClean="0">
                <a:ea typeface="標楷體" panose="03000509000000000000" pitchFamily="65" charset="-120"/>
              </a:rPr>
              <a:t>α</a:t>
            </a:r>
            <a:r>
              <a:rPr lang="en-US" altLang="zh-TW" dirty="0" smtClean="0">
                <a:ea typeface="標楷體" panose="03000509000000000000" pitchFamily="65" charset="-120"/>
              </a:rPr>
              <a:t>+</a:t>
            </a:r>
            <a:r>
              <a:rPr lang="el-GR" altLang="zh-TW" dirty="0" smtClean="0">
                <a:ea typeface="標楷體" panose="03000509000000000000" pitchFamily="65" charset="-120"/>
              </a:rPr>
              <a:t>β</a:t>
            </a:r>
            <a:r>
              <a:rPr lang="en-US" altLang="zh-TW" dirty="0" smtClean="0">
                <a:ea typeface="標楷體" panose="03000509000000000000" pitchFamily="65" charset="-120"/>
              </a:rPr>
              <a:t>E+</a:t>
            </a:r>
            <a:r>
              <a:rPr lang="el-GR" altLang="zh-TW" dirty="0" smtClean="0">
                <a:ea typeface="標楷體" panose="03000509000000000000" pitchFamily="65" charset="-120"/>
              </a:rPr>
              <a:t>γ</a:t>
            </a:r>
            <a:r>
              <a:rPr lang="en-US" altLang="zh-TW" dirty="0" smtClean="0">
                <a:ea typeface="標楷體" panose="03000509000000000000" pitchFamily="65" charset="-120"/>
              </a:rPr>
              <a:t>X).</a:t>
            </a:r>
          </a:p>
          <a:p>
            <a:pPr marL="0" indent="0">
              <a:buNone/>
            </a:pPr>
            <a:r>
              <a:rPr lang="en-US" altLang="zh-TW" dirty="0" smtClean="0">
                <a:ea typeface="標楷體" panose="03000509000000000000" pitchFamily="65" charset="-120"/>
              </a:rPr>
              <a:t>Once the regression coefficients are estimated, the difference of the</a:t>
            </a:r>
          </a:p>
          <a:p>
            <a:pPr marL="0" indent="0">
              <a:buNone/>
            </a:pPr>
            <a:r>
              <a:rPr lang="en-US" altLang="zh-TW" dirty="0" smtClean="0">
                <a:ea typeface="標楷體" panose="03000509000000000000" pitchFamily="65" charset="-120"/>
              </a:rPr>
              <a:t>observed income and the estimated regression line is called the “observed” residual. Usually, we wish the observed residuals to be symmetrical around the horizontal line, to make sure the model to be reasonable.</a:t>
            </a:r>
            <a:endParaRPr lang="zh-TW" altLang="en-US" dirty="0"/>
          </a:p>
        </p:txBody>
      </p:sp>
    </p:spTree>
    <p:extLst>
      <p:ext uri="{BB962C8B-B14F-4D97-AF65-F5344CB8AC3E}">
        <p14:creationId xmlns:p14="http://schemas.microsoft.com/office/powerpoint/2010/main" val="165443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683869" cy="4351338"/>
          </a:xfrm>
        </p:spPr>
        <p:txBody>
          <a:bodyPr/>
          <a:lstStyle/>
          <a:p>
            <a:pPr marL="0" indent="0">
              <a:buNone/>
            </a:pPr>
            <a:r>
              <a:rPr lang="en-US" altLang="zh-TW" dirty="0"/>
              <a:t>The presence of a significant interaction indicates that the effect of one predictor variable on the response variable is different at different values of the other predictor variable. It is tested by adding a term to the model in which the two predictor variables are multiplied. The regression equation will look like this:</a:t>
            </a:r>
            <a:endParaRPr lang="zh-TW" altLang="zh-TW" dirty="0"/>
          </a:p>
          <a:p>
            <a:pPr marL="0" indent="0">
              <a:buNone/>
            </a:pPr>
            <a:r>
              <a:rPr lang="en-US" altLang="zh-TW" dirty="0"/>
              <a:t>Height = B0 + B1*Bacteria + B2*Sun + B3*Bacteria*Sun</a:t>
            </a:r>
            <a:endParaRPr lang="zh-TW" altLang="zh-TW" dirty="0"/>
          </a:p>
          <a:p>
            <a:endParaRPr lang="zh-TW" altLang="en-US" dirty="0"/>
          </a:p>
        </p:txBody>
      </p:sp>
    </p:spTree>
    <p:extLst>
      <p:ext uri="{BB962C8B-B14F-4D97-AF65-F5344CB8AC3E}">
        <p14:creationId xmlns:p14="http://schemas.microsoft.com/office/powerpoint/2010/main" val="1784207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059615" cy="4351338"/>
          </a:xfrm>
        </p:spPr>
        <p:txBody>
          <a:bodyPr>
            <a:normAutofit lnSpcReduction="10000"/>
          </a:bodyPr>
          <a:lstStyle/>
          <a:p>
            <a:pPr marL="0" indent="0">
              <a:buNone/>
            </a:pPr>
            <a:r>
              <a:rPr lang="en-US" altLang="zh-TW" dirty="0"/>
              <a:t>Adding an interaction term to a model </a:t>
            </a:r>
            <a:r>
              <a:rPr lang="en-US" altLang="zh-TW" b="1" dirty="0"/>
              <a:t>drastically changes the interpretation of all of the coefficients</a:t>
            </a:r>
            <a:r>
              <a:rPr lang="en-US" altLang="zh-TW" dirty="0"/>
              <a:t>. If there were no interaction term, B1 would be interpreted as the unique effect of Bacteria on Height. But the interaction means that the effect of Bacteria on Height is different for different values of Sun.  </a:t>
            </a:r>
            <a:endParaRPr lang="en-US" altLang="zh-TW" dirty="0" smtClean="0"/>
          </a:p>
          <a:p>
            <a:pPr marL="0" indent="0">
              <a:buNone/>
            </a:pPr>
            <a:r>
              <a:rPr lang="en-US" altLang="zh-TW" dirty="0" smtClean="0"/>
              <a:t>So </a:t>
            </a:r>
            <a:r>
              <a:rPr lang="en-US" altLang="zh-TW" dirty="0"/>
              <a:t>the unique effect of Bacteria on Height is not limited to B1, but also depends on the values of B3 and Sun. The unique effect of Bacteria is represented by everything that is multiplied by Bacteria in the model: B1 + B3*Sun. B1 is now interpreted as the unique effect of Bacteria on Height only when Sun = 0.</a:t>
            </a:r>
            <a:endParaRPr lang="zh-TW" altLang="zh-TW" dirty="0"/>
          </a:p>
          <a:p>
            <a:endParaRPr lang="zh-TW" altLang="en-US" dirty="0"/>
          </a:p>
        </p:txBody>
      </p:sp>
    </p:spTree>
    <p:extLst>
      <p:ext uri="{BB962C8B-B14F-4D97-AF65-F5344CB8AC3E}">
        <p14:creationId xmlns:p14="http://schemas.microsoft.com/office/powerpoint/2010/main" val="523069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059615" cy="4351338"/>
          </a:xfrm>
        </p:spPr>
        <p:txBody>
          <a:bodyPr>
            <a:normAutofit lnSpcReduction="10000"/>
          </a:bodyPr>
          <a:lstStyle/>
          <a:p>
            <a:pPr marL="0" indent="0">
              <a:buNone/>
            </a:pPr>
            <a:r>
              <a:rPr lang="en-US" altLang="zh-TW" dirty="0"/>
              <a:t>In our example, once we add the interaction term, our model looks like:</a:t>
            </a:r>
            <a:endParaRPr lang="zh-TW" altLang="zh-TW" dirty="0"/>
          </a:p>
          <a:p>
            <a:pPr marL="0" indent="0">
              <a:buNone/>
            </a:pPr>
            <a:r>
              <a:rPr lang="en-US" altLang="zh-TW" dirty="0"/>
              <a:t>Height = 35 + 4.2*Bacteria + 9*Sun + 3.2*Bacteria*Sun</a:t>
            </a:r>
            <a:endParaRPr lang="zh-TW" altLang="zh-TW" dirty="0"/>
          </a:p>
          <a:p>
            <a:pPr marL="0" indent="0">
              <a:buNone/>
            </a:pPr>
            <a:r>
              <a:rPr lang="en-US" altLang="zh-TW" dirty="0"/>
              <a:t>Adding the interaction term changed the values of B1 and B2. The effect of Bacteria on Height is now 4.2 + 3.2*Sun. For plants in partial sun, Sun = 0, so the effect of Bacteria is 4.2 + 3.2*0 = 4.2. So for two plants in partial sun, a plant with 1000 more bacteria/ml in the soil would be expected to be 4.2 cm taller than a plant with less bacteria.</a:t>
            </a:r>
            <a:endParaRPr lang="zh-TW" altLang="zh-TW" dirty="0"/>
          </a:p>
          <a:p>
            <a:endParaRPr lang="zh-TW" altLang="en-US" dirty="0"/>
          </a:p>
        </p:txBody>
      </p:sp>
    </p:spTree>
    <p:extLst>
      <p:ext uri="{BB962C8B-B14F-4D97-AF65-F5344CB8AC3E}">
        <p14:creationId xmlns:p14="http://schemas.microsoft.com/office/powerpoint/2010/main" val="2294715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593623" cy="4351338"/>
          </a:xfrm>
        </p:spPr>
        <p:txBody>
          <a:bodyPr/>
          <a:lstStyle/>
          <a:p>
            <a:pPr marL="0" indent="0">
              <a:buNone/>
            </a:pPr>
            <a:r>
              <a:rPr lang="en-US" altLang="zh-TW" dirty="0"/>
              <a:t>For plants in full sun, however, the effect of Bacteria is 4.2 + 3.2*1 = 7.4. So for two plants in full sun, a plant with 1000 more bacteria/ml in the soil would be expected to be 7.4 cm taller than a plant with less bacteria.</a:t>
            </a:r>
            <a:endParaRPr lang="zh-TW" altLang="zh-TW" dirty="0"/>
          </a:p>
          <a:p>
            <a:pPr marL="0" indent="0">
              <a:buNone/>
            </a:pPr>
            <a:r>
              <a:rPr lang="en-US" altLang="zh-TW" dirty="0"/>
              <a:t> </a:t>
            </a:r>
            <a:endParaRPr lang="zh-TW" altLang="zh-TW" dirty="0"/>
          </a:p>
          <a:p>
            <a:pPr marL="0" indent="0">
              <a:buNone/>
            </a:pPr>
            <a:endParaRPr lang="zh-TW" altLang="en-US" dirty="0"/>
          </a:p>
        </p:txBody>
      </p:sp>
    </p:spTree>
    <p:extLst>
      <p:ext uri="{BB962C8B-B14F-4D97-AF65-F5344CB8AC3E}">
        <p14:creationId xmlns:p14="http://schemas.microsoft.com/office/powerpoint/2010/main" val="1206890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171592" cy="4351338"/>
          </a:xfrm>
        </p:spPr>
        <p:txBody>
          <a:bodyPr/>
          <a:lstStyle/>
          <a:p>
            <a:pPr marL="0" indent="0">
              <a:buNone/>
            </a:pPr>
            <a:r>
              <a:rPr lang="en-US" altLang="zh-TW" dirty="0"/>
              <a:t>Because of the interaction, the effect of having more bacteria in the soil is different if a plant is in full or partial sun. Another way of saying this is that the slopes of the regression lines between height and bacteria count are different for the different categories of sun. B3 indicates how different those slopes are.</a:t>
            </a:r>
            <a:endParaRPr lang="zh-TW" altLang="zh-TW" dirty="0"/>
          </a:p>
        </p:txBody>
      </p:sp>
    </p:spTree>
    <p:extLst>
      <p:ext uri="{BB962C8B-B14F-4D97-AF65-F5344CB8AC3E}">
        <p14:creationId xmlns:p14="http://schemas.microsoft.com/office/powerpoint/2010/main" val="2546253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1" y="1825625"/>
            <a:ext cx="8121162" cy="4351338"/>
          </a:xfrm>
        </p:spPr>
        <p:txBody>
          <a:bodyPr>
            <a:normAutofit lnSpcReduction="10000"/>
          </a:bodyPr>
          <a:lstStyle/>
          <a:p>
            <a:pPr marL="0" indent="0">
              <a:buNone/>
            </a:pPr>
            <a:r>
              <a:rPr lang="en-US" altLang="zh-TW" dirty="0"/>
              <a:t>Interpreting B2 is more difficult. B2 is the effect of Sun when Bacteria = 0. Since Bacteria is a continuous variable, it is unlikely that it equals 0 often, if ever, so B2 can be virtually meaningless by itself. Instead, it is more useful to understand the effect of Sun, but again, this can be difficult</a:t>
            </a:r>
            <a:r>
              <a:rPr lang="en-US" altLang="zh-TW" dirty="0" smtClean="0"/>
              <a:t>.</a:t>
            </a:r>
          </a:p>
          <a:p>
            <a:pPr marL="0" indent="0">
              <a:buNone/>
            </a:pPr>
            <a:r>
              <a:rPr lang="en-US" altLang="zh-TW" dirty="0" smtClean="0"/>
              <a:t> </a:t>
            </a:r>
            <a:r>
              <a:rPr lang="en-US" altLang="zh-TW" dirty="0"/>
              <a:t>The effect of Sun is B2 + B3*Bacteria, which is different at every one of the infinite values of Bacteria. For that reason, often the only way to get an intuitive understanding of the effect of Sun is to plug a few values of Bacteria into the equation to see how Height, the response variable, changes.</a:t>
            </a:r>
            <a:endParaRPr lang="zh-TW" altLang="zh-TW" dirty="0"/>
          </a:p>
          <a:p>
            <a:pPr marL="0" indent="0">
              <a:buNone/>
            </a:pPr>
            <a:endParaRPr lang="zh-TW" altLang="en-US" dirty="0"/>
          </a:p>
        </p:txBody>
      </p:sp>
    </p:spTree>
    <p:extLst>
      <p:ext uri="{BB962C8B-B14F-4D97-AF65-F5344CB8AC3E}">
        <p14:creationId xmlns:p14="http://schemas.microsoft.com/office/powerpoint/2010/main" val="3874987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602415" cy="4351338"/>
          </a:xfrm>
        </p:spPr>
        <p:txBody>
          <a:bodyPr/>
          <a:lstStyle/>
          <a:p>
            <a:pPr marL="0" indent="0">
              <a:buNone/>
            </a:pPr>
            <a:r>
              <a:rPr lang="en-US" altLang="zh-TW" b="1" dirty="0"/>
              <a:t>Essential Properties of Regression </a:t>
            </a:r>
            <a:endParaRPr lang="zh-TW" altLang="zh-TW" dirty="0"/>
          </a:p>
          <a:p>
            <a:pPr marL="0" indent="0">
              <a:buNone/>
            </a:pPr>
            <a:r>
              <a:rPr lang="en-US" altLang="zh-TW" dirty="0"/>
              <a:t> </a:t>
            </a:r>
            <a:endParaRPr lang="zh-TW" altLang="zh-TW" dirty="0"/>
          </a:p>
          <a:p>
            <a:pPr marL="0" indent="0">
              <a:buNone/>
            </a:pPr>
            <a:r>
              <a:rPr lang="en-US" altLang="zh-TW" dirty="0"/>
              <a:t>As noted, the use of the minimum SSE criterion may be defended on two grounds: its computational convenience, and its desirable statistical properties. We now consider </a:t>
            </a:r>
            <a:r>
              <a:rPr lang="en-US" altLang="zh-TW" dirty="0" smtClean="0"/>
              <a:t>these properties. </a:t>
            </a:r>
            <a:endParaRPr lang="zh-TW" altLang="zh-TW" dirty="0"/>
          </a:p>
          <a:p>
            <a:endParaRPr lang="zh-TW" altLang="en-US" dirty="0"/>
          </a:p>
        </p:txBody>
      </p:sp>
    </p:spTree>
    <p:extLst>
      <p:ext uri="{BB962C8B-B14F-4D97-AF65-F5344CB8AC3E}">
        <p14:creationId xmlns:p14="http://schemas.microsoft.com/office/powerpoint/2010/main" val="2721329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12369" cy="4351338"/>
          </a:xfrm>
        </p:spPr>
        <p:txBody>
          <a:bodyPr/>
          <a:lstStyle/>
          <a:p>
            <a:pPr marL="0" indent="0">
              <a:buNone/>
            </a:pPr>
            <a:r>
              <a:rPr lang="en-US" altLang="zh-TW" dirty="0"/>
              <a:t>Continuing with our illustration, the hypothesis is that earnings in the </a:t>
            </a:r>
            <a:r>
              <a:rPr lang="zh-TW" altLang="zh-TW" dirty="0"/>
              <a:t>“</a:t>
            </a:r>
            <a:r>
              <a:rPr lang="en-US" altLang="zh-TW" dirty="0"/>
              <a:t>real world</a:t>
            </a:r>
            <a:r>
              <a:rPr lang="zh-TW" altLang="zh-TW" dirty="0"/>
              <a:t>”</a:t>
            </a:r>
            <a:r>
              <a:rPr lang="en-US" altLang="zh-TW" dirty="0"/>
              <a:t> are determined in accordance with the equation I = </a:t>
            </a:r>
            <a:r>
              <a:rPr lang="zh-TW" altLang="zh-TW" dirty="0"/>
              <a:t>α</a:t>
            </a:r>
            <a:r>
              <a:rPr lang="en-US" altLang="zh-TW" dirty="0"/>
              <a:t> + </a:t>
            </a:r>
            <a:r>
              <a:rPr lang="zh-TW" altLang="zh-TW" dirty="0"/>
              <a:t>β</a:t>
            </a:r>
            <a:r>
              <a:rPr lang="en-US" altLang="zh-TW" dirty="0"/>
              <a:t>E + </a:t>
            </a:r>
            <a:r>
              <a:rPr lang="zh-TW" altLang="zh-TW" dirty="0"/>
              <a:t>γ</a:t>
            </a:r>
            <a:r>
              <a:rPr lang="en-US" altLang="zh-TW" dirty="0"/>
              <a:t>X + </a:t>
            </a:r>
            <a:r>
              <a:rPr lang="zh-TW" altLang="zh-TW" dirty="0"/>
              <a:t>ε—</a:t>
            </a:r>
            <a:r>
              <a:rPr lang="en-US" altLang="zh-TW" dirty="0"/>
              <a:t>true values of </a:t>
            </a:r>
            <a:r>
              <a:rPr lang="zh-TW" altLang="zh-TW" dirty="0"/>
              <a:t>α</a:t>
            </a:r>
            <a:r>
              <a:rPr lang="en-US" altLang="zh-TW" dirty="0"/>
              <a:t>, </a:t>
            </a:r>
            <a:r>
              <a:rPr lang="zh-TW" altLang="zh-TW" dirty="0"/>
              <a:t>β</a:t>
            </a:r>
            <a:r>
              <a:rPr lang="en-US" altLang="zh-TW" dirty="0"/>
              <a:t>, and </a:t>
            </a:r>
            <a:r>
              <a:rPr lang="zh-TW" altLang="zh-TW" dirty="0"/>
              <a:t>γ</a:t>
            </a:r>
            <a:r>
              <a:rPr lang="en-US" altLang="zh-TW" dirty="0"/>
              <a:t> exist, and we desire to ascertain what they are. Because of the noise term ε, however, we can only estimate these parameters. </a:t>
            </a:r>
            <a:endParaRPr lang="zh-TW" altLang="zh-TW" dirty="0"/>
          </a:p>
          <a:p>
            <a:endParaRPr lang="zh-TW" altLang="en-US" dirty="0"/>
          </a:p>
        </p:txBody>
      </p:sp>
    </p:spTree>
    <p:extLst>
      <p:ext uri="{BB962C8B-B14F-4D97-AF65-F5344CB8AC3E}">
        <p14:creationId xmlns:p14="http://schemas.microsoft.com/office/powerpoint/2010/main" val="703002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1" y="1825625"/>
            <a:ext cx="7567245" cy="4351338"/>
          </a:xfrm>
        </p:spPr>
        <p:txBody>
          <a:bodyPr>
            <a:normAutofit fontScale="92500" lnSpcReduction="10000"/>
          </a:bodyPr>
          <a:lstStyle/>
          <a:p>
            <a:pPr marL="0" indent="0">
              <a:buNone/>
            </a:pPr>
            <a:r>
              <a:rPr lang="en-US" altLang="zh-TW" dirty="0"/>
              <a:t>We can think of the noise term ε as a random variable, drawn by nature from some probability distribution—people obtain an education and accumulate work experience, then nature generates a random number for each individual, called ε, which increases or decreases income accordingly. Once we think of the noise term as a random variable, it becomes clear that the estimates of α, β, and γ (as distinguished from their true values) will also be random variables, because the estimates generated by the SSE criterion will depend upon the particular value of ε drawn by nature for each individual in the data set</a:t>
            </a:r>
            <a:endParaRPr lang="zh-TW" altLang="zh-TW" dirty="0"/>
          </a:p>
        </p:txBody>
      </p:sp>
    </p:spTree>
    <p:extLst>
      <p:ext uri="{BB962C8B-B14F-4D97-AF65-F5344CB8AC3E}">
        <p14:creationId xmlns:p14="http://schemas.microsoft.com/office/powerpoint/2010/main" val="1885266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73915" cy="4351338"/>
          </a:xfrm>
        </p:spPr>
        <p:txBody>
          <a:bodyPr>
            <a:normAutofit lnSpcReduction="10000"/>
          </a:bodyPr>
          <a:lstStyle/>
          <a:p>
            <a:pPr marL="0" indent="0">
              <a:buNone/>
            </a:pPr>
            <a:r>
              <a:rPr lang="en-US" altLang="zh-TW" dirty="0"/>
              <a:t>Likewise, because there exists a probability distribution from which each ε is drawn, there must also exist a probability distribution from which each parameter estimate is drawn, the latter distribution a function of the former distributions. The attractive statistical properties of regression all concern the relationship between the probability distribution of the parameter estimates and the true values of those parameters. </a:t>
            </a:r>
            <a:endParaRPr lang="zh-TW" altLang="zh-TW" dirty="0"/>
          </a:p>
          <a:p>
            <a:pPr marL="0" indent="0">
              <a:buNone/>
            </a:pPr>
            <a:r>
              <a:rPr lang="en-US" altLang="zh-TW" dirty="0"/>
              <a:t>We begin with some deﬁnitions. The minimum SSE criterion is termed an estimator. Alternative criteria for generating parameter estimates (such as minimizing the sum of errors in absolute value) are also estimators.</a:t>
            </a:r>
            <a:endParaRPr lang="zh-TW" altLang="zh-TW" dirty="0"/>
          </a:p>
          <a:p>
            <a:endParaRPr lang="zh-TW" altLang="en-US" dirty="0"/>
          </a:p>
        </p:txBody>
      </p:sp>
    </p:spTree>
    <p:extLst>
      <p:ext uri="{BB962C8B-B14F-4D97-AF65-F5344CB8AC3E}">
        <p14:creationId xmlns:p14="http://schemas.microsoft.com/office/powerpoint/2010/main" val="3642950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dirty="0"/>
              <a:t>The task of estimating the parameters α, β, and γ is conceptually identical to the earlier task of estimating only α and β. </a:t>
            </a:r>
            <a:endParaRPr lang="zh-TW" altLang="zh-TW" dirty="0"/>
          </a:p>
          <a:p>
            <a:pPr marL="0" indent="0">
              <a:buNone/>
            </a:pPr>
            <a:r>
              <a:rPr lang="en-US" altLang="zh-TW" dirty="0"/>
              <a:t>The diﬀerence is that we can no longer think of regression as choosing a line in a two-dimensional diagram—with two explanatory variables we need three dimensions, and instead of estimating a line we are estimating a plane.</a:t>
            </a:r>
            <a:endParaRPr lang="zh-TW" altLang="zh-TW" dirty="0"/>
          </a:p>
          <a:p>
            <a:pPr marL="0" indent="0">
              <a:buNone/>
            </a:pPr>
            <a:endParaRPr lang="zh-TW" altLang="en-US" dirty="0"/>
          </a:p>
        </p:txBody>
      </p:sp>
    </p:spTree>
    <p:extLst>
      <p:ext uri="{BB962C8B-B14F-4D97-AF65-F5344CB8AC3E}">
        <p14:creationId xmlns:p14="http://schemas.microsoft.com/office/powerpoint/2010/main" val="2117236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1" y="1825625"/>
            <a:ext cx="8657492" cy="4351338"/>
          </a:xfrm>
        </p:spPr>
        <p:txBody>
          <a:bodyPr>
            <a:normAutofit fontScale="92500" lnSpcReduction="20000"/>
          </a:bodyPr>
          <a:lstStyle/>
          <a:p>
            <a:pPr marL="0" indent="0">
              <a:buNone/>
            </a:pPr>
            <a:r>
              <a:rPr lang="en-US" altLang="zh-TW" dirty="0"/>
              <a:t>Each parameter estimate that an estimator produces, as noted, can be viewed as a random variable drawn from some probability distribution. If the mean of that probability distribution is equal to the true value of the parameter that we are trying to estimate, then the estimator is unbiased. </a:t>
            </a:r>
            <a:endParaRPr lang="en-US" altLang="zh-TW" dirty="0" smtClean="0"/>
          </a:p>
          <a:p>
            <a:pPr marL="0" indent="0">
              <a:buNone/>
            </a:pPr>
            <a:r>
              <a:rPr lang="en-US" altLang="zh-TW" dirty="0" smtClean="0"/>
              <a:t>In </a:t>
            </a:r>
            <a:r>
              <a:rPr lang="en-US" altLang="zh-TW" dirty="0"/>
              <a:t>other words, to return to our illustration, imagine creating a sequence of data sets each containing the same individuals with the same values of education and experience, diﬀering only in that nature draws a diﬀerent ε for each individual for each data set. Imagine further that we re-compute our parameter estimates for each data set, thus generating a range of estimates for each parameter α, β, and γ. If the estimator is unbiased, we would ﬁnd that on average we recovered the true value of each parameter.</a:t>
            </a:r>
            <a:endParaRPr lang="zh-TW" altLang="en-US" dirty="0"/>
          </a:p>
        </p:txBody>
      </p:sp>
    </p:spTree>
    <p:extLst>
      <p:ext uri="{BB962C8B-B14F-4D97-AF65-F5344CB8AC3E}">
        <p14:creationId xmlns:p14="http://schemas.microsoft.com/office/powerpoint/2010/main" val="3795259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472854" cy="4351338"/>
          </a:xfrm>
        </p:spPr>
        <p:txBody>
          <a:bodyPr/>
          <a:lstStyle/>
          <a:p>
            <a:pPr marL="0" indent="0">
              <a:buNone/>
            </a:pPr>
            <a:r>
              <a:rPr lang="en-US" altLang="zh-TW" dirty="0"/>
              <a:t>An estimator is termed </a:t>
            </a:r>
            <a:r>
              <a:rPr lang="en-US" altLang="zh-TW" b="1" dirty="0"/>
              <a:t>consistent </a:t>
            </a:r>
            <a:r>
              <a:rPr lang="en-US" altLang="zh-TW" dirty="0"/>
              <a:t>if it takes advantage of additional data to generate more accurate estimates. More precisely, a consistent estimator yields estimates that converge on the true value of the underlying parameter as the sample size gets larger and larger. Thus, the probability distribution of the estimate for any parameter has lower variance as the sample size increases, and in the limit (inﬁnite sample size) the estimate will equal the true value. </a:t>
            </a:r>
            <a:endParaRPr lang="zh-TW" altLang="zh-TW" dirty="0"/>
          </a:p>
          <a:p>
            <a:pPr marL="0" indent="0">
              <a:buNone/>
            </a:pPr>
            <a:endParaRPr lang="zh-TW" altLang="en-US" dirty="0"/>
          </a:p>
        </p:txBody>
      </p:sp>
    </p:spTree>
    <p:extLst>
      <p:ext uri="{BB962C8B-B14F-4D97-AF65-F5344CB8AC3E}">
        <p14:creationId xmlns:p14="http://schemas.microsoft.com/office/powerpoint/2010/main" val="1523275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38200" y="1825625"/>
            <a:ext cx="8604738" cy="4351338"/>
          </a:xfrm>
        </p:spPr>
        <p:txBody>
          <a:bodyPr/>
          <a:lstStyle/>
          <a:p>
            <a:pPr marL="0" indent="0">
              <a:buNone/>
            </a:pPr>
            <a:r>
              <a:rPr lang="en-US" altLang="zh-TW" dirty="0"/>
              <a:t>The variance of an estimator for a given sample size is also of interest. In particular, let us restrict attention to estimators that are unbiased. Then, lower variance in the probability distribution of the estimator is clearly desirable</a:t>
            </a:r>
            <a:r>
              <a:rPr lang="zh-TW" altLang="zh-TW" dirty="0"/>
              <a:t>—</a:t>
            </a:r>
            <a:r>
              <a:rPr lang="en-US" altLang="zh-TW" dirty="0"/>
              <a:t>it reduces the probability of an estimate that diﬀers greatly from the true value of the underlying parameter. In comparing diﬀerent unbiased estimators, the one with the lowest variance is termed </a:t>
            </a:r>
            <a:r>
              <a:rPr lang="en-US" altLang="zh-TW" b="1" dirty="0"/>
              <a:t>eﬃcient </a:t>
            </a:r>
            <a:r>
              <a:rPr lang="en-US" altLang="zh-TW" dirty="0"/>
              <a:t>or </a:t>
            </a:r>
            <a:r>
              <a:rPr lang="en-US" altLang="zh-TW" b="1" dirty="0"/>
              <a:t>best. </a:t>
            </a:r>
            <a:endParaRPr lang="zh-TW" altLang="zh-TW" dirty="0"/>
          </a:p>
          <a:p>
            <a:endParaRPr lang="zh-TW" altLang="en-US" dirty="0"/>
          </a:p>
        </p:txBody>
      </p:sp>
    </p:spTree>
    <p:extLst>
      <p:ext uri="{BB962C8B-B14F-4D97-AF65-F5344CB8AC3E}">
        <p14:creationId xmlns:p14="http://schemas.microsoft.com/office/powerpoint/2010/main" val="1519894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38200" y="1825625"/>
            <a:ext cx="8209085" cy="4351338"/>
          </a:xfrm>
        </p:spPr>
        <p:txBody>
          <a:bodyPr>
            <a:normAutofit/>
          </a:bodyPr>
          <a:lstStyle/>
          <a:p>
            <a:pPr marL="0" indent="0">
              <a:buNone/>
            </a:pPr>
            <a:r>
              <a:rPr lang="en-US" altLang="zh-TW" sz="4000" dirty="0"/>
              <a:t>Under </a:t>
            </a:r>
            <a:r>
              <a:rPr lang="en-US" altLang="zh-TW" sz="4000" b="1" dirty="0"/>
              <a:t>certain assumptions</a:t>
            </a:r>
            <a:r>
              <a:rPr lang="en-US" altLang="zh-TW" sz="4000" dirty="0" smtClean="0"/>
              <a:t>,</a:t>
            </a:r>
          </a:p>
          <a:p>
            <a:pPr marL="0" indent="0">
              <a:buNone/>
            </a:pPr>
            <a:r>
              <a:rPr lang="en-US" altLang="zh-TW" sz="4000" dirty="0" smtClean="0"/>
              <a:t>the </a:t>
            </a:r>
            <a:r>
              <a:rPr lang="en-US" altLang="zh-TW" sz="4000" dirty="0"/>
              <a:t>minimum SSE criterion has the characteristics of </a:t>
            </a:r>
            <a:endParaRPr lang="en-US" altLang="zh-TW" sz="4000" dirty="0" smtClean="0"/>
          </a:p>
          <a:p>
            <a:pPr marL="0" indent="0">
              <a:buNone/>
            </a:pPr>
            <a:r>
              <a:rPr lang="en-US" altLang="zh-TW" sz="4000" dirty="0" smtClean="0"/>
              <a:t>unbiasedness</a:t>
            </a:r>
            <a:r>
              <a:rPr lang="en-US" altLang="zh-TW" sz="4000" dirty="0"/>
              <a:t>, consistency, and eﬃciency.</a:t>
            </a:r>
            <a:endParaRPr lang="zh-TW" altLang="zh-TW" sz="4000" dirty="0"/>
          </a:p>
        </p:txBody>
      </p:sp>
    </p:spTree>
    <p:extLst>
      <p:ext uri="{BB962C8B-B14F-4D97-AF65-F5344CB8AC3E}">
        <p14:creationId xmlns:p14="http://schemas.microsoft.com/office/powerpoint/2010/main" val="892167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446477" cy="4351338"/>
          </a:xfrm>
        </p:spPr>
        <p:txBody>
          <a:bodyPr>
            <a:normAutofit fontScale="92500" lnSpcReduction="10000"/>
          </a:bodyPr>
          <a:lstStyle/>
          <a:p>
            <a:pPr marL="0" indent="0">
              <a:buNone/>
            </a:pPr>
            <a:endParaRPr lang="en-US" altLang="zh-TW" dirty="0" smtClean="0"/>
          </a:p>
          <a:p>
            <a:pPr marL="0" indent="0">
              <a:buNone/>
            </a:pPr>
            <a:r>
              <a:rPr lang="en-US" altLang="zh-TW" dirty="0" smtClean="0"/>
              <a:t>Usual software computation provides : </a:t>
            </a:r>
          </a:p>
          <a:p>
            <a:pPr marL="0" indent="0">
              <a:buNone/>
            </a:pPr>
            <a:r>
              <a:rPr lang="en-US" altLang="zh-TW" dirty="0" smtClean="0"/>
              <a:t>estimates of regression coefficients , </a:t>
            </a:r>
          </a:p>
          <a:p>
            <a:pPr marL="0" indent="0">
              <a:buNone/>
            </a:pPr>
            <a:r>
              <a:rPr lang="en-US" altLang="zh-TW" dirty="0" smtClean="0"/>
              <a:t>their variance (error squared) estimates, </a:t>
            </a:r>
          </a:p>
          <a:p>
            <a:pPr marL="0" indent="0">
              <a:buNone/>
            </a:pPr>
            <a:r>
              <a:rPr lang="en-US" altLang="zh-TW" dirty="0" smtClean="0"/>
              <a:t>T-value= (coefficient estimate/standard error(SE)) </a:t>
            </a:r>
          </a:p>
          <a:p>
            <a:pPr marL="0" indent="0">
              <a:buNone/>
            </a:pPr>
            <a:r>
              <a:rPr lang="en-US" altLang="zh-TW" dirty="0" smtClean="0"/>
              <a:t>95% Confidence Intervals(95% CI)= coefficient estimate +- 1.96 SE </a:t>
            </a:r>
          </a:p>
          <a:p>
            <a:pPr marL="0" indent="0">
              <a:buNone/>
            </a:pPr>
            <a:r>
              <a:rPr lang="en-US" altLang="zh-TW" dirty="0" smtClean="0"/>
              <a:t>and</a:t>
            </a:r>
          </a:p>
          <a:p>
            <a:pPr marL="0" indent="0">
              <a:buNone/>
            </a:pPr>
            <a:r>
              <a:rPr lang="en-US" altLang="zh-TW" dirty="0" smtClean="0"/>
              <a:t>P-value =probability of T(random variable)&gt; observed T value (data based)</a:t>
            </a:r>
          </a:p>
          <a:p>
            <a:pPr marL="0" indent="0">
              <a:buNone/>
            </a:pPr>
            <a:endParaRPr lang="zh-TW" altLang="en-US" dirty="0"/>
          </a:p>
        </p:txBody>
      </p:sp>
    </p:spTree>
    <p:extLst>
      <p:ext uri="{BB962C8B-B14F-4D97-AF65-F5344CB8AC3E}">
        <p14:creationId xmlns:p14="http://schemas.microsoft.com/office/powerpoint/2010/main" val="3455282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461738" cy="4351338"/>
          </a:xfrm>
        </p:spPr>
        <p:txBody>
          <a:bodyPr/>
          <a:lstStyle/>
          <a:p>
            <a:pPr marL="0" indent="0">
              <a:buNone/>
            </a:pPr>
            <a:endParaRPr lang="en-US" altLang="zh-TW" dirty="0" smtClean="0"/>
          </a:p>
          <a:p>
            <a:pPr marL="0" indent="0">
              <a:buNone/>
            </a:pPr>
            <a:r>
              <a:rPr lang="en-US" altLang="zh-TW" dirty="0" smtClean="0"/>
              <a:t>How to evaluate the significance of regression coefficient, statistically?</a:t>
            </a:r>
          </a:p>
          <a:p>
            <a:pPr marL="0" indent="0">
              <a:buNone/>
            </a:pPr>
            <a:endParaRPr lang="en-US" altLang="zh-TW" dirty="0"/>
          </a:p>
          <a:p>
            <a:pPr marL="0" indent="0">
              <a:buNone/>
            </a:pPr>
            <a:r>
              <a:rPr lang="en-US" altLang="zh-TW" dirty="0" smtClean="0"/>
              <a:t>P-value?</a:t>
            </a:r>
          </a:p>
          <a:p>
            <a:pPr marL="0" indent="0">
              <a:buNone/>
            </a:pPr>
            <a:r>
              <a:rPr lang="en-US" altLang="zh-TW" dirty="0" smtClean="0"/>
              <a:t>Confidence interval?</a:t>
            </a:r>
            <a:endParaRPr lang="zh-TW" altLang="en-US" dirty="0"/>
          </a:p>
        </p:txBody>
      </p:sp>
    </p:spTree>
    <p:extLst>
      <p:ext uri="{BB962C8B-B14F-4D97-AF65-F5344CB8AC3E}">
        <p14:creationId xmlns:p14="http://schemas.microsoft.com/office/powerpoint/2010/main" val="638449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38200" y="1825625"/>
            <a:ext cx="8024446" cy="4351338"/>
          </a:xfrm>
        </p:spPr>
        <p:txBody>
          <a:bodyPr>
            <a:normAutofit lnSpcReduction="10000"/>
          </a:bodyPr>
          <a:lstStyle/>
          <a:p>
            <a:pPr marL="0" indent="0">
              <a:buNone/>
            </a:pPr>
            <a:r>
              <a:rPr lang="en-US" altLang="zh-TW" b="1" dirty="0"/>
              <a:t>An Illustration of application</a:t>
            </a:r>
            <a:r>
              <a:rPr lang="en-US" altLang="zh-TW" b="1" dirty="0" smtClean="0"/>
              <a:t>—</a:t>
            </a:r>
          </a:p>
          <a:p>
            <a:pPr marL="0" indent="0">
              <a:buNone/>
            </a:pPr>
            <a:r>
              <a:rPr lang="en-US" altLang="zh-TW" b="1" dirty="0" smtClean="0"/>
              <a:t>            Discrimination </a:t>
            </a:r>
            <a:r>
              <a:rPr lang="en-US" altLang="zh-TW" b="1" dirty="0"/>
              <a:t>on the Basis of Gender </a:t>
            </a:r>
            <a:endParaRPr lang="zh-TW" altLang="zh-TW" dirty="0"/>
          </a:p>
          <a:p>
            <a:pPr marL="0" indent="0">
              <a:buNone/>
            </a:pPr>
            <a:r>
              <a:rPr lang="en-US" altLang="zh-TW" b="1" dirty="0"/>
              <a:t> </a:t>
            </a:r>
            <a:endParaRPr lang="zh-TW" altLang="zh-TW" dirty="0"/>
          </a:p>
          <a:p>
            <a:pPr marL="0" indent="0">
              <a:buNone/>
            </a:pPr>
            <a:r>
              <a:rPr lang="en-US" altLang="zh-TW" dirty="0"/>
              <a:t>To illustrate the ideas to this point, as well as to suggest how regression may have useful applications in a legal proceeding, imagine a hypothetical ﬁrm that has been sued for wage discrimination on the basis of gender. To investigate these allegations, data have been gathered for all of the ﬁrm’s employees. </a:t>
            </a:r>
            <a:endParaRPr lang="zh-TW" altLang="zh-TW" dirty="0"/>
          </a:p>
          <a:p>
            <a:pPr marL="0" indent="0">
              <a:buNone/>
            </a:pPr>
            <a:r>
              <a:rPr lang="en-US" altLang="zh-TW" dirty="0" smtClean="0"/>
              <a:t>  </a:t>
            </a:r>
            <a:endParaRPr lang="zh-TW" altLang="en-US" dirty="0"/>
          </a:p>
        </p:txBody>
      </p:sp>
    </p:spTree>
    <p:extLst>
      <p:ext uri="{BB962C8B-B14F-4D97-AF65-F5344CB8AC3E}">
        <p14:creationId xmlns:p14="http://schemas.microsoft.com/office/powerpoint/2010/main" val="1595634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1" y="1825625"/>
            <a:ext cx="7734300" cy="4351338"/>
          </a:xfrm>
        </p:spPr>
        <p:txBody>
          <a:bodyPr/>
          <a:lstStyle/>
          <a:p>
            <a:pPr marL="0" indent="0">
              <a:buNone/>
            </a:pPr>
            <a:r>
              <a:rPr lang="en-US" altLang="zh-TW" dirty="0"/>
              <a:t>The questions to be answered are (a) whether discrimination is occurring (liability), and (b) what its consequences are (damages). We will address them using a modiﬁed version of the earnings model developed on latter section. </a:t>
            </a:r>
            <a:endParaRPr lang="zh-TW" altLang="zh-TW" dirty="0"/>
          </a:p>
          <a:p>
            <a:pPr marL="0" indent="0">
              <a:buNone/>
            </a:pPr>
            <a:r>
              <a:rPr lang="en-US" altLang="zh-TW" dirty="0"/>
              <a:t>The usefulness of multiple regression here should be intuitively apparent. Suppose, for example, that according to the data, women at the ﬁrm on average make less than men. Is this fact suﬃcient to establish actionable discrimination?</a:t>
            </a:r>
            <a:endParaRPr lang="zh-TW" altLang="zh-TW" dirty="0"/>
          </a:p>
          <a:p>
            <a:pPr marL="0" indent="0">
              <a:buNone/>
            </a:pPr>
            <a:endParaRPr lang="zh-TW" altLang="en-US" dirty="0"/>
          </a:p>
        </p:txBody>
      </p:sp>
    </p:spTree>
    <p:extLst>
      <p:ext uri="{BB962C8B-B14F-4D97-AF65-F5344CB8AC3E}">
        <p14:creationId xmlns:p14="http://schemas.microsoft.com/office/powerpoint/2010/main" val="1503747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38746" cy="4351338"/>
          </a:xfrm>
        </p:spPr>
        <p:txBody>
          <a:bodyPr/>
          <a:lstStyle/>
          <a:p>
            <a:pPr marL="0" indent="0">
              <a:buNone/>
            </a:pPr>
            <a:r>
              <a:rPr lang="en-US" altLang="zh-TW" dirty="0"/>
              <a:t>The answer is no if the diﬀerence arises because women at this ﬁrm are less well-educated, for example (and thus by inference less productive), or because they are less experienced. In short, the legal question is whether women earn less after all of the factors that the ﬁrm may permissibly consider in setting wages have been taken into account.</a:t>
            </a:r>
            <a:endParaRPr lang="zh-TW" altLang="en-US" dirty="0"/>
          </a:p>
        </p:txBody>
      </p:sp>
    </p:spTree>
    <p:extLst>
      <p:ext uri="{BB962C8B-B14F-4D97-AF65-F5344CB8AC3E}">
        <p14:creationId xmlns:p14="http://schemas.microsoft.com/office/powerpoint/2010/main" val="33030063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655169" cy="4351338"/>
          </a:xfrm>
        </p:spPr>
        <p:txBody>
          <a:bodyPr>
            <a:normAutofit fontScale="85000" lnSpcReduction="10000"/>
          </a:bodyPr>
          <a:lstStyle/>
          <a:p>
            <a:pPr marL="0" indent="0">
              <a:buNone/>
            </a:pPr>
            <a:r>
              <a:rPr lang="en-US" altLang="zh-TW" dirty="0"/>
              <a:t>To generate the data for this illustration, I assume a hypothetical “real world” in which earnings are determined by equation (I): </a:t>
            </a:r>
            <a:endParaRPr lang="zh-TW" altLang="zh-TW" dirty="0"/>
          </a:p>
          <a:p>
            <a:pPr marL="0" indent="0">
              <a:buNone/>
            </a:pPr>
            <a:r>
              <a:rPr lang="en-US" altLang="zh-TW" dirty="0"/>
              <a:t>Earnings = 5000 + 1000 </a:t>
            </a:r>
            <a:r>
              <a:rPr lang="zh-TW" altLang="zh-TW" dirty="0"/>
              <a:t>•</a:t>
            </a:r>
            <a:r>
              <a:rPr lang="en-US" altLang="zh-TW" dirty="0"/>
              <a:t> School + 50 </a:t>
            </a:r>
            <a:r>
              <a:rPr lang="zh-TW" altLang="zh-TW" dirty="0"/>
              <a:t>•</a:t>
            </a:r>
            <a:r>
              <a:rPr lang="en-US" altLang="zh-TW" dirty="0"/>
              <a:t> Aptitude + 300 </a:t>
            </a:r>
            <a:r>
              <a:rPr lang="zh-TW" altLang="zh-TW" dirty="0"/>
              <a:t>•</a:t>
            </a:r>
            <a:r>
              <a:rPr lang="en-US" altLang="zh-TW" dirty="0"/>
              <a:t> Experience </a:t>
            </a:r>
            <a:r>
              <a:rPr lang="zh-TW" altLang="zh-TW" dirty="0"/>
              <a:t>–</a:t>
            </a:r>
            <a:r>
              <a:rPr lang="en-US" altLang="zh-TW" dirty="0"/>
              <a:t> 2000 </a:t>
            </a:r>
            <a:r>
              <a:rPr lang="zh-TW" altLang="zh-TW" dirty="0"/>
              <a:t>•</a:t>
            </a:r>
            <a:r>
              <a:rPr lang="en-US" altLang="zh-TW" dirty="0"/>
              <a:t> </a:t>
            </a:r>
            <a:r>
              <a:rPr lang="en-US" altLang="zh-TW" dirty="0" err="1"/>
              <a:t>Gendum</a:t>
            </a:r>
            <a:r>
              <a:rPr lang="en-US" altLang="zh-TW" dirty="0"/>
              <a:t> + Noise (I) </a:t>
            </a:r>
            <a:endParaRPr lang="zh-TW" altLang="zh-TW" dirty="0"/>
          </a:p>
          <a:p>
            <a:pPr marL="0" indent="0">
              <a:buNone/>
            </a:pPr>
            <a:r>
              <a:rPr lang="en-US" altLang="zh-TW" dirty="0"/>
              <a:t>where </a:t>
            </a:r>
            <a:r>
              <a:rPr lang="zh-TW" altLang="zh-TW" dirty="0"/>
              <a:t>“</a:t>
            </a:r>
            <a:r>
              <a:rPr lang="en-US" altLang="zh-TW" dirty="0"/>
              <a:t>School</a:t>
            </a:r>
            <a:r>
              <a:rPr lang="zh-TW" altLang="zh-TW" dirty="0"/>
              <a:t>”</a:t>
            </a:r>
            <a:r>
              <a:rPr lang="en-US" altLang="zh-TW" dirty="0"/>
              <a:t> is years of schooling; </a:t>
            </a:r>
            <a:r>
              <a:rPr lang="zh-TW" altLang="zh-TW" dirty="0"/>
              <a:t>“</a:t>
            </a:r>
            <a:r>
              <a:rPr lang="en-US" altLang="zh-TW" dirty="0"/>
              <a:t>Aptitude</a:t>
            </a:r>
            <a:r>
              <a:rPr lang="zh-TW" altLang="zh-TW" dirty="0"/>
              <a:t>”</a:t>
            </a:r>
            <a:r>
              <a:rPr lang="en-US" altLang="zh-TW" dirty="0"/>
              <a:t> is a score between 100 and 240 on an aptitude test; </a:t>
            </a:r>
            <a:endParaRPr lang="en-US" altLang="zh-TW" dirty="0" smtClean="0"/>
          </a:p>
          <a:p>
            <a:pPr marL="0" indent="0">
              <a:buNone/>
            </a:pPr>
            <a:r>
              <a:rPr lang="zh-TW" altLang="zh-TW" dirty="0" smtClean="0"/>
              <a:t>“</a:t>
            </a:r>
            <a:r>
              <a:rPr lang="en-US" altLang="zh-TW" dirty="0"/>
              <a:t>Experience</a:t>
            </a:r>
            <a:r>
              <a:rPr lang="zh-TW" altLang="zh-TW" dirty="0"/>
              <a:t>”</a:t>
            </a:r>
            <a:r>
              <a:rPr lang="en-US" altLang="zh-TW" dirty="0"/>
              <a:t> is years of experience in the work force; and “</a:t>
            </a:r>
            <a:r>
              <a:rPr lang="en-US" altLang="zh-TW" dirty="0" err="1"/>
              <a:t>Gendum</a:t>
            </a:r>
            <a:r>
              <a:rPr lang="en-US" altLang="zh-TW" dirty="0"/>
              <a:t>” is a variable that equals 1 for women and zero for men (more about this variable in a moment). To produce the artiﬁcial data set, I made up ﬁfty observations (corresponding to ﬁfty ﬁctitious individuals) for each of the explanatory variables, half men and half women.</a:t>
            </a:r>
            <a:endParaRPr lang="zh-TW" altLang="zh-TW" dirty="0"/>
          </a:p>
        </p:txBody>
      </p:sp>
    </p:spTree>
    <p:extLst>
      <p:ext uri="{BB962C8B-B14F-4D97-AF65-F5344CB8AC3E}">
        <p14:creationId xmlns:p14="http://schemas.microsoft.com/office/powerpoint/2010/main" val="1666553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76138" cy="4351338"/>
          </a:xfrm>
        </p:spPr>
        <p:txBody>
          <a:bodyPr/>
          <a:lstStyle/>
          <a:p>
            <a:pPr marL="0" indent="0">
              <a:buNone/>
            </a:pPr>
            <a:r>
              <a:rPr lang="en-US" altLang="zh-TW" dirty="0"/>
              <a:t>Multiple regression analysis will select a plane so that the sum of squared errors—the error here being the vertical distance between the actual value of I and the estimated plane—is at a minimum. </a:t>
            </a:r>
            <a:endParaRPr lang="zh-TW" altLang="zh-TW" dirty="0"/>
          </a:p>
          <a:p>
            <a:pPr marL="0" indent="0">
              <a:buNone/>
            </a:pPr>
            <a:r>
              <a:rPr lang="en-US" altLang="zh-TW" dirty="0" smtClean="0"/>
              <a:t>The </a:t>
            </a:r>
            <a:r>
              <a:rPr lang="en-US" altLang="zh-TW" dirty="0"/>
              <a:t>intercept of that plane with the I-axis (where E and X are zero) implies the constant term α, its slope in the education dimension implies the coeﬃcient β, and its slope in the experience dimension implies the coeﬃcient γ.</a:t>
            </a:r>
            <a:endParaRPr lang="zh-TW" altLang="en-US" dirty="0"/>
          </a:p>
        </p:txBody>
      </p:sp>
    </p:spTree>
    <p:extLst>
      <p:ext uri="{BB962C8B-B14F-4D97-AF65-F5344CB8AC3E}">
        <p14:creationId xmlns:p14="http://schemas.microsoft.com/office/powerpoint/2010/main" val="1261615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38200" y="1825625"/>
            <a:ext cx="7892562" cy="4351338"/>
          </a:xfrm>
        </p:spPr>
        <p:txBody>
          <a:bodyPr>
            <a:normAutofit fontScale="92500" lnSpcReduction="20000"/>
          </a:bodyPr>
          <a:lstStyle/>
          <a:p>
            <a:pPr marL="0" indent="0">
              <a:buNone/>
            </a:pPr>
            <a:r>
              <a:rPr lang="en-US" altLang="zh-TW" dirty="0" smtClean="0"/>
              <a:t>In </a:t>
            </a:r>
            <a:r>
              <a:rPr lang="en-US" altLang="zh-TW" dirty="0"/>
              <a:t>making up the data, I deliberately tried to introduce some positive correlation between </a:t>
            </a:r>
            <a:r>
              <a:rPr lang="en-US" altLang="zh-TW" dirty="0" smtClean="0"/>
              <a:t>the schooling </a:t>
            </a:r>
            <a:r>
              <a:rPr lang="en-US" altLang="zh-TW" dirty="0"/>
              <a:t>and aptitude variables, for reasons that will become clear later</a:t>
            </a:r>
            <a:r>
              <a:rPr lang="en-US" altLang="zh-TW" dirty="0" smtClean="0"/>
              <a:t>.</a:t>
            </a:r>
          </a:p>
          <a:p>
            <a:pPr marL="0" indent="0">
              <a:buNone/>
            </a:pPr>
            <a:r>
              <a:rPr lang="en-US" altLang="zh-TW" dirty="0" smtClean="0"/>
              <a:t> </a:t>
            </a:r>
            <a:r>
              <a:rPr lang="en-US" altLang="zh-TW" dirty="0"/>
              <a:t>I then employed a random number generator to produce a noise term drawn from a normal distribution, with a standard deviation (the square root of the variance) equal to 3,000 and a mean of zero. This standard deviation was chosen more or less arbitrarily to introduce a considerable but not overwhelming amount of noise in proportion to the total variation in earnings. The right-hand-side variables were then used to generate the “actual value” of earnings for each of the ﬁfty “individuals.”</a:t>
            </a:r>
            <a:endParaRPr lang="zh-TW" altLang="zh-TW" dirty="0"/>
          </a:p>
          <a:p>
            <a:endParaRPr lang="zh-TW" altLang="en-US" dirty="0"/>
          </a:p>
        </p:txBody>
      </p:sp>
    </p:spTree>
    <p:extLst>
      <p:ext uri="{BB962C8B-B14F-4D97-AF65-F5344CB8AC3E}">
        <p14:creationId xmlns:p14="http://schemas.microsoft.com/office/powerpoint/2010/main" val="1569884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754208" cy="4351338"/>
          </a:xfrm>
        </p:spPr>
        <p:txBody>
          <a:bodyPr/>
          <a:lstStyle/>
          <a:p>
            <a:pPr marL="0" indent="0">
              <a:buNone/>
            </a:pPr>
            <a:r>
              <a:rPr lang="en-US" altLang="zh-TW" dirty="0"/>
              <a:t>The eﬀect of gender on earnings in this hypothetical ﬁrm enters through the variable </a:t>
            </a:r>
            <a:r>
              <a:rPr lang="en-US" altLang="zh-TW" dirty="0" err="1"/>
              <a:t>Gendum</a:t>
            </a:r>
            <a:r>
              <a:rPr lang="en-US" altLang="zh-TW" dirty="0"/>
              <a:t>. </a:t>
            </a:r>
            <a:r>
              <a:rPr lang="en-US" altLang="zh-TW" dirty="0" err="1"/>
              <a:t>Gendum</a:t>
            </a:r>
            <a:r>
              <a:rPr lang="en-US" altLang="zh-TW" dirty="0"/>
              <a:t> is a “dummy” variable in econometric parlance because its numerical value is arbitrary, and it simply captures some non-numerical attribute of the sample population. By construction here, men and women both earn the same returns to education, experience, and aptitude, but holding these factors constant the earnings of women are $2,000 lower. In eﬀect, the constant term (baseline earnings) is lower for women, but otherwise women are treated equally.</a:t>
            </a:r>
            <a:endParaRPr lang="zh-TW" altLang="zh-TW" dirty="0"/>
          </a:p>
          <a:p>
            <a:pPr marL="0" indent="0">
              <a:buNone/>
            </a:pPr>
            <a:endParaRPr lang="zh-TW" altLang="en-US" dirty="0"/>
          </a:p>
        </p:txBody>
      </p:sp>
    </p:spTree>
    <p:extLst>
      <p:ext uri="{BB962C8B-B14F-4D97-AF65-F5344CB8AC3E}">
        <p14:creationId xmlns:p14="http://schemas.microsoft.com/office/powerpoint/2010/main" val="39356460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49762" cy="4351338"/>
          </a:xfrm>
        </p:spPr>
        <p:txBody>
          <a:bodyPr/>
          <a:lstStyle/>
          <a:p>
            <a:pPr marL="0" indent="0">
              <a:buNone/>
            </a:pPr>
            <a:r>
              <a:rPr lang="en-US" altLang="zh-TW" dirty="0"/>
              <a:t>In reality, of course, gender discrimination could arise in other ways (such as lower returns to education and experience for women, for example), and I assume that it takes this form only for purposes of illustration.</a:t>
            </a:r>
            <a:endParaRPr lang="zh-TW" altLang="zh-TW" dirty="0"/>
          </a:p>
          <a:p>
            <a:pPr marL="0" indent="0">
              <a:buNone/>
            </a:pPr>
            <a:r>
              <a:rPr lang="en-US" altLang="zh-TW" dirty="0"/>
              <a:t>Note that the random number generator that I employed here generates noise terms with an expected value of zero, each drawn from a distribution with the same variance.</a:t>
            </a:r>
            <a:endParaRPr lang="zh-TW" altLang="zh-TW" dirty="0"/>
          </a:p>
          <a:p>
            <a:pPr marL="0" indent="0">
              <a:buNone/>
            </a:pPr>
            <a:endParaRPr lang="zh-TW" altLang="en-US" dirty="0"/>
          </a:p>
        </p:txBody>
      </p:sp>
    </p:spTree>
    <p:extLst>
      <p:ext uri="{BB962C8B-B14F-4D97-AF65-F5344CB8AC3E}">
        <p14:creationId xmlns:p14="http://schemas.microsoft.com/office/powerpoint/2010/main" val="19694812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60777" cy="4351338"/>
          </a:xfrm>
        </p:spPr>
        <p:txBody>
          <a:bodyPr/>
          <a:lstStyle/>
          <a:p>
            <a:pPr marL="0" indent="0">
              <a:buNone/>
            </a:pPr>
            <a:r>
              <a:rPr lang="en-US" altLang="zh-TW" dirty="0"/>
              <a:t>Further, the noise terms for the various observations are statistically independent (the realized value of the noise term for each observation has no inﬂuence on the noise term drawn for any other observation). Hence, the noise terms satisfy the assumptions necessary to ensure that the minimum SSE criterion yields unbiased, consistent, and eﬃcient estimates. The expected value of the estimate for each parameter is equal to the true value, therefore, and no other linear estimator will do a better job at recovering the true parameters than the minimum SSE criterion.</a:t>
            </a:r>
            <a:endParaRPr lang="zh-TW" altLang="zh-TW" dirty="0"/>
          </a:p>
          <a:p>
            <a:pPr marL="0" indent="0">
              <a:buNone/>
            </a:pPr>
            <a:endParaRPr lang="zh-TW" altLang="en-US" dirty="0"/>
          </a:p>
        </p:txBody>
      </p:sp>
    </p:spTree>
    <p:extLst>
      <p:ext uri="{BB962C8B-B14F-4D97-AF65-F5344CB8AC3E}">
        <p14:creationId xmlns:p14="http://schemas.microsoft.com/office/powerpoint/2010/main" val="26631930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95946" cy="4351338"/>
          </a:xfrm>
        </p:spPr>
        <p:txBody>
          <a:bodyPr/>
          <a:lstStyle/>
          <a:p>
            <a:pPr marL="0" indent="0">
              <a:buNone/>
            </a:pPr>
            <a:r>
              <a:rPr lang="en-US" altLang="zh-TW" dirty="0"/>
              <a:t>It is nevertheless interesting to see just how well regression analysis performs. I used a standard computer package to estimate the constant term and the coeﬃcients of the four independent variables from the “observed” values of Earnings, School, Aptitude, Experience, and </a:t>
            </a:r>
            <a:r>
              <a:rPr lang="en-US" altLang="zh-TW" dirty="0" err="1"/>
              <a:t>Gendum</a:t>
            </a:r>
            <a:r>
              <a:rPr lang="en-US" altLang="zh-TW" dirty="0"/>
              <a:t> for each of the ﬁfty hypothetical individuals. The results are reproduced in table I, under the column labeled</a:t>
            </a:r>
            <a:r>
              <a:rPr lang="zh-TW" altLang="zh-TW" dirty="0"/>
              <a:t>“</a:t>
            </a:r>
            <a:r>
              <a:rPr lang="en-US" altLang="zh-TW" dirty="0"/>
              <a:t>Estimated Value.” (We will discuss the last three columns and the R2 statistic in the next section.)</a:t>
            </a:r>
            <a:endParaRPr lang="zh-TW" altLang="zh-TW" dirty="0"/>
          </a:p>
          <a:p>
            <a:pPr marL="0" indent="0">
              <a:buNone/>
            </a:pPr>
            <a:endParaRPr lang="zh-TW" altLang="en-US" dirty="0"/>
          </a:p>
        </p:txBody>
      </p:sp>
    </p:spTree>
    <p:extLst>
      <p:ext uri="{BB962C8B-B14F-4D97-AF65-F5344CB8AC3E}">
        <p14:creationId xmlns:p14="http://schemas.microsoft.com/office/powerpoint/2010/main" val="786570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815754" cy="4351338"/>
          </a:xfrm>
        </p:spPr>
        <p:txBody>
          <a:bodyPr/>
          <a:lstStyle/>
          <a:p>
            <a:pPr marL="0" indent="0">
              <a:buNone/>
            </a:pPr>
            <a:r>
              <a:rPr lang="en-US" altLang="zh-TW" dirty="0"/>
              <a:t>Multiple regression analysis is in fact capable of dealing with an arbitrarily large number of explanatory variables. Though people lack the capacity to visualize in more than three dimensions, mathematics does not. With n explanatory variables, multiple regression analysis will estimate the equation of a “hyperplane” in n-space such that the sum of squared errors has been minimized.</a:t>
            </a:r>
            <a:endParaRPr lang="zh-TW" altLang="zh-TW" dirty="0"/>
          </a:p>
          <a:p>
            <a:pPr marL="0" indent="0">
              <a:buNone/>
            </a:pPr>
            <a:endParaRPr lang="zh-TW" altLang="en-US" dirty="0"/>
          </a:p>
        </p:txBody>
      </p:sp>
    </p:spTree>
    <p:extLst>
      <p:ext uri="{BB962C8B-B14F-4D97-AF65-F5344CB8AC3E}">
        <p14:creationId xmlns:p14="http://schemas.microsoft.com/office/powerpoint/2010/main" val="3270975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38200" y="1825625"/>
            <a:ext cx="8200292" cy="4351338"/>
          </a:xfrm>
        </p:spPr>
        <p:txBody>
          <a:bodyPr>
            <a:normAutofit fontScale="92500" lnSpcReduction="20000"/>
          </a:bodyPr>
          <a:lstStyle/>
          <a:p>
            <a:pPr marL="0" indent="0">
              <a:buNone/>
            </a:pPr>
            <a:r>
              <a:rPr lang="en-US" altLang="zh-TW" dirty="0"/>
              <a:t>Formulae for the parameters α β, γ . . . can be derived readily and evaluated easily on a </a:t>
            </a:r>
            <a:r>
              <a:rPr lang="en-US" altLang="zh-TW" b="1" dirty="0"/>
              <a:t>computer</a:t>
            </a:r>
            <a:r>
              <a:rPr lang="en-US" altLang="zh-TW" dirty="0"/>
              <a:t>, again using only the observed values of the dependent and independent variables. </a:t>
            </a:r>
            <a:r>
              <a:rPr lang="en-US" altLang="zh-TW" dirty="0" smtClean="0"/>
              <a:t> </a:t>
            </a:r>
          </a:p>
          <a:p>
            <a:pPr marL="0" indent="0">
              <a:buNone/>
            </a:pPr>
            <a:r>
              <a:rPr lang="en-US" altLang="zh-TW" b="1" dirty="0" smtClean="0">
                <a:solidFill>
                  <a:srgbClr val="00B050"/>
                </a:solidFill>
              </a:rPr>
              <a:t>R-web : http://english.r-web.com.tw</a:t>
            </a:r>
          </a:p>
          <a:p>
            <a:pPr marL="0" indent="0">
              <a:buNone/>
            </a:pPr>
            <a:r>
              <a:rPr lang="en-US" altLang="zh-TW" b="1" dirty="0">
                <a:solidFill>
                  <a:srgbClr val="00B050"/>
                </a:solidFill>
              </a:rPr>
              <a:t>a</a:t>
            </a:r>
            <a:r>
              <a:rPr lang="en-US" altLang="zh-TW" b="1" dirty="0" smtClean="0">
                <a:solidFill>
                  <a:srgbClr val="00B050"/>
                </a:solidFill>
              </a:rPr>
              <a:t>ccounts-password:</a:t>
            </a:r>
            <a:endParaRPr lang="zh-TW" altLang="zh-TW" b="1" dirty="0">
              <a:solidFill>
                <a:srgbClr val="00B050"/>
              </a:solidFill>
            </a:endParaRPr>
          </a:p>
          <a:p>
            <a:pPr marL="0" indent="0">
              <a:buNone/>
            </a:pPr>
            <a:r>
              <a:rPr lang="en-US" altLang="zh-TW" b="1" dirty="0" smtClean="0">
                <a:solidFill>
                  <a:srgbClr val="00B050"/>
                </a:solidFill>
              </a:rPr>
              <a:t>Test 1-0UMKS4E1  -&gt;RAMI       Test 6-6LLRKX23-&gt;</a:t>
            </a:r>
            <a:r>
              <a:rPr lang="en-US" altLang="zh-TW" b="1" dirty="0" err="1" smtClean="0">
                <a:solidFill>
                  <a:srgbClr val="00B050"/>
                </a:solidFill>
              </a:rPr>
              <a:t>Phanee</a:t>
            </a:r>
            <a:endParaRPr lang="en-US" altLang="zh-TW" b="1" dirty="0" smtClean="0">
              <a:solidFill>
                <a:srgbClr val="00B050"/>
              </a:solidFill>
            </a:endParaRPr>
          </a:p>
          <a:p>
            <a:pPr marL="0" indent="0">
              <a:buNone/>
            </a:pPr>
            <a:r>
              <a:rPr lang="en-US" altLang="zh-TW" b="1" dirty="0" smtClean="0">
                <a:solidFill>
                  <a:srgbClr val="00B050"/>
                </a:solidFill>
              </a:rPr>
              <a:t>Test 2-SEALAF5V    -&gt;Ha            Test 7-W4YJ3KQL-&gt;Susan</a:t>
            </a:r>
          </a:p>
          <a:p>
            <a:pPr marL="0" indent="0">
              <a:buNone/>
            </a:pPr>
            <a:r>
              <a:rPr lang="en-US" altLang="zh-TW" b="1" dirty="0" smtClean="0">
                <a:solidFill>
                  <a:srgbClr val="00B050"/>
                </a:solidFill>
              </a:rPr>
              <a:t>Test 3-BUL4DVJE    -&gt;Phan</a:t>
            </a:r>
          </a:p>
          <a:p>
            <a:pPr marL="0" indent="0">
              <a:buNone/>
            </a:pPr>
            <a:r>
              <a:rPr lang="en-US" altLang="zh-TW" b="1" dirty="0" smtClean="0">
                <a:solidFill>
                  <a:srgbClr val="00B050"/>
                </a:solidFill>
              </a:rPr>
              <a:t>Test 4-YWBM7DU0-&gt;Andi</a:t>
            </a:r>
          </a:p>
          <a:p>
            <a:pPr marL="0" indent="0">
              <a:buNone/>
            </a:pPr>
            <a:r>
              <a:rPr lang="en-US" altLang="zh-TW" b="1" dirty="0" smtClean="0">
                <a:solidFill>
                  <a:srgbClr val="00B050"/>
                </a:solidFill>
              </a:rPr>
              <a:t>Test 5-K1V9FKSY     -&gt;Aldo</a:t>
            </a:r>
          </a:p>
          <a:p>
            <a:pPr marL="0" indent="0">
              <a:buNone/>
            </a:pPr>
            <a:endParaRPr lang="en-US" altLang="zh-TW" dirty="0" smtClean="0"/>
          </a:p>
          <a:p>
            <a:pPr marL="0" indent="0">
              <a:buNone/>
            </a:pPr>
            <a:endParaRPr lang="zh-TW" altLang="en-US" dirty="0"/>
          </a:p>
        </p:txBody>
      </p:sp>
    </p:spTree>
    <p:extLst>
      <p:ext uri="{BB962C8B-B14F-4D97-AF65-F5344CB8AC3E}">
        <p14:creationId xmlns:p14="http://schemas.microsoft.com/office/powerpoint/2010/main" val="191070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65123" cy="4351338"/>
          </a:xfrm>
        </p:spPr>
        <p:txBody>
          <a:bodyPr/>
          <a:lstStyle/>
          <a:p>
            <a:pPr marL="0" indent="0">
              <a:buNone/>
            </a:pPr>
            <a:r>
              <a:rPr lang="en-US" altLang="zh-TW" b="1" dirty="0"/>
              <a:t>Interpretation of the coeﬃcient estimates </a:t>
            </a:r>
            <a:endParaRPr lang="en-US" altLang="zh-TW" dirty="0" smtClean="0"/>
          </a:p>
          <a:p>
            <a:pPr marL="0" indent="0">
              <a:buNone/>
            </a:pPr>
            <a:r>
              <a:rPr lang="en-US" altLang="zh-TW" dirty="0" smtClean="0"/>
              <a:t>In </a:t>
            </a:r>
            <a:r>
              <a:rPr lang="en-US" altLang="zh-TW" dirty="0"/>
              <a:t>the model I = α + βE + </a:t>
            </a:r>
            <a:r>
              <a:rPr lang="en-US" altLang="zh-TW" dirty="0" err="1"/>
              <a:t>γX</a:t>
            </a:r>
            <a:r>
              <a:rPr lang="en-US" altLang="zh-TW" dirty="0"/>
              <a:t> + ε, α captures what an individual earns with no education or experience, β captures the eﬀect on income of a year of education, and γ captures the eﬀect on income of a year of experience. To put it slightly diﬀerently, β is an estimate of the eﬀect of a year of education on income, holding experience constant. Likewise, γ is the estimated eﬀect of a year of experience on income, holding education constant.</a:t>
            </a:r>
            <a:endParaRPr lang="zh-TW" altLang="zh-TW" dirty="0"/>
          </a:p>
          <a:p>
            <a:pPr marL="0" indent="0">
              <a:buNone/>
            </a:pPr>
            <a:endParaRPr lang="zh-TW" altLang="en-US" dirty="0"/>
          </a:p>
        </p:txBody>
      </p:sp>
    </p:spTree>
    <p:extLst>
      <p:ext uri="{BB962C8B-B14F-4D97-AF65-F5344CB8AC3E}">
        <p14:creationId xmlns:p14="http://schemas.microsoft.com/office/powerpoint/2010/main" val="2179451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068408" cy="4351338"/>
          </a:xfrm>
        </p:spPr>
        <p:txBody>
          <a:bodyPr/>
          <a:lstStyle/>
          <a:p>
            <a:pPr marL="0" indent="0">
              <a:buNone/>
            </a:pPr>
            <a:r>
              <a:rPr lang="en-US" altLang="zh-TW" b="1" dirty="0"/>
              <a:t>Interaction in Regression</a:t>
            </a:r>
            <a:endParaRPr lang="zh-TW" altLang="zh-TW" dirty="0"/>
          </a:p>
          <a:p>
            <a:pPr marL="0" indent="0">
              <a:buNone/>
            </a:pPr>
            <a:r>
              <a:rPr lang="en-US" altLang="zh-TW" dirty="0" smtClean="0"/>
              <a:t>Adding </a:t>
            </a:r>
            <a:r>
              <a:rPr lang="en-US" altLang="zh-TW" dirty="0"/>
              <a:t>interaction terms to a regression model can greatly expand understanding of the relationships among the variables in the model and allows more hypotheses to be tested.</a:t>
            </a:r>
            <a:endParaRPr lang="zh-TW" altLang="zh-TW" dirty="0"/>
          </a:p>
        </p:txBody>
      </p:sp>
    </p:spTree>
    <p:extLst>
      <p:ext uri="{BB962C8B-B14F-4D97-AF65-F5344CB8AC3E}">
        <p14:creationId xmlns:p14="http://schemas.microsoft.com/office/powerpoint/2010/main" val="15076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455269" cy="4351338"/>
          </a:xfrm>
        </p:spPr>
        <p:txBody>
          <a:bodyPr/>
          <a:lstStyle/>
          <a:p>
            <a:pPr marL="0" indent="0">
              <a:buNone/>
            </a:pPr>
            <a:r>
              <a:rPr lang="en-US" altLang="zh-TW" dirty="0"/>
              <a:t>The following example from Interpreting Regression Coefficients was a model of the height of a shrub (Height) based on the amount of bacteria in the soil (Bacteria) and whether the shrub is located in partial or full sun (Sun). Height is measured in cm, Bacteria is measured in thousand per ml of soil, and Sun = 0 if the plant is in partial sun and Sun = 1 if the plant is in full sun. The regression equation was estimated as follows:</a:t>
            </a:r>
            <a:endParaRPr lang="zh-TW" altLang="zh-TW" dirty="0"/>
          </a:p>
          <a:p>
            <a:pPr marL="0" indent="0">
              <a:buNone/>
            </a:pPr>
            <a:r>
              <a:rPr lang="en-US" altLang="zh-TW" dirty="0"/>
              <a:t>Height = 42 + 2.3*Bacteria + 11*Sun</a:t>
            </a:r>
            <a:endParaRPr lang="zh-TW" altLang="zh-TW" dirty="0"/>
          </a:p>
          <a:p>
            <a:pPr marL="0" indent="0">
              <a:buNone/>
            </a:pPr>
            <a:endParaRPr lang="zh-TW" altLang="en-US" dirty="0"/>
          </a:p>
        </p:txBody>
      </p:sp>
    </p:spTree>
    <p:extLst>
      <p:ext uri="{BB962C8B-B14F-4D97-AF65-F5344CB8AC3E}">
        <p14:creationId xmlns:p14="http://schemas.microsoft.com/office/powerpoint/2010/main" val="2813294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78362" cy="4351338"/>
          </a:xfrm>
        </p:spPr>
        <p:txBody>
          <a:bodyPr>
            <a:normAutofit lnSpcReduction="10000"/>
          </a:bodyPr>
          <a:lstStyle/>
          <a:p>
            <a:pPr marL="0" indent="0">
              <a:buNone/>
            </a:pPr>
            <a:r>
              <a:rPr lang="en-US" altLang="zh-TW" dirty="0"/>
              <a:t>It would be useful to add an interaction term to the model if we wanted to test the hypothesis that the relationship between the amount of bacteria in the soil on the height of the shrub was different in full sun than in partial sun.</a:t>
            </a:r>
            <a:endParaRPr lang="zh-TW" altLang="zh-TW" dirty="0"/>
          </a:p>
          <a:p>
            <a:pPr marL="0" indent="0">
              <a:buNone/>
            </a:pPr>
            <a:r>
              <a:rPr lang="en-US" altLang="zh-TW" dirty="0"/>
              <a:t>One possibility is that in full sun, plants with more bacteria in the soil tend to be taller, whereas in partial sun, plants with more bacteria in the soil are shorter. Another possibility is that plants with more bacteria in the soil tend to be taller in both full and partial sun, but that the relationship is much more dramatic in full than in partial sun.</a:t>
            </a:r>
            <a:endParaRPr lang="zh-TW" altLang="zh-TW" dirty="0"/>
          </a:p>
          <a:p>
            <a:pPr marL="0" indent="0">
              <a:buNone/>
            </a:pPr>
            <a:endParaRPr lang="zh-TW" altLang="en-US" dirty="0"/>
          </a:p>
        </p:txBody>
      </p:sp>
    </p:spTree>
    <p:extLst>
      <p:ext uri="{BB962C8B-B14F-4D97-AF65-F5344CB8AC3E}">
        <p14:creationId xmlns:p14="http://schemas.microsoft.com/office/powerpoint/2010/main" val="834459971"/>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2562</Words>
  <Application>Microsoft Office PowerPoint</Application>
  <PresentationFormat>Widescreen</PresentationFormat>
  <Paragraphs>86</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標楷體</vt:lpstr>
      <vt:lpstr>新細明體</vt:lpstr>
      <vt:lpstr>Office 佈景主題</vt:lpstr>
      <vt:lpstr>Regression-basics 1.2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Regression-basics</dc:title>
  <dc:creator>User</dc:creator>
  <cp:lastModifiedBy>Windows User</cp:lastModifiedBy>
  <cp:revision>14</cp:revision>
  <dcterms:created xsi:type="dcterms:W3CDTF">2017-02-28T02:04:46Z</dcterms:created>
  <dcterms:modified xsi:type="dcterms:W3CDTF">2019-02-21T05:43:26Z</dcterms:modified>
</cp:coreProperties>
</file>